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73" r:id="rId3"/>
    <p:sldId id="267" r:id="rId4"/>
    <p:sldId id="274" r:id="rId5"/>
    <p:sldId id="261" r:id="rId6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33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733" y="-2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A0E1C-46F1-4446-B7C8-83157700A931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FEF73-3401-3847-9090-301BD682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8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4D190-84BB-43B0-86A5-C63A7EA125CD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9ACFF-3A47-4379-9DD5-647473E1A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54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7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7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0423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47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40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1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00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5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 smtClean="0"/>
              <a:t>5 </a:t>
            </a:r>
            <a:r>
              <a:rPr lang="en-GB" sz="2800" dirty="0" smtClean="0"/>
              <a:t>The cell cycle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0000" y="1450800"/>
            <a:ext cx="18935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DNA </a:t>
            </a:r>
            <a:r>
              <a:rPr lang="en-GB" sz="2000" dirty="0" smtClean="0"/>
              <a:t>replication</a:t>
            </a: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pic>
        <p:nvPicPr>
          <p:cNvPr id="1032" name="Picture 8" descr="N:\Schools Editorial\Core Subjects\SCIENCE\Current projects\A Level\Dynamic Learning\Biology DL\AQA\Year 1 release\Resources\PowerPoints\Re-use artwork\05_01b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29" y="4225805"/>
            <a:ext cx="3246680" cy="2371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7" name="Curved Connector 56"/>
          <p:cNvCxnSpPr>
            <a:stCxn id="1033" idx="2"/>
            <a:endCxn id="1032" idx="3"/>
          </p:cNvCxnSpPr>
          <p:nvPr/>
        </p:nvCxnSpPr>
        <p:spPr>
          <a:xfrm rot="5400000">
            <a:off x="5269646" y="3710801"/>
            <a:ext cx="316341" cy="3085214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4957376" y="1891775"/>
            <a:ext cx="3240360" cy="738664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GB" sz="1400" dirty="0"/>
              <a:t>Helicase splits the DNA double helix.</a:t>
            </a:r>
          </a:p>
          <a:p>
            <a:r>
              <a:rPr lang="en-GB" sz="1400" dirty="0"/>
              <a:t>DNA polymerase synthesises two new DNA strands.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078860" y="5788608"/>
            <a:ext cx="3813516" cy="523220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Half of each new DNA strand is the same as the original – semiconservative replication.</a:t>
            </a:r>
          </a:p>
        </p:txBody>
      </p:sp>
      <p:pic>
        <p:nvPicPr>
          <p:cNvPr id="1026" name="Picture 2" descr="N:\Schools Editorial\Core Subjects\SCIENCE\Current projects\A Level\Dynamic Learning\Biology DL\1 AQA\Year 1 release\Resources\PowerPoints\Re-use artwork\05_01a_S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3611316" cy="713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4860032" y="3284984"/>
            <a:ext cx="4076765" cy="1810254"/>
            <a:chOff x="4860032" y="3284984"/>
            <a:chExt cx="4076765" cy="1810254"/>
          </a:xfrm>
        </p:grpSpPr>
        <p:pic>
          <p:nvPicPr>
            <p:cNvPr id="1033" name="Picture 9" descr="N:\Schools Editorial\Core Subjects\SCIENCE\Current projects\A Level\Dynamic Learning\Biology DL\AQA\Year 1 release\Resources\PowerPoints\Re-use artwork\05_01a_Su.jp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04048" y="3356371"/>
              <a:ext cx="3932749" cy="17388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4860032" y="3284984"/>
              <a:ext cx="473675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1" name="Curved Connector 10"/>
          <p:cNvCxnSpPr/>
          <p:nvPr/>
        </p:nvCxnSpPr>
        <p:spPr>
          <a:xfrm>
            <a:off x="4211961" y="2674046"/>
            <a:ext cx="2758463" cy="725932"/>
          </a:xfrm>
          <a:prstGeom prst="curved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9940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 smtClean="0"/>
              <a:t>5 </a:t>
            </a:r>
            <a:r>
              <a:rPr lang="en-GB" sz="2800" dirty="0"/>
              <a:t>The cell cycle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pic>
        <p:nvPicPr>
          <p:cNvPr id="17410" name="Picture 2" descr="N:\Schools Editorial\Core Subjects\SCIENCE\Current projects\A Level\Dynamic Learning\Biology DL\AQA\Year 1 release\Resources\PowerPoints\Re-use artwork\05_03_Su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5" t="78223" r="64263" b="1646"/>
          <a:stretch/>
        </p:blipFill>
        <p:spPr bwMode="auto">
          <a:xfrm>
            <a:off x="2614191" y="3864441"/>
            <a:ext cx="1611362" cy="174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5097228" y="2132856"/>
            <a:ext cx="2880320" cy="954107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DNA polymerase can only work in one direction, so produces one continuous strand and one fragmented strand.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507131" y="1352697"/>
            <a:ext cx="882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Mitosis</a:t>
            </a:r>
            <a:endParaRPr lang="en-GB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4572000" y="3650707"/>
            <a:ext cx="4511265" cy="2172448"/>
            <a:chOff x="395536" y="2132856"/>
            <a:chExt cx="4511265" cy="2172448"/>
          </a:xfrm>
        </p:grpSpPr>
        <p:cxnSp>
          <p:nvCxnSpPr>
            <p:cNvPr id="31" name="Straight Connector 30"/>
            <p:cNvCxnSpPr>
              <a:stCxn id="24" idx="2"/>
            </p:cNvCxnSpPr>
            <p:nvPr/>
          </p:nvCxnSpPr>
          <p:spPr>
            <a:xfrm>
              <a:off x="1340013" y="2717631"/>
              <a:ext cx="0" cy="33336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66567" y="3054025"/>
              <a:ext cx="1656963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66567" y="3266838"/>
              <a:ext cx="1656963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9800000">
              <a:off x="2205387" y="2641699"/>
              <a:ext cx="1649303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315870" y="3266839"/>
              <a:ext cx="1428338" cy="82465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635090" y="2401869"/>
              <a:ext cx="1221719" cy="705359"/>
            </a:xfrm>
            <a:prstGeom prst="line">
              <a:avLst/>
            </a:prstGeom>
            <a:ln w="38100">
              <a:solidFill>
                <a:srgbClr val="FF3399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2688021" y="3161117"/>
              <a:ext cx="366228" cy="211442"/>
            </a:xfrm>
            <a:prstGeom prst="line">
              <a:avLst/>
            </a:prstGeom>
            <a:ln w="3810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3512115" y="3645528"/>
              <a:ext cx="366228" cy="211442"/>
            </a:xfrm>
            <a:prstGeom prst="line">
              <a:avLst/>
            </a:prstGeom>
            <a:ln w="3810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3100068" y="3403322"/>
              <a:ext cx="366228" cy="211442"/>
            </a:xfrm>
            <a:prstGeom prst="line">
              <a:avLst/>
            </a:prstGeom>
            <a:ln w="3810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95536" y="2917584"/>
              <a:ext cx="3401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5’</a:t>
              </a:r>
              <a:endParaRPr lang="en-GB" sz="16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25075" y="2194073"/>
              <a:ext cx="3401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5’</a:t>
              </a:r>
              <a:endParaRPr lang="en-GB" sz="16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5536" y="3099677"/>
              <a:ext cx="3401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3’</a:t>
              </a:r>
              <a:endParaRPr lang="en-GB" sz="16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855669" y="3720529"/>
              <a:ext cx="3401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3’</a:t>
              </a:r>
              <a:endParaRPr lang="en-GB" sz="16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903996" y="2132856"/>
              <a:ext cx="87203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 smtClean="0"/>
                <a:t>Parental</a:t>
              </a:r>
            </a:p>
            <a:p>
              <a:pPr algn="ctr"/>
              <a:r>
                <a:rPr lang="en-GB" sz="1600" dirty="0" smtClean="0"/>
                <a:t>DNA</a:t>
              </a:r>
              <a:endParaRPr lang="en-GB" sz="16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077728" y="2194073"/>
              <a:ext cx="82907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rgbClr val="FF3399"/>
                  </a:solidFill>
                </a:rPr>
                <a:t>Leading</a:t>
              </a:r>
            </a:p>
            <a:p>
              <a:pPr algn="ctr"/>
              <a:r>
                <a:rPr lang="en-GB" sz="1600" dirty="0">
                  <a:solidFill>
                    <a:srgbClr val="FF3399"/>
                  </a:solidFill>
                </a:rPr>
                <a:t>s</a:t>
              </a:r>
              <a:r>
                <a:rPr lang="en-GB" sz="1600" dirty="0" smtClean="0">
                  <a:solidFill>
                    <a:srgbClr val="FF3399"/>
                  </a:solidFill>
                </a:rPr>
                <a:t>trand</a:t>
              </a:r>
              <a:endParaRPr lang="en-GB" sz="1600" dirty="0">
                <a:solidFill>
                  <a:srgbClr val="FF3399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077728" y="3720529"/>
              <a:ext cx="81336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rgbClr val="00B0F0"/>
                  </a:solidFill>
                </a:rPr>
                <a:t>Lagging</a:t>
              </a:r>
            </a:p>
            <a:p>
              <a:pPr algn="ctr"/>
              <a:r>
                <a:rPr lang="en-GB" sz="1600" dirty="0" smtClean="0">
                  <a:solidFill>
                    <a:srgbClr val="00B0F0"/>
                  </a:solidFill>
                </a:rPr>
                <a:t>strand</a:t>
              </a:r>
              <a:endParaRPr lang="en-GB" sz="1600" dirty="0">
                <a:solidFill>
                  <a:srgbClr val="00B0F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113920" y="2881715"/>
              <a:ext cx="17152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Okazaki fragments</a:t>
              </a:r>
              <a:endParaRPr lang="en-GB" sz="1600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 flipH="1">
              <a:off x="3283182" y="3167297"/>
              <a:ext cx="96755" cy="2360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2954311" y="3167297"/>
              <a:ext cx="425627" cy="231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3379937" y="3161117"/>
              <a:ext cx="315291" cy="48441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2" name="Picture 2" descr="N:\Schools Editorial\Core Subjects\SCIENCE\Current projects\A Level\Dynamic Learning\Biology DL\AQA\Year 1 release\Resources\PowerPoints\Re-use artwork\05_03_Su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" t="16650" r="62217" b="63728"/>
          <a:stretch/>
        </p:blipFill>
        <p:spPr bwMode="auto">
          <a:xfrm>
            <a:off x="503548" y="1988840"/>
            <a:ext cx="1872208" cy="1707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N:\Schools Editorial\Core Subjects\SCIENCE\Current projects\A Level\Dynamic Learning\Biology DL\AQA\Year 1 release\Resources\PowerPoints\Re-use artwork\05_03_Su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7" t="37086" r="64604" b="42912"/>
          <a:stretch/>
        </p:blipFill>
        <p:spPr bwMode="auto">
          <a:xfrm>
            <a:off x="2555776" y="1979028"/>
            <a:ext cx="1728192" cy="1741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N:\Schools Editorial\Core Subjects\SCIENCE\Current projects\A Level\Dynamic Learning\Biology DL\AQA\Year 1 release\Resources\PowerPoints\Re-use artwork\05_03_Su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1" t="58168" r="64945" b="22467"/>
          <a:stretch/>
        </p:blipFill>
        <p:spPr bwMode="auto">
          <a:xfrm>
            <a:off x="395354" y="3829894"/>
            <a:ext cx="1673441" cy="1723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54565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5 </a:t>
            </a:r>
            <a:r>
              <a:rPr lang="en-GB" sz="2800" dirty="0"/>
              <a:t>The cell cycle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0000" y="1450800"/>
            <a:ext cx="15824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The cell </a:t>
            </a:r>
            <a:r>
              <a:rPr lang="en-GB" sz="2000" b="1" dirty="0" smtClean="0"/>
              <a:t>cycle</a:t>
            </a:r>
            <a:endParaRPr lang="en-GB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pic>
        <p:nvPicPr>
          <p:cNvPr id="11268" name="Picture 4" descr="N:\Schools Editorial\Core Subjects\SCIENCE\Current projects\A Level\Dynamic Learning\Biology DL\AQA\Year 1 release\Resources\PowerPoints\Re-use artwork\05_04_S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734146"/>
            <a:ext cx="3901566" cy="38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ectangle 48"/>
          <p:cNvSpPr/>
          <p:nvPr/>
        </p:nvSpPr>
        <p:spPr>
          <a:xfrm>
            <a:off x="606343" y="2155503"/>
            <a:ext cx="2249952" cy="954107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GB" sz="1400" dirty="0"/>
              <a:t>G1: cell increases in size</a:t>
            </a:r>
          </a:p>
          <a:p>
            <a:pPr algn="just"/>
            <a:r>
              <a:rPr lang="en-GB" sz="1400" dirty="0"/>
              <a:t>S: DNA replicates</a:t>
            </a:r>
          </a:p>
          <a:p>
            <a:r>
              <a:rPr lang="en-GB" sz="1400" dirty="0"/>
              <a:t>G2: organelles replicate</a:t>
            </a:r>
          </a:p>
          <a:p>
            <a:pPr algn="just"/>
            <a:r>
              <a:rPr lang="en-GB" sz="1400" dirty="0"/>
              <a:t>M: mitosis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93632" y="3689926"/>
            <a:ext cx="2262663" cy="954107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Once divided, most cells differentiate.</a:t>
            </a:r>
          </a:p>
          <a:p>
            <a:r>
              <a:rPr lang="en-GB" sz="1400" dirty="0" smtClean="0"/>
              <a:t>In cancer</a:t>
            </a:r>
            <a:r>
              <a:rPr lang="en-GB" sz="1400" dirty="0"/>
              <a:t>,</a:t>
            </a:r>
            <a:r>
              <a:rPr lang="en-GB" sz="1400" dirty="0" smtClean="0"/>
              <a:t> uncontrolled </a:t>
            </a:r>
            <a:r>
              <a:rPr lang="en-GB" sz="1400" dirty="0"/>
              <a:t>cell division may form tumours.</a:t>
            </a:r>
          </a:p>
        </p:txBody>
      </p:sp>
    </p:spTree>
    <p:extLst>
      <p:ext uri="{BB962C8B-B14F-4D97-AF65-F5344CB8AC3E}">
        <p14:creationId xmlns:p14="http://schemas.microsoft.com/office/powerpoint/2010/main" val="111033982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5 </a:t>
            </a:r>
            <a:r>
              <a:rPr lang="en-GB" sz="2800" dirty="0"/>
              <a:t>The cell cycle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0000" y="1450800"/>
            <a:ext cx="20253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Bacterial </a:t>
            </a:r>
            <a:r>
              <a:rPr lang="en-GB" sz="2000" dirty="0" smtClean="0"/>
              <a:t>division</a:t>
            </a: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>
          <a:xfrm>
            <a:off x="540000" y="4509120"/>
            <a:ext cx="2516191" cy="523220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Prokaryotes divide by splitting in two – binary fission.</a:t>
            </a:r>
          </a:p>
        </p:txBody>
      </p:sp>
      <p:pic>
        <p:nvPicPr>
          <p:cNvPr id="1026" name="Picture 2" descr="N:\Schools Editorial\Core Subjects\SCIENCE\Current projects\A Level\Dynamic Learning\Biology DL\1 AQA\Year 1 release\Resources\PowerPoints\Artwork\9781471807794_AQA_Bio_artwork-for-PPT\05_05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472571"/>
            <a:ext cx="2664296" cy="4780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554458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5 </a:t>
            </a:r>
            <a:r>
              <a:rPr lang="en-GB" sz="2800" dirty="0"/>
              <a:t>The cell cycle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93632" y="1751947"/>
            <a:ext cx="6066600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Questions</a:t>
            </a:r>
            <a:endParaRPr lang="en-GB" sz="1050" b="1" dirty="0"/>
          </a:p>
          <a:p>
            <a:r>
              <a:rPr lang="en-GB" sz="1050" b="1" dirty="0"/>
              <a:t> </a:t>
            </a:r>
            <a:endParaRPr lang="en-GB" sz="1050" b="1" dirty="0" smtClean="0"/>
          </a:p>
          <a:p>
            <a:endParaRPr lang="en-GB" sz="1050" dirty="0"/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roles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of:</a:t>
            </a:r>
          </a:p>
          <a:p>
            <a:pPr marL="857250" lvl="1" indent="-400050">
              <a:buClr>
                <a:srgbClr val="008000"/>
              </a:buClr>
              <a:buSzPct val="100000"/>
              <a:buFont typeface="+mj-lt"/>
              <a:buAutoNum type="alphaLcParenR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helicase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857250" lvl="1" indent="-400050">
              <a:buClr>
                <a:srgbClr val="008000"/>
              </a:buClr>
              <a:buSzPct val="100000"/>
              <a:buFont typeface="+mj-lt"/>
              <a:buAutoNum type="alphaLcParenR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DNA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polymerase.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why Okazaki fragments are produced during DNA replication.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What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is meant by semiconservative replication?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At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what stages of the cell cycle would chromatids be visible?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 importance of mitosis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. 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2315620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f746482482b77b6869ccfa9a11a7fcc81c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164</Words>
  <Application>Microsoft Office PowerPoint</Application>
  <PresentationFormat>On-screen Show (4:3)</PresentationFormat>
  <Paragraphs>46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Loreto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Foulder</dc:creator>
  <cp:lastModifiedBy>Lydia.Young</cp:lastModifiedBy>
  <cp:revision>47</cp:revision>
  <dcterms:created xsi:type="dcterms:W3CDTF">2014-09-05T07:23:33Z</dcterms:created>
  <dcterms:modified xsi:type="dcterms:W3CDTF">2015-03-25T18:03:39Z</dcterms:modified>
</cp:coreProperties>
</file>