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sldIdLst>
    <p:sldId id="256" r:id="rId5"/>
    <p:sldId id="257" r:id="rId6"/>
    <p:sldId id="258" r:id="rId7"/>
    <p:sldId id="270" r:id="rId8"/>
    <p:sldId id="259" r:id="rId9"/>
    <p:sldId id="262" r:id="rId10"/>
    <p:sldId id="340" r:id="rId11"/>
    <p:sldId id="335" r:id="rId12"/>
    <p:sldId id="263" r:id="rId13"/>
    <p:sldId id="272" r:id="rId14"/>
    <p:sldId id="267" r:id="rId15"/>
    <p:sldId id="268" r:id="rId16"/>
    <p:sldId id="334" r:id="rId17"/>
    <p:sldId id="330" r:id="rId18"/>
    <p:sldId id="331" r:id="rId19"/>
    <p:sldId id="33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24BDA-3FC9-ECF4-2310-8D7509D51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4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5371-A280-A521-7AF2-24093FF5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FBC66-28AC-EF7B-A477-A2FE47E1E987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2F15A-0955-457F-A884-E8E3E1082F9B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D1FCA-FAB2-EE21-B54F-8C60F1D75397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B050F6-A0CD-611A-DE74-51AE8576F1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A0F1A-FB51-76A4-C0B6-9E17F2AD8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1998" cy="685799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1475999" anchor="b" anchorCtr="0">
            <a:normAutofit/>
          </a:bodyPr>
          <a:lstStyle>
            <a:lvl1pPr algn="ctr">
              <a:defRPr sz="4000" b="1" i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session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F2125-84DB-B5BF-3D1C-0A6A5CDBC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64223"/>
            <a:ext cx="91440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Name of presenter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A75D-18E5-D20C-E971-D63568AF9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65126"/>
            <a:ext cx="11010900" cy="1049338"/>
          </a:xfrm>
        </p:spPr>
        <p:txBody>
          <a:bodyPr/>
          <a:lstStyle/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0F24-7A4F-A662-87BA-B5CD9693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110109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 baseline="0"/>
            </a:lvl2pPr>
            <a:lvl3pPr marL="1143000" indent="0">
              <a:buNone/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00"/>
            </a:lvl6pPr>
            <a:lvl7pPr>
              <a:defRPr sz="4700"/>
            </a:lvl7pPr>
            <a:lvl8pPr>
              <a:defRPr sz="100"/>
            </a:lvl8pPr>
            <a:lvl9pPr>
              <a:defRPr sz="2800"/>
            </a:lvl9pPr>
          </a:lstStyle>
          <a:p>
            <a:pPr marL="386860" marR="0" lvl="0" indent="-386860" algn="l" defTabSz="515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63326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1072660" marR="0" lvl="1" indent="-386860" algn="l" defTabSz="515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63326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529860" marR="0" lvl="2" indent="-386860" algn="l" defTabSz="515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63326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987060" marR="0" lvl="3" indent="-386860" algn="l" defTabSz="515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63326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444260" marR="0" lvl="4" indent="-386860" algn="l" defTabSz="515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63326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CA5E2-62C4-B23D-E8DF-8B8800155EEB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438CE-7AB0-BEE2-DAE2-5F20E3A5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0350"/>
            <a:ext cx="12106275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09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3C71E-FA7E-6F98-F560-0DCCED9E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8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1B7AD-A754-92AB-C8FE-42D5B23A6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51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FD67A-3EA4-3850-1CA3-31D66967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86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47AC55-C813-C8C8-E33A-A7317F68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91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6ADC-9008-D2A5-9F83-25197F30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C5C8-3668-5161-0EE1-2BA3FF64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E0AD5-9FBA-7156-3D8A-D6A1FC5BEB7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09C95-3E9F-51EE-8659-FB69289D15B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C44A7-B5C0-47C2-756C-F2923269B598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40E-9479-1D6B-7FBB-D99BFF7B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7289-04CC-87FA-9806-D1AE36693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11492-A779-3A11-2FE1-75DBE266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ACB7F-EE29-64FC-E388-3B788B817B5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A8B9-D831-3C7C-0037-7A0950F9F8C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6F409-AACA-A47A-364D-53E355BE5D5A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E6-1813-867E-AAED-90D42EA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B699-A47D-C17A-9C2F-783AE381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343D-02B0-35D8-E084-E5C76310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073A0-DB93-F0A8-2AD2-528A85D7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2059E-2473-5172-3772-7FDF84D5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C6BF6-349D-884F-8CEF-E44C871B92B6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460D2-8A5D-A03D-567B-22825798089E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DA8BE-1D07-4D75-5732-D6339F8FCFF5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7A87-CAA3-F2C8-CC89-DC4B8F73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059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9F34-EB5C-6CC7-62AC-AF68229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59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6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6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7E1-19BA-CD2F-3C15-BC90957AB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Personal Role Radio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AB63DF5-AA4A-9260-0AB6-622AE4AE3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PRR Setting up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noProof="0" dirty="0"/>
              <a:t>Ensure the radio is off</a:t>
            </a:r>
          </a:p>
          <a:p>
            <a:pPr lvl="0"/>
            <a:r>
              <a:rPr lang="en-GB" dirty="0"/>
              <a:t>Insert the headset connector</a:t>
            </a:r>
          </a:p>
          <a:p>
            <a:pPr lvl="0"/>
            <a:r>
              <a:rPr lang="en-GB" dirty="0"/>
              <a:t>Select / check channel</a:t>
            </a:r>
          </a:p>
          <a:p>
            <a:pPr lvl="0"/>
            <a:r>
              <a:rPr lang="en-GB" dirty="0"/>
              <a:t>Insert batteries</a:t>
            </a:r>
          </a:p>
          <a:p>
            <a:pPr lvl="0"/>
            <a:r>
              <a:rPr lang="en-GB" dirty="0"/>
              <a:t>Fit carry pouch</a:t>
            </a:r>
          </a:p>
          <a:p>
            <a:pPr lvl="0"/>
            <a:r>
              <a:rPr lang="en-GB" dirty="0"/>
              <a:t>Turn on the radio (three short tones should be heard)</a:t>
            </a:r>
          </a:p>
          <a:p>
            <a:pPr lvl="0"/>
            <a:r>
              <a:rPr lang="en-GB" dirty="0"/>
              <a:t>Carry out functional checks</a:t>
            </a:r>
          </a:p>
          <a:p>
            <a:pPr lvl="1"/>
            <a:r>
              <a:rPr lang="en-GB" dirty="0"/>
              <a:t>Depress </a:t>
            </a:r>
            <a:r>
              <a:rPr lang="en-GB" dirty="0" err="1"/>
              <a:t>pressel</a:t>
            </a:r>
            <a:r>
              <a:rPr lang="en-GB" dirty="0"/>
              <a:t> switch and speak into the microphone</a:t>
            </a:r>
          </a:p>
          <a:p>
            <a:pPr lvl="1"/>
            <a:r>
              <a:rPr lang="en-GB" dirty="0"/>
              <a:t>Sidetone should be heard in the headset </a:t>
            </a:r>
          </a:p>
          <a:p>
            <a:pPr lvl="1"/>
            <a:r>
              <a:rPr lang="en-GB" dirty="0"/>
              <a:t>Repeat with wireless PTT if required</a:t>
            </a:r>
          </a:p>
          <a:p>
            <a:pPr lvl="1"/>
            <a:r>
              <a:rPr lang="en-GB" dirty="0"/>
              <a:t>The microphone is noise cancelling so should be placed approximately 1-2cm (a thumbs-width) from the lips</a:t>
            </a:r>
          </a:p>
          <a:p>
            <a:r>
              <a:rPr lang="en-GB" dirty="0"/>
              <a:t>To disassemble the radio, carry out the above in reverse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5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39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862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Assemble the radio</a:t>
            </a:r>
          </a:p>
          <a:p>
            <a:pPr lvl="0"/>
            <a:r>
              <a:rPr lang="en-US" dirty="0"/>
              <a:t>What is the minimum safety distance from </a:t>
            </a:r>
            <a:r>
              <a:rPr lang="en-US"/>
              <a:t>the antenna </a:t>
            </a:r>
            <a:r>
              <a:rPr lang="en-US" dirty="0"/>
              <a:t>to a person?</a:t>
            </a:r>
          </a:p>
          <a:p>
            <a:pPr lvl="0"/>
            <a:r>
              <a:rPr lang="en-US" dirty="0"/>
              <a:t>How many batteries do you need for the radio?</a:t>
            </a:r>
          </a:p>
          <a:p>
            <a:pPr lvl="0"/>
            <a:r>
              <a:rPr lang="en-US" dirty="0"/>
              <a:t>Disassemble the radio</a:t>
            </a:r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03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0CEE61-41CE-94F9-E9A5-4B4D48B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Optional – Wireless PTT</a:t>
            </a:r>
          </a:p>
        </p:txBody>
      </p:sp>
      <p:pic>
        <p:nvPicPr>
          <p:cNvPr id="2" name="Content Placeholder 10" descr="Slide20.png">
            <a:extLst>
              <a:ext uri="{FF2B5EF4-FFF2-40B4-BE49-F238E27FC236}">
                <a16:creationId xmlns:a16="http://schemas.microsoft.com/office/drawing/2014/main" id="{8AFE4F66-73AF-1CB3-F96F-33E6E9E94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825" y="1907358"/>
            <a:ext cx="4895557" cy="36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Affiliating Wireless PTT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Ensure the PRR is off</a:t>
            </a:r>
          </a:p>
          <a:p>
            <a:r>
              <a:rPr lang="en-US" dirty="0"/>
              <a:t>Position WPTT with “Program” label placed beneath the single </a:t>
            </a:r>
            <a:r>
              <a:rPr lang="en-US" dirty="0" err="1"/>
              <a:t>pressel</a:t>
            </a:r>
            <a:r>
              <a:rPr lang="en-US" dirty="0"/>
              <a:t> on the radio</a:t>
            </a:r>
          </a:p>
          <a:p>
            <a:r>
              <a:rPr lang="en-US" dirty="0"/>
              <a:t>Turn on the PRR</a:t>
            </a:r>
          </a:p>
          <a:p>
            <a:r>
              <a:rPr lang="en-US" dirty="0"/>
              <a:t>An ascending set of 8 tones should be heard in the headset</a:t>
            </a:r>
          </a:p>
        </p:txBody>
      </p:sp>
      <p:pic>
        <p:nvPicPr>
          <p:cNvPr id="5" name="Content Placeholder 4" descr="Photo 06-04-2016, 18 38 1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267" y="1825625"/>
            <a:ext cx="3801794" cy="3192622"/>
          </a:xfrm>
        </p:spPr>
      </p:pic>
      <p:pic>
        <p:nvPicPr>
          <p:cNvPr id="4" name="PRR Ascending.mp3">
            <a:hlinkClick r:id="" action="ppaction://media"/>
            <a:extLst>
              <a:ext uri="{FF2B5EF4-FFF2-40B4-BE49-F238E27FC236}">
                <a16:creationId xmlns:a16="http://schemas.microsoft.com/office/drawing/2014/main" id="{6D390A0B-C2C8-5E4E-A1CF-18A8D0B31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1162" y="5177574"/>
            <a:ext cx="55041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Affiliating Wireless PTT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Press and hold WPTT button until 8 ascending tones heard again</a:t>
            </a:r>
          </a:p>
          <a:p>
            <a:r>
              <a:rPr lang="en-US"/>
              <a:t>If unsuccessful, or time expires, 8 descending tones will be heard in the headset</a:t>
            </a:r>
          </a:p>
          <a:p>
            <a:r>
              <a:rPr lang="en-US"/>
              <a:t>Take care when affiliating around others as the WPTT has a range of 2-3m</a:t>
            </a:r>
          </a:p>
        </p:txBody>
      </p:sp>
      <p:pic>
        <p:nvPicPr>
          <p:cNvPr id="5" name="Content Placeholder 4" descr="Photo 06-04-2016, 18 38 19.jpg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264" y="1825625"/>
            <a:ext cx="3801794" cy="3192622"/>
          </a:xfrm>
        </p:spPr>
      </p:pic>
      <p:pic>
        <p:nvPicPr>
          <p:cNvPr id="6" name="PRR Ascending.mp3">
            <a:hlinkClick r:id="" action="ppaction://media"/>
            <a:extLst>
              <a:ext uri="{FF2B5EF4-FFF2-40B4-BE49-F238E27FC236}">
                <a16:creationId xmlns:a16="http://schemas.microsoft.com/office/drawing/2014/main" id="{1132EAF1-DAC3-0811-BB88-6FF527480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2590110"/>
            <a:ext cx="550416" cy="550416"/>
          </a:xfrm>
          <a:prstGeom prst="rect">
            <a:avLst/>
          </a:prstGeom>
        </p:spPr>
      </p:pic>
      <p:pic>
        <p:nvPicPr>
          <p:cNvPr id="7" name="PRR Descending.mp3">
            <a:hlinkClick r:id="" action="ppaction://media"/>
            <a:extLst>
              <a:ext uri="{FF2B5EF4-FFF2-40B4-BE49-F238E27FC236}">
                <a16:creationId xmlns:a16="http://schemas.microsoft.com/office/drawing/2014/main" id="{D82431E1-4088-F6E2-7880-BBF427234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6305" y="3872220"/>
            <a:ext cx="55041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Deaffiliating</a:t>
            </a:r>
            <a:r>
              <a:rPr lang="en-US"/>
              <a:t> Wireless PTT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Ensure PRR is switched off</a:t>
            </a:r>
          </a:p>
          <a:p>
            <a:r>
              <a:rPr lang="en-US" dirty="0"/>
              <a:t>Position WPTT with “Program” label placed beneath the single </a:t>
            </a:r>
            <a:r>
              <a:rPr lang="en-US" dirty="0" err="1"/>
              <a:t>pressel</a:t>
            </a:r>
            <a:r>
              <a:rPr lang="en-US" dirty="0"/>
              <a:t> on the radio</a:t>
            </a:r>
          </a:p>
          <a:p>
            <a:r>
              <a:rPr lang="en-US" dirty="0"/>
              <a:t>Turn on PRR</a:t>
            </a:r>
          </a:p>
          <a:p>
            <a:r>
              <a:rPr lang="en-US" dirty="0"/>
              <a:t>An ascending set of 8 tones should be heard in the headset</a:t>
            </a:r>
          </a:p>
        </p:txBody>
      </p:sp>
      <p:pic>
        <p:nvPicPr>
          <p:cNvPr id="5" name="Content Placeholder 4" descr="Photo 06-04-2016, 18 38 1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264" y="1825625"/>
            <a:ext cx="3801794" cy="3192622"/>
          </a:xfrm>
        </p:spPr>
      </p:pic>
      <p:pic>
        <p:nvPicPr>
          <p:cNvPr id="4" name="PRR Ascending.mp3">
            <a:hlinkClick r:id="" action="ppaction://media"/>
            <a:extLst>
              <a:ext uri="{FF2B5EF4-FFF2-40B4-BE49-F238E27FC236}">
                <a16:creationId xmlns:a16="http://schemas.microsoft.com/office/drawing/2014/main" id="{7FD1954E-B2BC-627D-8D10-98DF4293E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584" y="5134776"/>
            <a:ext cx="55041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Deaffiliating</a:t>
            </a:r>
            <a:r>
              <a:rPr lang="en-US"/>
              <a:t> Wireless PTT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Move the WPTT away from the radio and return it 5 or more times</a:t>
            </a:r>
          </a:p>
          <a:p>
            <a:r>
              <a:rPr lang="en-GB"/>
              <a:t>Ascending set of 8 tones heard if successful </a:t>
            </a:r>
          </a:p>
          <a:p>
            <a:r>
              <a:rPr lang="en-GB"/>
              <a:t>If unsuccessful, or time expires, descending set of 8 tones will be heard in the headset</a:t>
            </a:r>
          </a:p>
        </p:txBody>
      </p:sp>
      <p:pic>
        <p:nvPicPr>
          <p:cNvPr id="5" name="Content Placeholder 4" descr="Photo 06-04-2016, 18 38 19.jpg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264" y="1825625"/>
            <a:ext cx="3801794" cy="3192622"/>
          </a:xfrm>
        </p:spPr>
      </p:pic>
      <p:pic>
        <p:nvPicPr>
          <p:cNvPr id="6" name="PRR Ascending.mp3">
            <a:hlinkClick r:id="" action="ppaction://media"/>
            <a:extLst>
              <a:ext uri="{FF2B5EF4-FFF2-40B4-BE49-F238E27FC236}">
                <a16:creationId xmlns:a16="http://schemas.microsoft.com/office/drawing/2014/main" id="{5B93358B-6263-A35C-191F-4C6764300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9800" y="3421936"/>
            <a:ext cx="550416" cy="550416"/>
          </a:xfrm>
          <a:prstGeom prst="rect">
            <a:avLst/>
          </a:prstGeom>
        </p:spPr>
      </p:pic>
      <p:pic>
        <p:nvPicPr>
          <p:cNvPr id="7" name="PRR Descending.mp3">
            <a:hlinkClick r:id="" action="ppaction://media"/>
            <a:extLst>
              <a:ext uri="{FF2B5EF4-FFF2-40B4-BE49-F238E27FC236}">
                <a16:creationId xmlns:a16="http://schemas.microsoft.com/office/drawing/2014/main" id="{97B0D171-6C90-46C7-3159-6D2934F155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9800" y="4632961"/>
            <a:ext cx="550416" cy="5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D6BBF-465C-CFC1-43AA-8F4C89B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BB7F1-4B2B-1AE5-3543-B7B6BFE3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By the end of this lesson, you will be able to:</a:t>
            </a:r>
          </a:p>
          <a:p>
            <a:pPr lvl="0"/>
            <a:endParaRPr lang="en-US" noProof="0" dirty="0"/>
          </a:p>
          <a:p>
            <a:r>
              <a:rPr lang="en-US" dirty="0"/>
              <a:t>Describe the safety considerations connected with the use of the PRR</a:t>
            </a:r>
          </a:p>
          <a:p>
            <a:pPr lvl="0"/>
            <a:r>
              <a:rPr lang="en-US" noProof="0" dirty="0"/>
              <a:t>Setup and operate the PRR Safely</a:t>
            </a:r>
            <a:endParaRPr lang="en-US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 that you can use the PRR on exercises to communicate within your section</a:t>
            </a:r>
          </a:p>
        </p:txBody>
      </p:sp>
    </p:spTree>
    <p:extLst>
      <p:ext uri="{BB962C8B-B14F-4D97-AF65-F5344CB8AC3E}">
        <p14:creationId xmlns:p14="http://schemas.microsoft.com/office/powerpoint/2010/main" val="7501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noProof="0" dirty="0">
                <a:latin typeface="Arial"/>
                <a:cs typeface="Arial"/>
              </a:rPr>
              <a:t>All electronic transmitting devices </a:t>
            </a:r>
            <a:r>
              <a:rPr lang="en-US" dirty="0">
                <a:latin typeface="Arial"/>
                <a:cs typeface="Arial"/>
              </a:rPr>
              <a:t>emit energy in the form of e</a:t>
            </a:r>
            <a:r>
              <a:rPr lang="en-US" noProof="0" dirty="0" err="1">
                <a:latin typeface="Arial"/>
                <a:cs typeface="Arial"/>
              </a:rPr>
              <a:t>lectromagnetic</a:t>
            </a:r>
            <a:r>
              <a:rPr lang="en-US" noProof="0" dirty="0">
                <a:latin typeface="Arial"/>
                <a:cs typeface="Arial"/>
              </a:rPr>
              <a:t> radiation</a:t>
            </a:r>
          </a:p>
          <a:p>
            <a:r>
              <a:rPr lang="en-US" dirty="0">
                <a:latin typeface="Arial"/>
                <a:cs typeface="Arial"/>
              </a:rPr>
              <a:t>The PRR presents a very small radiation hazard from the antenna when transmitting</a:t>
            </a:r>
          </a:p>
          <a:p>
            <a:pPr lvl="0"/>
            <a:r>
              <a:rPr lang="en-US" noProof="0" dirty="0"/>
              <a:t>Hazards of Electro</a:t>
            </a:r>
            <a:r>
              <a:rPr lang="en-US" dirty="0"/>
              <a:t>magnetic Radiation (HER) can affect</a:t>
            </a:r>
            <a:r>
              <a:rPr lang="en-US" dirty="0">
                <a:latin typeface="Arial"/>
                <a:cs typeface="Arial"/>
              </a:rPr>
              <a:t>:</a:t>
            </a:r>
            <a:endParaRPr lang="en-US" noProof="0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People</a:t>
            </a:r>
          </a:p>
          <a:p>
            <a:pPr lvl="1"/>
            <a:r>
              <a:rPr lang="en-US" dirty="0">
                <a:latin typeface="Arial"/>
                <a:cs typeface="Arial"/>
              </a:rPr>
              <a:t>Ordnance (electrically initiated explosive devices)</a:t>
            </a:r>
          </a:p>
          <a:p>
            <a:pPr lvl="1"/>
            <a:r>
              <a:rPr lang="en-US" dirty="0">
                <a:latin typeface="Arial"/>
                <a:cs typeface="Arial"/>
              </a:rPr>
              <a:t>Fuel (petrol)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To manage these hazards, safety distances are in place which MUST be followed at all times when using the PRR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8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safety requirements for the PRC 710 are: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HER</a:t>
            </a:r>
            <a:r>
              <a:rPr lang="en-US" b="1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b="1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eople)</a:t>
            </a:r>
          </a:p>
          <a:p>
            <a:pPr lvl="1"/>
            <a:r>
              <a:rPr lang="en-US" dirty="0">
                <a:latin typeface="Arial"/>
                <a:cs typeface="Arial"/>
              </a:rPr>
              <a:t>4cm from the eyes to the antenna for CFAV &amp; Cadets</a:t>
            </a:r>
          </a:p>
          <a:p>
            <a:r>
              <a:rPr lang="en-US" dirty="0">
                <a:latin typeface="Arial"/>
                <a:cs typeface="Arial"/>
              </a:rPr>
              <a:t>HER</a:t>
            </a:r>
            <a:r>
              <a:rPr lang="en-US" b="1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b="1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rdnance)</a:t>
            </a:r>
          </a:p>
          <a:p>
            <a:pPr lvl="1"/>
            <a:r>
              <a:rPr lang="en-US" dirty="0">
                <a:latin typeface="Arial"/>
                <a:cs typeface="Arial"/>
              </a:rPr>
              <a:t>Do not operate near electrically initiated ordnance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HER</a:t>
            </a:r>
            <a:r>
              <a:rPr lang="en-US" b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b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uel)</a:t>
            </a:r>
          </a:p>
          <a:p>
            <a:pPr lvl="1"/>
            <a:r>
              <a:rPr lang="en-US" dirty="0">
                <a:latin typeface="Arial"/>
                <a:cs typeface="Arial"/>
              </a:rPr>
              <a:t>Do not operate near fuel filling stations</a:t>
            </a:r>
          </a:p>
          <a:p>
            <a:pPr marL="361950" lvl="1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CFAVs will manage the distances for HERO and HERF</a:t>
            </a:r>
          </a:p>
        </p:txBody>
      </p:sp>
    </p:spTree>
    <p:extLst>
      <p:ext uri="{BB962C8B-B14F-4D97-AF65-F5344CB8AC3E}">
        <p14:creationId xmlns:p14="http://schemas.microsoft.com/office/powerpoint/2010/main" val="19538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4862-E3ED-D782-F32D-4F47845B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FCBA-E4E8-8F5F-82C8-D6291AB1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noProof="0" dirty="0"/>
              <a:t>The radio must only</a:t>
            </a:r>
            <a:r>
              <a:rPr lang="en-US" dirty="0"/>
              <a:t> be operated within the supplied pouch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Batteries contain harmful chemicals</a:t>
            </a:r>
          </a:p>
          <a:p>
            <a:pPr lvl="1"/>
            <a:r>
              <a:rPr lang="en-US" dirty="0"/>
              <a:t>They must be stored, handled, and disposed of correctly</a:t>
            </a:r>
          </a:p>
          <a:p>
            <a:pPr lvl="1"/>
            <a:r>
              <a:rPr lang="en-US" dirty="0"/>
              <a:t>If short-circuited, batteries may overheat and released harmful gases or catch fire</a:t>
            </a:r>
          </a:p>
          <a:p>
            <a:pPr lvl="1"/>
            <a:r>
              <a:rPr lang="en-US" dirty="0"/>
              <a:t>Batteries must always be removed from the radio after use</a:t>
            </a:r>
          </a:p>
          <a:p>
            <a:pPr lvl="1"/>
            <a:endParaRPr lang="en-US" dirty="0"/>
          </a:p>
          <a:p>
            <a:r>
              <a:rPr lang="en-US" dirty="0"/>
              <a:t>To protect hearing, the radio should not be operated on the loudest volume setting for long periods of time</a:t>
            </a:r>
          </a:p>
          <a:p>
            <a:pPr lvl="1"/>
            <a:r>
              <a:rPr lang="en-US" dirty="0"/>
              <a:t>Always use the lowest volume setting you can on the radio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AmpliVox</a:t>
            </a:r>
            <a:r>
              <a:rPr lang="en-US" dirty="0"/>
              <a:t> ear defenders fit over the top of the headset to protect hearing when in noisy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8181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39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01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PRR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noProof="0" dirty="0"/>
              <a:t>The PRR is a small, UHF man-pack transceiver</a:t>
            </a:r>
          </a:p>
          <a:p>
            <a:pPr lvl="0"/>
            <a:r>
              <a:rPr lang="en-GB" noProof="0" dirty="0"/>
              <a:t>It fulfils the role of an intra-section radio enabling members of a section to talk to each other</a:t>
            </a:r>
          </a:p>
          <a:p>
            <a:r>
              <a:rPr lang="en-US" dirty="0"/>
              <a:t>Frequency 		2.4000 - 2.4835GHz</a:t>
            </a:r>
          </a:p>
          <a:p>
            <a:pPr lvl="0"/>
            <a:r>
              <a:rPr lang="en-GB" dirty="0"/>
              <a:t>Channels		256 (grouped in sets of 16)</a:t>
            </a:r>
          </a:p>
          <a:p>
            <a:r>
              <a:rPr lang="en-GB" dirty="0"/>
              <a:t>Power			2 x AA batteries</a:t>
            </a:r>
          </a:p>
          <a:p>
            <a:r>
              <a:rPr lang="en-GB" dirty="0"/>
              <a:t>Battery Life		~24 Hours (dependant on use)</a:t>
            </a:r>
          </a:p>
          <a:p>
            <a:r>
              <a:rPr lang="en-GB" dirty="0"/>
              <a:t>RF Power Output	50mW (0.05W) </a:t>
            </a:r>
          </a:p>
        </p:txBody>
      </p:sp>
    </p:spTree>
    <p:extLst>
      <p:ext uri="{BB962C8B-B14F-4D97-AF65-F5344CB8AC3E}">
        <p14:creationId xmlns:p14="http://schemas.microsoft.com/office/powerpoint/2010/main" val="255850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PRR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noProof="0" dirty="0"/>
              <a:t>Ranges</a:t>
            </a:r>
          </a:p>
          <a:p>
            <a:pPr lvl="1"/>
            <a:r>
              <a:rPr lang="en-GB" sz="2800" noProof="0" dirty="0"/>
              <a:t>Outside</a:t>
            </a:r>
            <a:r>
              <a:rPr lang="en-GB" sz="2800" noProof="0"/>
              <a:t>	up </a:t>
            </a:r>
            <a:r>
              <a:rPr lang="en-GB" sz="2800" noProof="0" dirty="0"/>
              <a:t>to 500m</a:t>
            </a:r>
          </a:p>
          <a:p>
            <a:pPr lvl="1"/>
            <a:r>
              <a:rPr lang="en-GB" sz="2800" noProof="0" dirty="0"/>
              <a:t>Inside		up to 50m (3 floors)</a:t>
            </a:r>
          </a:p>
          <a:p>
            <a:r>
              <a:rPr lang="en-GB" sz="3200" dirty="0"/>
              <a:t>Headset tones to indicate status</a:t>
            </a:r>
          </a:p>
          <a:p>
            <a:pPr lvl="1"/>
            <a:r>
              <a:rPr lang="en-GB" sz="2800" dirty="0"/>
              <a:t>Power on - three short, high tones</a:t>
            </a:r>
          </a:p>
          <a:p>
            <a:pPr lvl="1"/>
            <a:r>
              <a:rPr lang="en-GB" sz="2800" dirty="0"/>
              <a:t>Power off - five medium, low tones</a:t>
            </a:r>
          </a:p>
          <a:p>
            <a:pPr lvl="1"/>
            <a:r>
              <a:rPr lang="en-GB" sz="2800" dirty="0"/>
              <a:t>Battery low - four tones alternating in frequency</a:t>
            </a:r>
          </a:p>
          <a:p>
            <a:pPr lvl="1"/>
            <a:r>
              <a:rPr lang="en-GB" sz="2800" dirty="0"/>
              <a:t>Volume / channel changes - one beep per step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RR On.mp3">
            <a:hlinkClick r:id="" action="ppaction://media"/>
            <a:extLst>
              <a:ext uri="{FF2B5EF4-FFF2-40B4-BE49-F238E27FC236}">
                <a16:creationId xmlns:a16="http://schemas.microsoft.com/office/drawing/2014/main" id="{93807C9F-B972-4CFA-7FEE-D1474F43C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69536" y="3823253"/>
            <a:ext cx="356081" cy="356081"/>
          </a:xfrm>
          <a:prstGeom prst="rect">
            <a:avLst/>
          </a:prstGeom>
        </p:spPr>
      </p:pic>
      <p:pic>
        <p:nvPicPr>
          <p:cNvPr id="5" name="PRR Off.mp3">
            <a:hlinkClick r:id="" action="ppaction://media"/>
            <a:extLst>
              <a:ext uri="{FF2B5EF4-FFF2-40B4-BE49-F238E27FC236}">
                <a16:creationId xmlns:a16="http://schemas.microsoft.com/office/drawing/2014/main" id="{24ECCE49-ED22-F498-0957-0635C5CDF0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47429" y="4285365"/>
            <a:ext cx="340227" cy="340227"/>
          </a:xfrm>
          <a:prstGeom prst="rect">
            <a:avLst/>
          </a:prstGeom>
        </p:spPr>
      </p:pic>
      <p:pic>
        <p:nvPicPr>
          <p:cNvPr id="6" name="PRR Low Batt.mp3">
            <a:hlinkClick r:id="" action="ppaction://media"/>
            <a:extLst>
              <a:ext uri="{FF2B5EF4-FFF2-40B4-BE49-F238E27FC236}">
                <a16:creationId xmlns:a16="http://schemas.microsoft.com/office/drawing/2014/main" id="{96576998-151D-4D0F-7E6D-5C996A7801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3164" y="4824990"/>
            <a:ext cx="340227" cy="340227"/>
          </a:xfrm>
          <a:prstGeom prst="rect">
            <a:avLst/>
          </a:prstGeom>
        </p:spPr>
      </p:pic>
      <p:pic>
        <p:nvPicPr>
          <p:cNvPr id="7" name="PRR Step.mp3">
            <a:hlinkClick r:id="" action="ppaction://media"/>
            <a:extLst>
              <a:ext uri="{FF2B5EF4-FFF2-40B4-BE49-F238E27FC236}">
                <a16:creationId xmlns:a16="http://schemas.microsoft.com/office/drawing/2014/main" id="{CB5890D4-BD11-68FB-ADC1-CD69DE1234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3164" y="5231389"/>
            <a:ext cx="340227" cy="3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PRR components</a:t>
            </a:r>
          </a:p>
        </p:txBody>
      </p:sp>
      <p:pic>
        <p:nvPicPr>
          <p:cNvPr id="7" name="Content Placeholder 4" descr="Slide9.png">
            <a:extLst>
              <a:ext uri="{FF2B5EF4-FFF2-40B4-BE49-F238E27FC236}">
                <a16:creationId xmlns:a16="http://schemas.microsoft.com/office/drawing/2014/main" id="{C4EB992B-81AE-5539-D671-7BDA65E8F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168" y="1604643"/>
            <a:ext cx="4050829" cy="3446585"/>
          </a:xfrm>
        </p:spPr>
      </p:pic>
      <p:pic>
        <p:nvPicPr>
          <p:cNvPr id="8" name="Content Placeholder 9" descr="Slide14.png">
            <a:extLst>
              <a:ext uri="{FF2B5EF4-FFF2-40B4-BE49-F238E27FC236}">
                <a16:creationId xmlns:a16="http://schemas.microsoft.com/office/drawing/2014/main" id="{953B9462-257B-1C3D-E7E8-4D7AC1F5FB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017" y="1649767"/>
            <a:ext cx="1977932" cy="2616144"/>
          </a:xfrm>
          <a:prstGeom prst="rect">
            <a:avLst/>
          </a:prstGeom>
        </p:spPr>
      </p:pic>
      <p:pic>
        <p:nvPicPr>
          <p:cNvPr id="9" name="Content Placeholder 9" descr="Slide15.png">
            <a:extLst>
              <a:ext uri="{FF2B5EF4-FFF2-40B4-BE49-F238E27FC236}">
                <a16:creationId xmlns:a16="http://schemas.microsoft.com/office/drawing/2014/main" id="{AB4E73BD-BD3B-9D3B-7EE3-92840D461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642" y="5125804"/>
            <a:ext cx="2147082" cy="1049338"/>
          </a:xfrm>
          <a:prstGeom prst="rect">
            <a:avLst/>
          </a:prstGeom>
        </p:spPr>
      </p:pic>
      <p:pic>
        <p:nvPicPr>
          <p:cNvPr id="10" name="Content Placeholder 9" descr="Slide16.png">
            <a:extLst>
              <a:ext uri="{FF2B5EF4-FFF2-40B4-BE49-F238E27FC236}">
                <a16:creationId xmlns:a16="http://schemas.microsoft.com/office/drawing/2014/main" id="{12FAF429-3CE8-77E1-9DB9-DEA34D49BA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017" y="4502322"/>
            <a:ext cx="1264734" cy="1672820"/>
          </a:xfrm>
          <a:prstGeom prst="rect">
            <a:avLst/>
          </a:prstGeom>
        </p:spPr>
      </p:pic>
      <p:pic>
        <p:nvPicPr>
          <p:cNvPr id="11" name="Content Placeholder 10" descr="Slide18.png">
            <a:extLst>
              <a:ext uri="{FF2B5EF4-FFF2-40B4-BE49-F238E27FC236}">
                <a16:creationId xmlns:a16="http://schemas.microsoft.com/office/drawing/2014/main" id="{90C0639B-7093-AC77-7997-054CCF19F0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364" y="1690675"/>
            <a:ext cx="2646295" cy="2180492"/>
          </a:xfrm>
          <a:prstGeom prst="rect">
            <a:avLst/>
          </a:prstGeom>
        </p:spPr>
      </p:pic>
      <p:pic>
        <p:nvPicPr>
          <p:cNvPr id="12" name="Content Placeholder 10" descr="Slide19.png">
            <a:extLst>
              <a:ext uri="{FF2B5EF4-FFF2-40B4-BE49-F238E27FC236}">
                <a16:creationId xmlns:a16="http://schemas.microsoft.com/office/drawing/2014/main" id="{566928C4-C529-0DC8-7F9C-3EBEEE39DC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5295" y="4549104"/>
            <a:ext cx="1229364" cy="1626038"/>
          </a:xfrm>
          <a:prstGeom prst="rect">
            <a:avLst/>
          </a:prstGeom>
        </p:spPr>
      </p:pic>
      <p:pic>
        <p:nvPicPr>
          <p:cNvPr id="13" name="Content Placeholder 10" descr="Slide20.png">
            <a:extLst>
              <a:ext uri="{FF2B5EF4-FFF2-40B4-BE49-F238E27FC236}">
                <a16:creationId xmlns:a16="http://schemas.microsoft.com/office/drawing/2014/main" id="{5D916399-7A2E-646E-9974-7019E3CB19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644" y="4826779"/>
            <a:ext cx="1829266" cy="1348364"/>
          </a:xfrm>
          <a:prstGeom prst="rect">
            <a:avLst/>
          </a:prstGeom>
        </p:spPr>
      </p:pic>
      <p:pic>
        <p:nvPicPr>
          <p:cNvPr id="14" name="Content Placeholder 10" descr="Slide21.png">
            <a:extLst>
              <a:ext uri="{FF2B5EF4-FFF2-40B4-BE49-F238E27FC236}">
                <a16:creationId xmlns:a16="http://schemas.microsoft.com/office/drawing/2014/main" id="{3E1EF173-DEC4-2EB4-9396-B67F40D7C0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419" y="4866761"/>
            <a:ext cx="2065633" cy="13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499"/>
      </p:ext>
    </p:extLst>
  </p:cSld>
  <p:clrMapOvr>
    <a:masterClrMapping/>
  </p:clrMapOvr>
</p:sld>
</file>

<file path=ppt/theme/theme1.xml><?xml version="1.0" encoding="utf-8"?>
<a:theme xmlns:a="http://schemas.openxmlformats.org/drawingml/2006/main" name="CIS 23 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 23 V4" id="{0DD79F84-4417-4560-854D-E8F4B61A3BFB}" vid="{F258099B-4579-453B-9F61-E896F2143CC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uploaded_x0020_to_x0020_ACRC xmlns="4df9a44c-312f-44d8-942a-4790040e6f20">false</uploaded_x0020_to_x0020_ACR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1D8D5E84AE04A85D3AF7F5A34477C" ma:contentTypeVersion="3" ma:contentTypeDescription="Create a new document." ma:contentTypeScope="" ma:versionID="db3aa80d5f8e1bda8ef3e5fb21f1bebb">
  <xsd:schema xmlns:xsd="http://www.w3.org/2001/XMLSchema" xmlns:xs="http://www.w3.org/2001/XMLSchema" xmlns:p="http://schemas.microsoft.com/office/2006/metadata/properties" xmlns:ns2="d0615d5f-0aee-497d-acfe-38b123cae131" xmlns:ns3="http://schemas.microsoft.com/sharepoint/v4" xmlns:ns4="4df9a44c-312f-44d8-942a-4790040e6f20" targetNamespace="http://schemas.microsoft.com/office/2006/metadata/properties" ma:root="true" ma:fieldsID="e7d607af42a9dbe4f45f15112e85b04f" ns2:_="" ns3:_="" ns4:_="">
    <xsd:import namespace="d0615d5f-0aee-497d-acfe-38b123cae131"/>
    <xsd:import namespace="http://schemas.microsoft.com/sharepoint/v4"/>
    <xsd:import namespace="4df9a44c-312f-44d8-942a-4790040e6f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4:uploaded_x0020_to_x0020_ACR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5d5f-0aee-497d-acfe-38b123cae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9a44c-312f-44d8-942a-4790040e6f20" elementFormDefault="qualified">
    <xsd:import namespace="http://schemas.microsoft.com/office/2006/documentManagement/types"/>
    <xsd:import namespace="http://schemas.microsoft.com/office/infopath/2007/PartnerControls"/>
    <xsd:element name="uploaded_x0020_to_x0020_ACRC" ma:index="10" nillable="true" ma:displayName="uploaded to ACRC" ma:default="0" ma:internalName="uploaded_x0020_to_x0020_ACR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1493E-2ABE-4A09-8933-BBE76F9F03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4df9a44c-312f-44d8-942a-4790040e6f20"/>
  </ds:schemaRefs>
</ds:datastoreItem>
</file>

<file path=customXml/itemProps2.xml><?xml version="1.0" encoding="utf-8"?>
<ds:datastoreItem xmlns:ds="http://schemas.openxmlformats.org/officeDocument/2006/customXml" ds:itemID="{FCF99A8B-9B12-4ADA-B085-F6920A86F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14A22-B90C-4890-829A-4BCA9CEA3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15d5f-0aee-497d-acfe-38b123cae131"/>
    <ds:schemaRef ds:uri="http://schemas.microsoft.com/sharepoint/v4"/>
    <ds:schemaRef ds:uri="4df9a44c-312f-44d8-942a-4790040e6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 23 V4</Template>
  <TotalTime>0</TotalTime>
  <Words>699</Words>
  <Application>Microsoft Office PowerPoint</Application>
  <PresentationFormat>Widescreen</PresentationFormat>
  <Paragraphs>100</Paragraphs>
  <Slides>17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CIS 23 V4</vt:lpstr>
      <vt:lpstr>Personal Role Radio</vt:lpstr>
      <vt:lpstr>Aims</vt:lpstr>
      <vt:lpstr>Safety</vt:lpstr>
      <vt:lpstr>Safety</vt:lpstr>
      <vt:lpstr>Safety</vt:lpstr>
      <vt:lpstr>Any Questions?</vt:lpstr>
      <vt:lpstr>PRR Specification</vt:lpstr>
      <vt:lpstr>PRR Specification</vt:lpstr>
      <vt:lpstr>PRR components</vt:lpstr>
      <vt:lpstr>PRR Setting up and Operation</vt:lpstr>
      <vt:lpstr>Any Questions?</vt:lpstr>
      <vt:lpstr>Final Confirmation</vt:lpstr>
      <vt:lpstr>Optional – Wireless PTT</vt:lpstr>
      <vt:lpstr>Affiliating Wireless PTT</vt:lpstr>
      <vt:lpstr>Affiliating Wireless PTT</vt:lpstr>
      <vt:lpstr>Deaffiliating Wireless PTT</vt:lpstr>
      <vt:lpstr>Deaffiliating Wireless PTT</vt:lpstr>
    </vt:vector>
  </TitlesOfParts>
  <Company>ViacomCBS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 Alphabet, Numbers &amp; 24-Hour Clock</dc:title>
  <dc:creator>Jackson-Lyall, Simon</dc:creator>
  <cp:lastModifiedBy>Rick Le Sauvage</cp:lastModifiedBy>
  <cp:revision>2</cp:revision>
  <dcterms:created xsi:type="dcterms:W3CDTF">2023-03-11T16:47:59Z</dcterms:created>
  <dcterms:modified xsi:type="dcterms:W3CDTF">2024-11-11T18:04:37Z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0x0101003201D8D5E84AE04A85D3AF7F5A34477C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2023-08-21T09:39:14Z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9572c3ae-070e-4727-b069-fd51aa6dc50d</vt:lpwstr>
  </property>
  <property fmtid="{D5CDD505-2E9C-101B-9397-08002B2CF9AE}" pid="9" name="MSIP_Label_d8a60473-494b-4586-a1bb-b0e663054676_ContentBits">
    <vt:lpwstr>0</vt:lpwstr>
  </property>
</Properties>
</file>