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1"/>
  </p:notesMasterIdLst>
  <p:handoutMasterIdLst>
    <p:handoutMasterId r:id="rId32"/>
  </p:handoutMasterIdLst>
  <p:sldIdLst>
    <p:sldId id="294" r:id="rId2"/>
    <p:sldId id="316" r:id="rId3"/>
    <p:sldId id="262" r:id="rId4"/>
    <p:sldId id="313" r:id="rId5"/>
    <p:sldId id="319" r:id="rId6"/>
    <p:sldId id="320" r:id="rId7"/>
    <p:sldId id="322" r:id="rId8"/>
    <p:sldId id="336" r:id="rId9"/>
    <p:sldId id="337" r:id="rId10"/>
    <p:sldId id="321" r:id="rId11"/>
    <p:sldId id="307" r:id="rId12"/>
    <p:sldId id="305" r:id="rId13"/>
    <p:sldId id="306" r:id="rId14"/>
    <p:sldId id="323" r:id="rId15"/>
    <p:sldId id="324" r:id="rId16"/>
    <p:sldId id="338" r:id="rId17"/>
    <p:sldId id="314" r:id="rId18"/>
    <p:sldId id="310" r:id="rId19"/>
    <p:sldId id="317" r:id="rId20"/>
    <p:sldId id="318" r:id="rId21"/>
    <p:sldId id="327" r:id="rId22"/>
    <p:sldId id="328" r:id="rId23"/>
    <p:sldId id="329" r:id="rId24"/>
    <p:sldId id="330" r:id="rId25"/>
    <p:sldId id="331" r:id="rId26"/>
    <p:sldId id="332" r:id="rId27"/>
    <p:sldId id="333" r:id="rId28"/>
    <p:sldId id="334" r:id="rId29"/>
    <p:sldId id="335" r:id="rId30"/>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7">
          <p15:clr>
            <a:srgbClr val="A4A3A4"/>
          </p15:clr>
        </p15:guide>
        <p15:guide id="2" pos="28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82892" autoAdjust="0"/>
  </p:normalViewPr>
  <p:slideViewPr>
    <p:cSldViewPr snapToGrid="0" snapToObjects="1" showGuides="1">
      <p:cViewPr>
        <p:scale>
          <a:sx n="100" d="100"/>
          <a:sy n="100" d="100"/>
        </p:scale>
        <p:origin x="-294" y="-294"/>
      </p:cViewPr>
      <p:guideLst>
        <p:guide orient="horz" pos="1236"/>
        <p:guide pos="34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838" tIns="45919" rIns="91838" bIns="45919"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3712"/>
          </a:xfrm>
          <a:prstGeom prst="rect">
            <a:avLst/>
          </a:prstGeom>
        </p:spPr>
        <p:txBody>
          <a:bodyPr vert="horz" lIns="91838" tIns="45919" rIns="91838" bIns="45919" rtlCol="0"/>
          <a:lstStyle>
            <a:lvl1pPr algn="r">
              <a:defRPr sz="1200"/>
            </a:lvl1pPr>
          </a:lstStyle>
          <a:p>
            <a:fld id="{ADA457E0-B7E6-E24E-BA12-0ABEC3185120}" type="datetimeFigureOut">
              <a:rPr lang="en-US" smtClean="0"/>
              <a:t>10/31/2016</a:t>
            </a:fld>
            <a:endParaRPr lang="en-US"/>
          </a:p>
        </p:txBody>
      </p:sp>
      <p:sp>
        <p:nvSpPr>
          <p:cNvPr id="4" name="Footer Placeholder 3"/>
          <p:cNvSpPr>
            <a:spLocks noGrp="1"/>
          </p:cNvSpPr>
          <p:nvPr>
            <p:ph type="ftr" sz="quarter" idx="2"/>
          </p:nvPr>
        </p:nvSpPr>
        <p:spPr>
          <a:xfrm>
            <a:off x="1" y="9378824"/>
            <a:ext cx="2945659" cy="493712"/>
          </a:xfrm>
          <a:prstGeom prst="rect">
            <a:avLst/>
          </a:prstGeom>
        </p:spPr>
        <p:txBody>
          <a:bodyPr vert="horz" lIns="91838" tIns="45919" rIns="91838" bIns="4591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8824"/>
            <a:ext cx="2945659" cy="493712"/>
          </a:xfrm>
          <a:prstGeom prst="rect">
            <a:avLst/>
          </a:prstGeom>
        </p:spPr>
        <p:txBody>
          <a:bodyPr vert="horz" lIns="91838" tIns="45919" rIns="91838" bIns="45919"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838" tIns="45919" rIns="91838" bIns="45919" rtlCol="0"/>
          <a:lstStyle>
            <a:lvl1pPr algn="l">
              <a:defRPr sz="1200"/>
            </a:lvl1pPr>
          </a:lstStyle>
          <a:p>
            <a:endParaRPr lang="en-US"/>
          </a:p>
        </p:txBody>
      </p:sp>
      <p:sp>
        <p:nvSpPr>
          <p:cNvPr id="3" name="Date Placeholder 2"/>
          <p:cNvSpPr>
            <a:spLocks noGrp="1"/>
          </p:cNvSpPr>
          <p:nvPr>
            <p:ph type="dt" idx="1"/>
          </p:nvPr>
        </p:nvSpPr>
        <p:spPr>
          <a:xfrm>
            <a:off x="3850444" y="1"/>
            <a:ext cx="2945659" cy="493712"/>
          </a:xfrm>
          <a:prstGeom prst="rect">
            <a:avLst/>
          </a:prstGeom>
        </p:spPr>
        <p:txBody>
          <a:bodyPr vert="horz" lIns="91838" tIns="45919" rIns="91838" bIns="45919" rtlCol="0"/>
          <a:lstStyle>
            <a:lvl1pPr algn="r">
              <a:defRPr sz="1200"/>
            </a:lvl1pPr>
          </a:lstStyle>
          <a:p>
            <a:fld id="{538A8347-8DF1-B348-8F41-6E1345D82D34}" type="datetimeFigureOut">
              <a:rPr lang="en-US" smtClean="0"/>
              <a:t>10/31/2016</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838" tIns="45919" rIns="91838" bIns="45919" rtlCol="0" anchor="ctr"/>
          <a:lstStyle/>
          <a:p>
            <a:endParaRPr lang="en-US"/>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838" tIns="45919" rIns="91838" bIns="459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8824"/>
            <a:ext cx="2945659" cy="493712"/>
          </a:xfrm>
          <a:prstGeom prst="rect">
            <a:avLst/>
          </a:prstGeom>
        </p:spPr>
        <p:txBody>
          <a:bodyPr vert="horz" lIns="91838" tIns="45919" rIns="91838" bIns="4591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4"/>
            <a:ext cx="2945659" cy="493712"/>
          </a:xfrm>
          <a:prstGeom prst="rect">
            <a:avLst/>
          </a:prstGeom>
        </p:spPr>
        <p:txBody>
          <a:bodyPr vert="horz" lIns="91838" tIns="45919" rIns="91838" bIns="45919"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621960"/>
            <a:ext cx="1339600" cy="123246"/>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smtClean="0"/>
              <a:t>Version 3.0</a:t>
            </a:r>
            <a:endParaRPr lang="en-US" dirty="0"/>
          </a:p>
        </p:txBody>
      </p: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t>‹#›</a:t>
            </a:fld>
            <a:r>
              <a:rPr lang="en-US" sz="800" dirty="0" smtClean="0"/>
              <a:t> of 29</a:t>
            </a:r>
            <a:endParaRPr lang="en-US" sz="800"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7181600" cy="968675"/>
          </a:xfrm>
        </p:spPr>
        <p:txBody>
          <a:bodyPr/>
          <a:lstStyle/>
          <a:p>
            <a:r>
              <a:rPr lang="en-US" dirty="0" smtClean="0"/>
              <a:t>Standard form and order of magnitude calculations</a:t>
            </a:r>
            <a:endParaRPr lang="en-US" dirty="0"/>
          </a:p>
        </p:txBody>
      </p:sp>
      <p:sp>
        <p:nvSpPr>
          <p:cNvPr id="3" name="Subtitle 2"/>
          <p:cNvSpPr>
            <a:spLocks noGrp="1"/>
          </p:cNvSpPr>
          <p:nvPr>
            <p:ph type="subTitle" idx="1"/>
          </p:nvPr>
        </p:nvSpPr>
        <p:spPr>
          <a:xfrm>
            <a:off x="539999" y="2611489"/>
            <a:ext cx="7181601" cy="378312"/>
          </a:xfrm>
        </p:spPr>
        <p:txBody>
          <a:bodyPr/>
          <a:lstStyle/>
          <a:p>
            <a:r>
              <a:rPr lang="en-US" dirty="0"/>
              <a:t>Mathematics for </a:t>
            </a:r>
            <a:r>
              <a:rPr lang="en-US" dirty="0" smtClean="0"/>
              <a:t>GCSE </a:t>
            </a:r>
            <a:r>
              <a:rPr lang="en-US" dirty="0"/>
              <a:t>Science</a:t>
            </a:r>
            <a:br>
              <a:rPr lang="en-US" dirty="0"/>
            </a:br>
            <a:endParaRPr lang="en-US" dirty="0"/>
          </a:p>
        </p:txBody>
      </p:sp>
      <p:sp>
        <p:nvSpPr>
          <p:cNvPr id="7"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
        <p:nvSpPr>
          <p:cNvPr id="4" name="TextBox 3"/>
          <p:cNvSpPr txBox="1"/>
          <p:nvPr/>
        </p:nvSpPr>
        <p:spPr>
          <a:xfrm>
            <a:off x="550192" y="3426542"/>
            <a:ext cx="6549655" cy="1477328"/>
          </a:xfrm>
          <a:prstGeom prst="rect">
            <a:avLst/>
          </a:prstGeom>
          <a:noFill/>
        </p:spPr>
        <p:txBody>
          <a:bodyPr wrap="square" rtlCol="0">
            <a:spAutoFit/>
          </a:bodyPr>
          <a:lstStyle/>
          <a:p>
            <a:r>
              <a:rPr lang="en-GB" dirty="0" smtClean="0"/>
              <a:t>This presentation covers these Maths skills:</a:t>
            </a:r>
          </a:p>
          <a:p>
            <a:endParaRPr lang="en-GB" dirty="0" smtClean="0"/>
          </a:p>
          <a:p>
            <a:pPr marL="285750" indent="-285750">
              <a:buFont typeface="Arial" panose="020B0604020202020204" pitchFamily="34" charset="0"/>
              <a:buChar char="•"/>
            </a:pPr>
            <a:r>
              <a:rPr lang="en-GB" dirty="0"/>
              <a:t>r</a:t>
            </a:r>
            <a:r>
              <a:rPr lang="en-GB" dirty="0" smtClean="0"/>
              <a:t>ecognise </a:t>
            </a:r>
            <a:r>
              <a:rPr lang="en-GB" dirty="0"/>
              <a:t>and use expressions in decimal </a:t>
            </a:r>
            <a:r>
              <a:rPr lang="en-GB" dirty="0" smtClean="0"/>
              <a:t>form</a:t>
            </a:r>
          </a:p>
          <a:p>
            <a:pPr marL="285750" indent="-285750">
              <a:buFont typeface="Arial" panose="020B0604020202020204" pitchFamily="34" charset="0"/>
              <a:buChar char="•"/>
            </a:pPr>
            <a:r>
              <a:rPr lang="en-GB" dirty="0"/>
              <a:t>r</a:t>
            </a:r>
            <a:r>
              <a:rPr lang="en-GB" dirty="0" smtClean="0"/>
              <a:t>ecognise </a:t>
            </a:r>
            <a:r>
              <a:rPr lang="en-GB" dirty="0"/>
              <a:t>and use expressions in standard </a:t>
            </a:r>
            <a:r>
              <a:rPr lang="en-GB" dirty="0" smtClean="0"/>
              <a:t>form</a:t>
            </a:r>
          </a:p>
          <a:p>
            <a:pPr marL="285750" indent="-285750">
              <a:buFont typeface="Arial" panose="020B0604020202020204" pitchFamily="34" charset="0"/>
              <a:buChar char="•"/>
            </a:pPr>
            <a:r>
              <a:rPr lang="en-GB" dirty="0"/>
              <a:t>m</a:t>
            </a:r>
            <a:r>
              <a:rPr lang="en-GB" dirty="0" smtClean="0"/>
              <a:t>ake </a:t>
            </a:r>
            <a:r>
              <a:rPr lang="en-GB" dirty="0"/>
              <a:t>order of magnitude </a:t>
            </a:r>
            <a:r>
              <a:rPr lang="en-GB" dirty="0" smtClean="0"/>
              <a:t>calculations.</a:t>
            </a:r>
            <a:endParaRPr lang="en-GB" dirty="0"/>
          </a:p>
        </p:txBody>
      </p:sp>
    </p:spTree>
    <p:extLst>
      <p:ext uri="{BB962C8B-B14F-4D97-AF65-F5344CB8AC3E}">
        <p14:creationId xmlns:p14="http://schemas.microsoft.com/office/powerpoint/2010/main" val="108555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367756" y="1628775"/>
            <a:ext cx="4408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0</a:t>
            </a:r>
            <a:r>
              <a:rPr lang="en-GB" altLang="en-US" sz="12000" dirty="0">
                <a:solidFill>
                  <a:schemeClr val="tx2">
                    <a:lumMod val="60000"/>
                    <a:lumOff val="40000"/>
                  </a:schemeClr>
                </a:solidFill>
                <a:latin typeface="Arial Black" pitchFamily="34" charset="0"/>
              </a:rPr>
              <a:t> =</a:t>
            </a:r>
          </a:p>
        </p:txBody>
      </p:sp>
      <p:grpSp>
        <p:nvGrpSpPr>
          <p:cNvPr id="30726" name="Group 6"/>
          <p:cNvGrpSpPr>
            <a:grpSpLocks/>
          </p:cNvGrpSpPr>
          <p:nvPr/>
        </p:nvGrpSpPr>
        <p:grpSpPr bwMode="auto">
          <a:xfrm>
            <a:off x="2813844" y="3716338"/>
            <a:ext cx="3516312" cy="1920875"/>
            <a:chOff x="1791" y="2341"/>
            <a:chExt cx="2215" cy="1210"/>
          </a:xfrm>
        </p:grpSpPr>
        <p:sp>
          <p:nvSpPr>
            <p:cNvPr id="6148" name="Text Box 4"/>
            <p:cNvSpPr txBox="1">
              <a:spLocks noChangeArrowheads="1"/>
            </p:cNvSpPr>
            <p:nvPr/>
          </p:nvSpPr>
          <p:spPr bwMode="auto">
            <a:xfrm>
              <a:off x="1791" y="2341"/>
              <a:ext cx="75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a:t>
              </a:r>
            </a:p>
          </p:txBody>
        </p:sp>
        <p:pic>
          <p:nvPicPr>
            <p:cNvPr id="6149"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2432"/>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smtClean="0"/>
              <a:t>Bonus question</a:t>
            </a:r>
            <a:endParaRPr lang="en-US" dirty="0"/>
          </a:p>
        </p:txBody>
      </p:sp>
      <p:sp>
        <p:nvSpPr>
          <p:cNvPr id="8"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142847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 rules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540000" y="1203693"/>
                <a:ext cx="8046000" cy="5043491"/>
              </a:xfrm>
            </p:spPr>
            <p:txBody>
              <a:bodyPr/>
              <a:lstStyle/>
              <a:p>
                <a:pPr marL="0" indent="0">
                  <a:buNone/>
                </a:pPr>
                <a:r>
                  <a:rPr lang="en-US" dirty="0" smtClean="0"/>
                  <a:t>How do you know when numbers are in standard form</a:t>
                </a:r>
                <a:r>
                  <a:rPr lang="en-US" dirty="0"/>
                  <a:t>?</a:t>
                </a:r>
                <a:endParaRPr lang="en-US" dirty="0" smtClean="0"/>
              </a:p>
              <a:p>
                <a:pPr marL="0" indent="0">
                  <a:buNone/>
                </a:pPr>
                <a:endParaRPr lang="en-US" dirty="0" smtClean="0"/>
              </a:p>
              <a:p>
                <a:r>
                  <a:rPr lang="cy-GB" dirty="0" smtClean="0"/>
                  <a:t>The first number has just one digit to the left of the decimal point i.e. it is greater than or equal to </a:t>
                </a:r>
                <a14:m>
                  <m:oMath xmlns:m="http://schemas.openxmlformats.org/officeDocument/2006/math">
                    <m:r>
                      <a:rPr lang="cy-GB" b="1" i="1" dirty="0">
                        <a:solidFill>
                          <a:schemeClr val="accent1"/>
                        </a:solidFill>
                        <a:latin typeface="Cambria Math"/>
                        <a:ea typeface="Cambria Math" panose="02040503050406030204" pitchFamily="18" charset="0"/>
                      </a:rPr>
                      <m:t>𝟏</m:t>
                    </m:r>
                  </m:oMath>
                </a14:m>
                <a:r>
                  <a:rPr lang="cy-GB" dirty="0" smtClean="0"/>
                  <a:t> and less than </a:t>
                </a:r>
                <a14:m>
                  <m:oMath xmlns:m="http://schemas.openxmlformats.org/officeDocument/2006/math">
                    <m:r>
                      <a:rPr lang="cy-GB" b="1" i="1" dirty="0">
                        <a:solidFill>
                          <a:schemeClr val="accent1"/>
                        </a:solidFill>
                        <a:latin typeface="Cambria Math"/>
                        <a:ea typeface="Cambria Math" panose="02040503050406030204" pitchFamily="18" charset="0"/>
                      </a:rPr>
                      <m:t>𝟏𝟎</m:t>
                    </m:r>
                  </m:oMath>
                </a14:m>
                <a:endParaRPr lang="cy-GB" b="1" dirty="0" smtClean="0">
                  <a:latin typeface="+mj-lt"/>
                  <a:cs typeface="Arial" panose="020B0604020202020204" pitchFamily="34" charset="0"/>
                </a:endParaRPr>
              </a:p>
              <a:p>
                <a:r>
                  <a:rPr lang="cy-GB" dirty="0" smtClean="0"/>
                  <a:t>They are always written with an exponential of </a:t>
                </a:r>
                <a14:m>
                  <m:oMath xmlns:m="http://schemas.openxmlformats.org/officeDocument/2006/math">
                    <m:r>
                      <a:rPr lang="cy-GB" b="1" i="1" dirty="0" smtClean="0">
                        <a:solidFill>
                          <a:schemeClr val="accent1"/>
                        </a:solidFill>
                        <a:latin typeface="Cambria Math"/>
                        <a:ea typeface="Cambria Math" panose="02040503050406030204" pitchFamily="18" charset="0"/>
                      </a:rPr>
                      <m:t>𝟏𝟎</m:t>
                    </m:r>
                  </m:oMath>
                </a14:m>
                <a:r>
                  <a:rPr lang="cy-GB" b="1" dirty="0" smtClean="0">
                    <a:solidFill>
                      <a:schemeClr val="accent1"/>
                    </a:solidFill>
                    <a:ea typeface="Cambria Math" panose="02040503050406030204" pitchFamily="18" charset="0"/>
                  </a:rPr>
                  <a:t> </a:t>
                </a:r>
              </a:p>
              <a:p>
                <a:endParaRPr lang="cy-GB" sz="2400" dirty="0" smtClean="0">
                  <a:ea typeface="Cambria Math" panose="02040503050406030204" pitchFamily="18" charset="0"/>
                </a:endParaRPr>
              </a:p>
              <a:p>
                <a:r>
                  <a:rPr lang="cy-GB" dirty="0" smtClean="0"/>
                  <a:t>If </a:t>
                </a:r>
                <a:r>
                  <a:rPr lang="cy-GB" dirty="0"/>
                  <a:t>the </a:t>
                </a:r>
                <a:r>
                  <a:rPr lang="cy-GB" dirty="0" smtClean="0"/>
                  <a:t>exponential number is positive, the </a:t>
                </a:r>
                <a:r>
                  <a:rPr lang="cy-GB" dirty="0"/>
                  <a:t>number is </a:t>
                </a:r>
                <a:r>
                  <a:rPr lang="cy-GB" sz="2000" dirty="0" smtClean="0"/>
                  <a:t>L</a:t>
                </a:r>
                <a:r>
                  <a:rPr lang="cy-GB" sz="2400" dirty="0" smtClean="0"/>
                  <a:t>A</a:t>
                </a:r>
                <a:r>
                  <a:rPr lang="cy-GB" sz="2800" dirty="0" smtClean="0"/>
                  <a:t>R</a:t>
                </a:r>
                <a:r>
                  <a:rPr lang="cy-GB" sz="3200" dirty="0" smtClean="0"/>
                  <a:t>G</a:t>
                </a:r>
                <a:r>
                  <a:rPr lang="cy-GB" sz="3600" dirty="0" smtClean="0"/>
                  <a:t>E</a:t>
                </a:r>
              </a:p>
              <a:p>
                <a:pPr marL="0" indent="0">
                  <a:buNone/>
                </a:pPr>
                <a:r>
                  <a:rPr lang="en-GB" dirty="0" smtClean="0"/>
                  <a:t>     because </a:t>
                </a:r>
                <a:r>
                  <a:rPr lang="en-GB" dirty="0"/>
                  <a:t>you are </a:t>
                </a:r>
                <a:r>
                  <a:rPr lang="en-GB" dirty="0" smtClean="0"/>
                  <a:t>multiplying </a:t>
                </a:r>
                <a:r>
                  <a:rPr lang="en-GB" dirty="0"/>
                  <a:t>by 10 each </a:t>
                </a:r>
                <a:r>
                  <a:rPr lang="en-GB" dirty="0" smtClean="0"/>
                  <a:t>time;</a:t>
                </a:r>
                <a:endParaRPr lang="cy-GB" dirty="0"/>
              </a:p>
              <a:p>
                <a:endParaRPr lang="cy-GB" sz="2000" dirty="0"/>
              </a:p>
              <a:p>
                <a:endParaRPr lang="cy-GB" sz="2000" dirty="0" smtClean="0"/>
              </a:p>
              <a:p>
                <a:endParaRPr lang="cy-GB" sz="2000" dirty="0" smtClean="0"/>
              </a:p>
              <a:p>
                <a:r>
                  <a:rPr lang="cy-GB" dirty="0" smtClean="0"/>
                  <a:t>If </a:t>
                </a:r>
                <a:r>
                  <a:rPr lang="cy-GB" dirty="0"/>
                  <a:t>the </a:t>
                </a:r>
                <a:r>
                  <a:rPr lang="cy-GB" dirty="0" smtClean="0"/>
                  <a:t>exponential number is negative, the </a:t>
                </a:r>
                <a:r>
                  <a:rPr lang="cy-GB" dirty="0"/>
                  <a:t>number is </a:t>
                </a:r>
                <a:r>
                  <a:rPr lang="cy-GB" sz="3600" dirty="0" smtClean="0"/>
                  <a:t>S</a:t>
                </a:r>
                <a:r>
                  <a:rPr lang="cy-GB" sz="3200" dirty="0" smtClean="0"/>
                  <a:t>M</a:t>
                </a:r>
                <a:r>
                  <a:rPr lang="cy-GB" sz="2800" dirty="0" smtClean="0"/>
                  <a:t>A</a:t>
                </a:r>
                <a:r>
                  <a:rPr lang="cy-GB" sz="2400" dirty="0" smtClean="0"/>
                  <a:t>L</a:t>
                </a:r>
                <a:r>
                  <a:rPr lang="cy-GB" sz="2000" dirty="0" smtClean="0"/>
                  <a:t>L</a:t>
                </a:r>
              </a:p>
              <a:p>
                <a:pPr marL="0" indent="0">
                  <a:buNone/>
                </a:pPr>
                <a:r>
                  <a:rPr lang="en-GB" dirty="0" smtClean="0"/>
                  <a:t>     because </a:t>
                </a:r>
                <a:r>
                  <a:rPr lang="en-GB" dirty="0"/>
                  <a:t>you are </a:t>
                </a:r>
                <a:r>
                  <a:rPr lang="en-GB" dirty="0" smtClean="0"/>
                  <a:t>dividing </a:t>
                </a:r>
                <a:r>
                  <a:rPr lang="en-GB" dirty="0"/>
                  <a:t>by 10 each </a:t>
                </a:r>
                <a:r>
                  <a:rPr lang="en-GB" dirty="0" smtClean="0"/>
                  <a:t>time;</a:t>
                </a:r>
                <a:endParaRPr lang="en-US" dirty="0"/>
              </a:p>
              <a:p>
                <a:endParaRPr lang="en-US" sz="20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540000" y="1203693"/>
                <a:ext cx="8046000" cy="5043491"/>
              </a:xfrm>
              <a:blipFill rotWithShape="1">
                <a:blip r:embed="rId2"/>
                <a:stretch>
                  <a:fillRect l="-1820" t="-18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68741" y="3647814"/>
                <a:ext cx="4006518" cy="461665"/>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sSup>
                        <m:sSupPr>
                          <m:ctrlPr>
                            <a:rPr lang="en-US" sz="2400" i="1" smtClean="0">
                              <a:solidFill>
                                <a:srgbClr val="4B4B4B"/>
                              </a:solidFill>
                              <a:latin typeface="Cambria Math"/>
                              <a:ea typeface="Cambria Math" panose="02040503050406030204" pitchFamily="18" charset="0"/>
                            </a:rPr>
                          </m:ctrlPr>
                        </m:sSupPr>
                        <m:e>
                          <m:r>
                            <m:rPr>
                              <m:nor/>
                            </m:rPr>
                            <a:rPr lang="cy-GB" sz="2400" dirty="0">
                              <a:latin typeface="Cambria Math" panose="02040503050406030204" pitchFamily="18" charset="0"/>
                              <a:ea typeface="Cambria Math" panose="02040503050406030204" pitchFamily="18" charset="0"/>
                            </a:rPr>
                            <m:t>2.3</m:t>
                          </m:r>
                          <m:r>
                            <a:rPr lang="cy-GB" sz="2400" i="1" dirty="0" smtClean="0">
                              <a:latin typeface="Cambria Math" panose="02040503050406030204" pitchFamily="18" charset="0"/>
                              <a:ea typeface="Cambria Math" panose="02040503050406030204" pitchFamily="18" charset="0"/>
                            </a:rPr>
                            <m:t>×</m:t>
                          </m:r>
                          <m:r>
                            <a:rPr lang="en-US" sz="2400" i="1">
                              <a:solidFill>
                                <a:srgbClr val="4B4B4B"/>
                              </a:solidFill>
                              <a:latin typeface="Cambria Math" panose="02040503050406030204" pitchFamily="18" charset="0"/>
                              <a:ea typeface="Cambria Math" panose="02040503050406030204" pitchFamily="18" charset="0"/>
                            </a:rPr>
                            <m:t>10</m:t>
                          </m:r>
                        </m:e>
                        <m:sup>
                          <m:r>
                            <a:rPr lang="en-US" sz="2400" i="1">
                              <a:solidFill>
                                <a:srgbClr val="4B4B4B"/>
                              </a:solidFill>
                              <a:latin typeface="Cambria Math" panose="02040503050406030204" pitchFamily="18" charset="0"/>
                              <a:ea typeface="Cambria Math" panose="02040503050406030204" pitchFamily="18" charset="0"/>
                            </a:rPr>
                            <m:t>7</m:t>
                          </m:r>
                        </m:sup>
                      </m:sSup>
                      <m:r>
                        <a:rPr lang="en-GB" sz="2400" b="0" i="1" smtClean="0">
                          <a:solidFill>
                            <a:srgbClr val="4B4B4B"/>
                          </a:solidFill>
                          <a:latin typeface="Cambria Math"/>
                        </a:rPr>
                        <m:t>=23 000 000</m:t>
                      </m:r>
                    </m:oMath>
                  </m:oMathPara>
                </a14:m>
                <a:endParaRPr lang="cy-GB" sz="2400" dirty="0"/>
              </a:p>
            </p:txBody>
          </p:sp>
        </mc:Choice>
        <mc:Fallback xmlns="">
          <p:sp>
            <p:nvSpPr>
              <p:cNvPr id="5" name="Rectangle 4"/>
              <p:cNvSpPr>
                <a:spLocks noRot="1" noChangeAspect="1" noMove="1" noResize="1" noEditPoints="1" noAdjustHandles="1" noChangeArrowheads="1" noChangeShapeType="1" noTextEdit="1"/>
              </p:cNvSpPr>
              <p:nvPr/>
            </p:nvSpPr>
            <p:spPr>
              <a:xfrm>
                <a:off x="2568741" y="3647814"/>
                <a:ext cx="4006518" cy="46166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38838" y="5305038"/>
                <a:ext cx="3666324"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p>
                        <m:sSupPr>
                          <m:ctrlPr>
                            <a:rPr lang="en-US" sz="2400" i="1" smtClean="0">
                              <a:solidFill>
                                <a:srgbClr val="4B4B4B"/>
                              </a:solidFill>
                              <a:latin typeface="Cambria Math"/>
                              <a:ea typeface="Cambria Math" panose="02040503050406030204" pitchFamily="18" charset="0"/>
                            </a:rPr>
                          </m:ctrlPr>
                        </m:sSupPr>
                        <m:e>
                          <m:r>
                            <m:rPr>
                              <m:nor/>
                            </m:rPr>
                            <a:rPr lang="cy-GB" sz="2400" dirty="0">
                              <a:latin typeface="Cambria Math" panose="02040503050406030204" pitchFamily="18" charset="0"/>
                              <a:ea typeface="Cambria Math" panose="02040503050406030204" pitchFamily="18" charset="0"/>
                            </a:rPr>
                            <m:t>2.3</m:t>
                          </m:r>
                          <m:r>
                            <a:rPr lang="cy-GB" sz="2400" i="1" dirty="0" smtClean="0">
                              <a:latin typeface="Cambria Math" panose="02040503050406030204" pitchFamily="18" charset="0"/>
                              <a:ea typeface="Cambria Math" panose="02040503050406030204" pitchFamily="18" charset="0"/>
                            </a:rPr>
                            <m:t>×</m:t>
                          </m:r>
                          <m:r>
                            <a:rPr lang="en-US" sz="2400" i="1">
                              <a:solidFill>
                                <a:srgbClr val="4B4B4B"/>
                              </a:solidFill>
                              <a:latin typeface="Cambria Math" panose="02040503050406030204" pitchFamily="18" charset="0"/>
                              <a:ea typeface="Cambria Math" panose="02040503050406030204" pitchFamily="18" charset="0"/>
                            </a:rPr>
                            <m:t>10</m:t>
                          </m:r>
                        </m:e>
                        <m:sup>
                          <m:r>
                            <a:rPr lang="en-GB" sz="2400" b="0" i="1" smtClean="0">
                              <a:solidFill>
                                <a:srgbClr val="4B4B4B"/>
                              </a:solidFill>
                              <a:latin typeface="Cambria Math"/>
                              <a:ea typeface="Cambria Math" panose="02040503050406030204" pitchFamily="18" charset="0"/>
                            </a:rPr>
                            <m:t>−</m:t>
                          </m:r>
                          <m:r>
                            <a:rPr lang="en-US" sz="2400" b="0" i="1" smtClean="0">
                              <a:solidFill>
                                <a:srgbClr val="4B4B4B"/>
                              </a:solidFill>
                              <a:latin typeface="Cambria Math" panose="02040503050406030204" pitchFamily="18" charset="0"/>
                              <a:ea typeface="Cambria Math" panose="02040503050406030204" pitchFamily="18" charset="0"/>
                            </a:rPr>
                            <m:t>7</m:t>
                          </m:r>
                        </m:sup>
                      </m:sSup>
                      <m:r>
                        <a:rPr lang="en-GB" sz="2400" b="0" i="1" smtClean="0">
                          <a:solidFill>
                            <a:srgbClr val="4B4B4B"/>
                          </a:solidFill>
                          <a:latin typeface="Cambria Math"/>
                          <a:ea typeface="Cambria Math" panose="02040503050406030204" pitchFamily="18" charset="0"/>
                        </a:rPr>
                        <m:t>=</m:t>
                      </m:r>
                      <m:r>
                        <m:rPr>
                          <m:nor/>
                        </m:rPr>
                        <a:rPr lang="cy-GB" sz="2400" dirty="0">
                          <a:latin typeface="Cambria Math" panose="02040503050406030204" pitchFamily="18" charset="0"/>
                          <a:ea typeface="Cambria Math" panose="02040503050406030204" pitchFamily="18" charset="0"/>
                        </a:rPr>
                        <m:t>0.00000023</m:t>
                      </m:r>
                    </m:oMath>
                  </m:oMathPara>
                </a14:m>
                <a:endParaRPr lang="cy-GB" sz="2400" dirty="0"/>
              </a:p>
            </p:txBody>
          </p:sp>
        </mc:Choice>
        <mc:Fallback xmlns="">
          <p:sp>
            <p:nvSpPr>
              <p:cNvPr id="7" name="Rectangle 6"/>
              <p:cNvSpPr>
                <a:spLocks noRot="1" noChangeAspect="1" noMove="1" noResize="1" noEditPoints="1" noAdjustHandles="1" noChangeArrowheads="1" noChangeShapeType="1" noTextEdit="1"/>
              </p:cNvSpPr>
              <p:nvPr/>
            </p:nvSpPr>
            <p:spPr>
              <a:xfrm>
                <a:off x="2738838" y="5305038"/>
                <a:ext cx="3666324" cy="461665"/>
              </a:xfrm>
              <a:prstGeom prst="rect">
                <a:avLst/>
              </a:prstGeom>
              <a:blipFill rotWithShape="1">
                <a:blip r:embed="rId4"/>
                <a:stretch>
                  <a:fillRect/>
                </a:stretch>
              </a:blipFill>
            </p:spPr>
            <p:txBody>
              <a:bodyPr/>
              <a:lstStyle/>
              <a:p>
                <a:r>
                  <a:rPr lang="en-GB">
                    <a:noFill/>
                  </a:rPr>
                  <a:t> </a:t>
                </a:r>
              </a:p>
            </p:txBody>
          </p:sp>
        </mc:Fallback>
      </mc:AlternateContent>
      <p:sp>
        <p:nvSpPr>
          <p:cNvPr id="10"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2183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standard form</a:t>
            </a:r>
            <a:endParaRPr lang="en-US" dirty="0"/>
          </a:p>
        </p:txBody>
      </p:sp>
      <p:sp>
        <p:nvSpPr>
          <p:cNvPr id="5" name="Content Placeholder 4"/>
          <p:cNvSpPr>
            <a:spLocks noGrp="1"/>
          </p:cNvSpPr>
          <p:nvPr>
            <p:ph idx="1"/>
          </p:nvPr>
        </p:nvSpPr>
        <p:spPr>
          <a:xfrm>
            <a:off x="540000" y="1253817"/>
            <a:ext cx="8045200" cy="4406804"/>
          </a:xfrm>
        </p:spPr>
        <p:txBody>
          <a:bodyPr/>
          <a:lstStyle/>
          <a:p>
            <a:pPr marL="0" lvl="0" indent="0" defTabSz="914400">
              <a:lnSpc>
                <a:spcPct val="100000"/>
              </a:lnSpc>
              <a:spcBef>
                <a:spcPts val="0"/>
              </a:spcBef>
              <a:buNone/>
            </a:pPr>
            <a:r>
              <a:rPr lang="en-US" b="1" dirty="0" smtClean="0"/>
              <a:t>The distance between the Sun and Earth is approximately 149</a:t>
            </a:r>
            <a:r>
              <a:rPr lang="en-US" b="1" dirty="0"/>
              <a:t> million </a:t>
            </a:r>
            <a:r>
              <a:rPr lang="en-US" b="1" dirty="0" smtClean="0"/>
              <a:t>km. Convert this number to standard form.</a:t>
            </a:r>
            <a:endParaRPr lang="en-US" b="1" dirty="0"/>
          </a:p>
        </p:txBody>
      </p:sp>
      <p:sp>
        <p:nvSpPr>
          <p:cNvPr id="6" name="Content Placeholder 2"/>
          <p:cNvSpPr txBox="1">
            <a:spLocks/>
          </p:cNvSpPr>
          <p:nvPr/>
        </p:nvSpPr>
        <p:spPr>
          <a:xfrm>
            <a:off x="561095" y="4218644"/>
            <a:ext cx="5262562" cy="1091562"/>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149 million km = 149000000km</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
        <p:nvSpPr>
          <p:cNvPr id="3" name="TextBox 2"/>
          <p:cNvSpPr txBox="1"/>
          <p:nvPr/>
        </p:nvSpPr>
        <p:spPr>
          <a:xfrm>
            <a:off x="3592114" y="4579472"/>
            <a:ext cx="3122410" cy="923330"/>
          </a:xfrm>
          <a:prstGeom prst="rect">
            <a:avLst/>
          </a:prstGeom>
          <a:noFill/>
        </p:spPr>
        <p:txBody>
          <a:bodyPr wrap="square" rtlCol="0">
            <a:spAutoFit/>
          </a:bodyPr>
          <a:lstStyle/>
          <a:p>
            <a:r>
              <a:rPr lang="en-US" dirty="0" smtClean="0"/>
              <a:t>Count the digits after 1 </a:t>
            </a:r>
            <a:r>
              <a:rPr lang="en-GB" dirty="0" smtClean="0"/>
              <a:t>because </a:t>
            </a:r>
            <a:r>
              <a:rPr lang="en-GB" dirty="0"/>
              <a:t>that is how many times you multiply by </a:t>
            </a:r>
            <a:r>
              <a:rPr lang="en-GB" dirty="0" smtClean="0"/>
              <a:t>10.</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07414" y="2822762"/>
                <a:ext cx="8836586" cy="379848"/>
              </a:xfrm>
              <a:prstGeom prst="rect">
                <a:avLst/>
              </a:prstGeom>
              <a:noFill/>
            </p:spPr>
            <p:txBody>
              <a:bodyPr wrap="none" rtlCol="0">
                <a:spAutoFit/>
              </a:bodyPr>
              <a:lstStyle/>
              <a:p>
                <a:r>
                  <a:rPr lang="en-US" dirty="0" smtClean="0"/>
                  <a:t>Remember - </a:t>
                </a:r>
                <a:r>
                  <a:rPr lang="en-US" dirty="0"/>
                  <a:t>t</a:t>
                </a:r>
                <a:r>
                  <a:rPr lang="cy-GB" dirty="0" smtClean="0"/>
                  <a:t>he </a:t>
                </a:r>
                <a:r>
                  <a:rPr lang="cy-GB" dirty="0"/>
                  <a:t>digit number is </a:t>
                </a:r>
                <a:r>
                  <a:rPr lang="cy-GB" dirty="0" smtClean="0"/>
                  <a:t>ALWAYS greater than or equal to </a:t>
                </a:r>
                <a:r>
                  <a:rPr lang="cy-GB" b="1" dirty="0" smtClean="0">
                    <a:solidFill>
                      <a:schemeClr val="accent1"/>
                    </a:solidFill>
                    <a:latin typeface="Cambria Math" panose="02040503050406030204" pitchFamily="18" charset="0"/>
                    <a:ea typeface="Cambria Math" panose="02040503050406030204" pitchFamily="18" charset="0"/>
                  </a:rPr>
                  <a:t>1</a:t>
                </a:r>
                <a:r>
                  <a:rPr lang="cy-GB" dirty="0" smtClean="0"/>
                  <a:t> </a:t>
                </a:r>
                <a:r>
                  <a:rPr lang="cy-GB" dirty="0">
                    <a:latin typeface="Arial" panose="020B0604020202020204" pitchFamily="34" charset="0"/>
                    <a:cs typeface="Arial" panose="020B0604020202020204" pitchFamily="34" charset="0"/>
                  </a:rPr>
                  <a:t>and </a:t>
                </a:r>
                <a:r>
                  <a:rPr lang="cy-GB" dirty="0" smtClean="0">
                    <a:latin typeface="Arial" panose="020B0604020202020204" pitchFamily="34" charset="0"/>
                    <a:cs typeface="Arial" panose="020B0604020202020204" pitchFamily="34" charset="0"/>
                  </a:rPr>
                  <a:t>less than </a:t>
                </a:r>
                <a14:m>
                  <m:oMath xmlns:m="http://schemas.openxmlformats.org/officeDocument/2006/math">
                    <m:r>
                      <a:rPr lang="en-GB" b="1" i="1" smtClean="0">
                        <a:solidFill>
                          <a:schemeClr val="accent1"/>
                        </a:solidFill>
                        <a:latin typeface="Cambria Math"/>
                        <a:cs typeface="Arial" panose="020B0604020202020204" pitchFamily="34" charset="0"/>
                      </a:rPr>
                      <m:t>𝟏𝟎</m:t>
                    </m:r>
                  </m:oMath>
                </a14:m>
                <a:endParaRPr lang="en-US" dirty="0">
                  <a:solidFill>
                    <a:schemeClr val="accent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7414" y="2822762"/>
                <a:ext cx="8836586" cy="379848"/>
              </a:xfrm>
              <a:prstGeom prst="rect">
                <a:avLst/>
              </a:prstGeom>
              <a:blipFill rotWithShape="1">
                <a:blip r:embed="rId2"/>
                <a:stretch>
                  <a:fillRect l="-552" t="-9677" b="-22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6464" y="3213494"/>
                <a:ext cx="5442516" cy="369332"/>
              </a:xfrm>
              <a:prstGeom prst="rect">
                <a:avLst/>
              </a:prstGeom>
              <a:noFill/>
            </p:spPr>
            <p:txBody>
              <a:bodyPr wrap="none" rtlCol="0">
                <a:spAutoFit/>
              </a:bodyPr>
              <a:lstStyle/>
              <a:p>
                <a:r>
                  <a:rPr lang="en-US" dirty="0" smtClean="0"/>
                  <a:t>For this example, the digit number should be </a:t>
                </a:r>
                <a14:m>
                  <m:oMath xmlns:m="http://schemas.openxmlformats.org/officeDocument/2006/math">
                    <m:r>
                      <a:rPr lang="en-US" i="1" dirty="0" smtClean="0">
                        <a:latin typeface="Cambria Math"/>
                      </a:rPr>
                      <m:t>1.49</m:t>
                    </m:r>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56464" y="3213494"/>
                <a:ext cx="5442516" cy="369332"/>
              </a:xfrm>
              <a:prstGeom prst="rect">
                <a:avLst/>
              </a:prstGeom>
              <a:blipFill rotWithShape="1">
                <a:blip r:embed="rId3"/>
                <a:stretch>
                  <a:fillRect l="-896" t="-8197" b="-24590"/>
                </a:stretch>
              </a:blipFill>
            </p:spPr>
            <p:txBody>
              <a:bodyPr/>
              <a:lstStyle/>
              <a:p>
                <a:r>
                  <a:rPr lang="en-GB">
                    <a:noFill/>
                  </a:rPr>
                  <a:t> </a:t>
                </a:r>
              </a:p>
            </p:txBody>
          </p:sp>
        </mc:Fallback>
      </mc:AlternateContent>
      <p:sp>
        <p:nvSpPr>
          <p:cNvPr id="10" name="Oval 9"/>
          <p:cNvSpPr/>
          <p:nvPr/>
        </p:nvSpPr>
        <p:spPr>
          <a:xfrm>
            <a:off x="499056" y="1464391"/>
            <a:ext cx="452488" cy="421393"/>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2816" y="1913080"/>
            <a:ext cx="4784837" cy="923330"/>
          </a:xfrm>
          <a:prstGeom prst="rect">
            <a:avLst/>
          </a:prstGeom>
          <a:noFill/>
        </p:spPr>
        <p:txBody>
          <a:bodyPr wrap="square" rtlCol="0">
            <a:spAutoFit/>
          </a:bodyPr>
          <a:lstStyle/>
          <a:p>
            <a:r>
              <a:rPr lang="en-US" dirty="0" smtClean="0"/>
              <a:t>There are two parts to standard form figures:</a:t>
            </a:r>
          </a:p>
          <a:p>
            <a:pPr marL="285750" indent="-285750">
              <a:buFont typeface="Arial" charset="0"/>
              <a:buChar char="•"/>
            </a:pPr>
            <a:r>
              <a:rPr lang="en-US" dirty="0"/>
              <a:t>t</a:t>
            </a:r>
            <a:r>
              <a:rPr lang="en-US" dirty="0" smtClean="0"/>
              <a:t>he digit number</a:t>
            </a:r>
          </a:p>
          <a:p>
            <a:pPr marL="285750" indent="-285750">
              <a:buFont typeface="Arial" charset="0"/>
              <a:buChar char="•"/>
            </a:pPr>
            <a:r>
              <a:rPr lang="en-US" dirty="0"/>
              <a:t>t</a:t>
            </a:r>
            <a:r>
              <a:rPr lang="en-US" dirty="0" smtClean="0"/>
              <a:t>he exponential number.</a:t>
            </a:r>
            <a:endParaRPr lang="en-US" dirty="0"/>
          </a:p>
        </p:txBody>
      </p:sp>
      <p:sp>
        <p:nvSpPr>
          <p:cNvPr id="12" name="TextBox 11"/>
          <p:cNvSpPr txBox="1"/>
          <p:nvPr/>
        </p:nvSpPr>
        <p:spPr>
          <a:xfrm>
            <a:off x="542816" y="3732808"/>
            <a:ext cx="3454792" cy="369332"/>
          </a:xfrm>
          <a:prstGeom prst="rect">
            <a:avLst/>
          </a:prstGeom>
          <a:noFill/>
        </p:spPr>
        <p:txBody>
          <a:bodyPr wrap="none" rtlCol="0">
            <a:spAutoFit/>
          </a:bodyPr>
          <a:lstStyle/>
          <a:p>
            <a:r>
              <a:rPr lang="en-US" dirty="0" smtClean="0"/>
              <a:t>Now for the exponential number</a:t>
            </a:r>
            <a:endParaRPr lang="en-US" dirty="0"/>
          </a:p>
        </p:txBody>
      </p:sp>
      <p:sp>
        <p:nvSpPr>
          <p:cNvPr id="13" name="TextBox 12"/>
          <p:cNvSpPr txBox="1"/>
          <p:nvPr/>
        </p:nvSpPr>
        <p:spPr>
          <a:xfrm>
            <a:off x="2028902" y="4579759"/>
            <a:ext cx="1759817" cy="369332"/>
          </a:xfrm>
          <a:prstGeom prst="rect">
            <a:avLst/>
          </a:prstGeom>
          <a:noFill/>
        </p:spPr>
        <p:txBody>
          <a:bodyPr wrap="square" rtlCol="0">
            <a:spAutoFit/>
          </a:bodyPr>
          <a:lstStyle/>
          <a:p>
            <a:pPr algn="ctr"/>
            <a:r>
              <a:rPr lang="en-US" dirty="0" smtClean="0">
                <a:solidFill>
                  <a:schemeClr val="accent1"/>
                </a:solidFill>
              </a:rPr>
              <a:t>12345678</a:t>
            </a:r>
            <a:endParaRPr lang="en-US" dirty="0">
              <a:solidFill>
                <a:schemeClr val="accent1"/>
              </a:solidFill>
            </a:endParaRPr>
          </a:p>
        </p:txBody>
      </p:sp>
      <mc:AlternateContent xmlns:mc="http://schemas.openxmlformats.org/markup-compatibility/2006" xmlns:a14="http://schemas.microsoft.com/office/drawing/2010/main">
        <mc:Choice Requires="a14">
          <p:sp>
            <p:nvSpPr>
              <p:cNvPr id="14" name="TextBox 13"/>
              <p:cNvSpPr txBox="1"/>
              <p:nvPr/>
            </p:nvSpPr>
            <p:spPr>
              <a:xfrm>
                <a:off x="550124" y="5649952"/>
                <a:ext cx="6011517" cy="375552"/>
              </a:xfrm>
              <a:prstGeom prst="rect">
                <a:avLst/>
              </a:prstGeom>
              <a:noFill/>
            </p:spPr>
            <p:txBody>
              <a:bodyPr wrap="none" rtlCol="0">
                <a:spAutoFit/>
              </a:bodyPr>
              <a:lstStyle/>
              <a:p>
                <a:r>
                  <a:rPr lang="en-US" b="1" dirty="0" smtClean="0"/>
                  <a:t>So 149 million km in standard form is </a:t>
                </a:r>
                <a14:m>
                  <m:oMath xmlns:m="http://schemas.openxmlformats.org/officeDocument/2006/math">
                    <m:r>
                      <a:rPr lang="en-US" b="1" i="1" dirty="0" smtClean="0">
                        <a:latin typeface="Cambria Math"/>
                      </a:rPr>
                      <m:t>𝟏</m:t>
                    </m:r>
                    <m:r>
                      <a:rPr lang="en-US" b="1" i="1" dirty="0" smtClean="0">
                        <a:latin typeface="Cambria Math"/>
                      </a:rPr>
                      <m:t>.</m:t>
                    </m:r>
                    <m:r>
                      <a:rPr lang="en-US" b="1" i="1" dirty="0" smtClean="0">
                        <a:latin typeface="Cambria Math"/>
                      </a:rPr>
                      <m:t>𝟒𝟗</m:t>
                    </m:r>
                    <m:r>
                      <a:rPr lang="en-US" b="1" i="1" dirty="0" smtClean="0">
                        <a:latin typeface="Cambria Math"/>
                        <a:ea typeface="Cambria Math"/>
                      </a:rPr>
                      <m:t>×</m:t>
                    </m:r>
                    <m:sSup>
                      <m:sSupPr>
                        <m:ctrlPr>
                          <a:rPr lang="en-US" b="1" i="1">
                            <a:solidFill>
                              <a:srgbClr val="4B4B4B"/>
                            </a:solidFill>
                            <a:latin typeface="Cambria Math"/>
                          </a:rPr>
                        </m:ctrlPr>
                      </m:sSupPr>
                      <m:e>
                        <m:r>
                          <a:rPr lang="en-US" b="1" i="1">
                            <a:solidFill>
                              <a:srgbClr val="4B4B4B"/>
                            </a:solidFill>
                            <a:latin typeface="Cambria Math"/>
                          </a:rPr>
                          <m:t>𝟏𝟎</m:t>
                        </m:r>
                      </m:e>
                      <m:sup>
                        <m:r>
                          <a:rPr lang="en-US" b="1" i="1" smtClean="0">
                            <a:solidFill>
                              <a:srgbClr val="4B4B4B"/>
                            </a:solidFill>
                            <a:latin typeface="Cambria Math"/>
                          </a:rPr>
                          <m:t>𝟖</m:t>
                        </m:r>
                      </m:sup>
                    </m:sSup>
                    <m:r>
                      <a:rPr lang="en-GB" b="1" i="1" smtClean="0">
                        <a:solidFill>
                          <a:srgbClr val="4B4B4B"/>
                        </a:solidFill>
                        <a:latin typeface="Cambria Math"/>
                      </a:rPr>
                      <m:t> </m:t>
                    </m:r>
                  </m:oMath>
                </a14:m>
                <a:r>
                  <a:rPr lang="en-US" b="1" dirty="0" smtClean="0"/>
                  <a:t>km.</a:t>
                </a:r>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50124" y="5649952"/>
                <a:ext cx="6011517" cy="375552"/>
              </a:xfrm>
              <a:prstGeom prst="rect">
                <a:avLst/>
              </a:prstGeom>
              <a:blipFill rotWithShape="1">
                <a:blip r:embed="rId4"/>
                <a:stretch>
                  <a:fillRect l="-811" t="-4918" b="-27869"/>
                </a:stretch>
              </a:blipFill>
            </p:spPr>
            <p:txBody>
              <a:bodyPr/>
              <a:lstStyle/>
              <a:p>
                <a:r>
                  <a:rPr lang="en-GB">
                    <a:noFill/>
                  </a:rPr>
                  <a:t> </a:t>
                </a:r>
              </a:p>
            </p:txBody>
          </p:sp>
        </mc:Fallback>
      </mc:AlternateContent>
      <p:sp>
        <p:nvSpPr>
          <p:cNvPr id="17"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8092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0" grpId="0" animBg="1"/>
      <p:bldP spid="11" grpId="0" build="p"/>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standard form</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554068" y="1288994"/>
                <a:ext cx="8045200" cy="1360279"/>
              </a:xfrm>
            </p:spPr>
            <p:txBody>
              <a:bodyPr/>
              <a:lstStyle/>
              <a:p>
                <a:pPr marL="0" indent="0">
                  <a:lnSpc>
                    <a:spcPct val="150000"/>
                  </a:lnSpc>
                  <a:buNone/>
                </a:pPr>
                <a:r>
                  <a:rPr lang="en-US" sz="2400" b="1" dirty="0" smtClean="0">
                    <a:solidFill>
                      <a:schemeClr val="tx1">
                        <a:lumMod val="50000"/>
                      </a:schemeClr>
                    </a:solidFill>
                  </a:rPr>
                  <a:t>Write </a:t>
                </a:r>
                <a14:m>
                  <m:oMath xmlns:m="http://schemas.openxmlformats.org/officeDocument/2006/math">
                    <m:sSup>
                      <m:sSupPr>
                        <m:ctrlPr>
                          <a:rPr lang="en-US" sz="2400" b="1" i="1" smtClean="0">
                            <a:solidFill>
                              <a:schemeClr val="tx1">
                                <a:lumMod val="50000"/>
                              </a:schemeClr>
                            </a:solidFill>
                            <a:latin typeface="Cambria Math"/>
                            <a:ea typeface="Cambria Math" panose="02040503050406030204" pitchFamily="18" charset="0"/>
                          </a:rPr>
                        </m:ctrlPr>
                      </m:sSupPr>
                      <m:e>
                        <m:r>
                          <a:rPr lang="en-GB" sz="2400" b="1" i="1" smtClean="0">
                            <a:solidFill>
                              <a:schemeClr val="tx1">
                                <a:lumMod val="50000"/>
                              </a:schemeClr>
                            </a:solidFill>
                            <a:latin typeface="Cambria Math"/>
                            <a:ea typeface="Cambria Math" panose="02040503050406030204" pitchFamily="18" charset="0"/>
                          </a:rPr>
                          <m:t>𝟗</m:t>
                        </m:r>
                        <m:r>
                          <a:rPr lang="en-GB" sz="2400" b="1" i="1" smtClean="0">
                            <a:solidFill>
                              <a:schemeClr val="tx1">
                                <a:lumMod val="50000"/>
                              </a:schemeClr>
                            </a:solidFill>
                            <a:latin typeface="Cambria Math"/>
                            <a:ea typeface="Cambria Math" panose="02040503050406030204" pitchFamily="18" charset="0"/>
                          </a:rPr>
                          <m:t>.</m:t>
                        </m:r>
                        <m:r>
                          <a:rPr lang="en-GB" sz="2400" b="1" i="1" smtClean="0">
                            <a:solidFill>
                              <a:schemeClr val="tx1">
                                <a:lumMod val="50000"/>
                              </a:schemeClr>
                            </a:solidFill>
                            <a:latin typeface="Cambria Math"/>
                            <a:ea typeface="Cambria Math" panose="02040503050406030204" pitchFamily="18" charset="0"/>
                          </a:rPr>
                          <m:t>𝟖𝟕</m:t>
                        </m:r>
                        <m:r>
                          <a:rPr lang="en-GB" sz="2400" b="1" i="1" smtClean="0">
                            <a:solidFill>
                              <a:schemeClr val="tx1">
                                <a:lumMod val="50000"/>
                              </a:schemeClr>
                            </a:solidFill>
                            <a:latin typeface="Cambria Math"/>
                            <a:ea typeface="Cambria Math"/>
                          </a:rPr>
                          <m:t>×</m:t>
                        </m:r>
                        <m:r>
                          <a:rPr lang="en-US" sz="2400" b="1" i="1">
                            <a:solidFill>
                              <a:schemeClr val="tx1">
                                <a:lumMod val="50000"/>
                              </a:schemeClr>
                            </a:solidFill>
                            <a:latin typeface="Cambria Math" panose="02040503050406030204" pitchFamily="18" charset="0"/>
                            <a:ea typeface="Cambria Math" panose="02040503050406030204" pitchFamily="18" charset="0"/>
                          </a:rPr>
                          <m:t>𝟏𝟎</m:t>
                        </m:r>
                      </m:e>
                      <m:sup>
                        <m:r>
                          <a:rPr lang="en-US" sz="2400" b="1" i="1" smtClean="0">
                            <a:solidFill>
                              <a:schemeClr val="tx1">
                                <a:lumMod val="50000"/>
                              </a:schemeClr>
                            </a:solidFill>
                            <a:latin typeface="Cambria Math" panose="02040503050406030204" pitchFamily="18" charset="0"/>
                            <a:ea typeface="Cambria Math" panose="02040503050406030204" pitchFamily="18" charset="0"/>
                          </a:rPr>
                          <m:t>−</m:t>
                        </m:r>
                        <m:r>
                          <a:rPr lang="en-GB" sz="2400" b="1" i="1" smtClean="0">
                            <a:solidFill>
                              <a:schemeClr val="tx1">
                                <a:lumMod val="50000"/>
                              </a:schemeClr>
                            </a:solidFill>
                            <a:latin typeface="Cambria Math"/>
                            <a:ea typeface="Cambria Math" panose="02040503050406030204" pitchFamily="18" charset="0"/>
                          </a:rPr>
                          <m:t>𝟗</m:t>
                        </m:r>
                      </m:sup>
                    </m:sSup>
                  </m:oMath>
                </a14:m>
                <a:r>
                  <a:rPr lang="en-US" sz="2400" b="1" dirty="0" smtClean="0">
                    <a:solidFill>
                      <a:schemeClr val="tx1">
                        <a:lumMod val="50000"/>
                      </a:schemeClr>
                    </a:solidFill>
                  </a:rPr>
                  <a:t> in decimal form.</a:t>
                </a:r>
              </a:p>
              <a:p>
                <a:endParaRPr lang="en-US" sz="2400" b="1" dirty="0"/>
              </a:p>
              <a:p>
                <a:endParaRPr lang="en-US" sz="2400"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554068" y="1288994"/>
                <a:ext cx="8045200" cy="1360279"/>
              </a:xfrm>
              <a:blipFill rotWithShape="1">
                <a:blip r:embed="rId2"/>
                <a:stretch>
                  <a:fillRect l="-2348"/>
                </a:stretch>
              </a:blipFill>
            </p:spPr>
            <p:txBody>
              <a:bodyPr/>
              <a:lstStyle/>
              <a:p>
                <a:r>
                  <a:rPr lang="en-GB">
                    <a:noFill/>
                  </a:rPr>
                  <a:t> </a:t>
                </a:r>
              </a:p>
            </p:txBody>
          </p:sp>
        </mc:Fallback>
      </mc:AlternateContent>
      <p:sp>
        <p:nvSpPr>
          <p:cNvPr id="9" name="TextBox 8"/>
          <p:cNvSpPr txBox="1"/>
          <p:nvPr/>
        </p:nvSpPr>
        <p:spPr>
          <a:xfrm>
            <a:off x="542787" y="3079132"/>
            <a:ext cx="6622326" cy="369332"/>
          </a:xfrm>
          <a:prstGeom prst="rect">
            <a:avLst/>
          </a:prstGeom>
          <a:noFill/>
        </p:spPr>
        <p:txBody>
          <a:bodyPr wrap="none" rtlCol="0">
            <a:spAutoFit/>
          </a:bodyPr>
          <a:lstStyle/>
          <a:p>
            <a:r>
              <a:rPr lang="en-US" dirty="0" smtClean="0"/>
              <a:t>In this example, it is divided by 10 nine times to make it smaller;</a:t>
            </a:r>
            <a:endParaRPr lang="en-US" dirty="0"/>
          </a:p>
        </p:txBody>
      </p:sp>
      <p:sp>
        <p:nvSpPr>
          <p:cNvPr id="13" name="Rectangle 12"/>
          <p:cNvSpPr/>
          <p:nvPr/>
        </p:nvSpPr>
        <p:spPr>
          <a:xfrm>
            <a:off x="540000" y="2132249"/>
            <a:ext cx="8466840" cy="646331"/>
          </a:xfrm>
          <a:prstGeom prst="rect">
            <a:avLst/>
          </a:prstGeom>
        </p:spPr>
        <p:txBody>
          <a:bodyPr wrap="square">
            <a:spAutoFit/>
          </a:bodyPr>
          <a:lstStyle/>
          <a:p>
            <a:r>
              <a:rPr lang="en-US" dirty="0"/>
              <a:t>The exponential indicates how many </a:t>
            </a:r>
            <a:r>
              <a:rPr lang="en-US" dirty="0" smtClean="0"/>
              <a:t>times the digit number </a:t>
            </a:r>
            <a:r>
              <a:rPr lang="en-US" dirty="0"/>
              <a:t>should </a:t>
            </a:r>
            <a:r>
              <a:rPr lang="en-US" dirty="0" smtClean="0"/>
              <a:t>by multiplied or divided by 10, </a:t>
            </a:r>
            <a:r>
              <a:rPr lang="en-US" dirty="0"/>
              <a:t>depending on the </a:t>
            </a:r>
            <a:r>
              <a:rPr lang="en-US" dirty="0" smtClean="0"/>
              <a:t>positive/negative power of 10.</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3084307" y="4066703"/>
                <a:ext cx="3162789" cy="72180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a:solidFill>
                                <a:schemeClr val="tx1">
                                  <a:lumMod val="50000"/>
                                </a:schemeClr>
                              </a:solidFill>
                              <a:latin typeface="Cambria Math"/>
                              <a:ea typeface="Cambria Math" panose="02040503050406030204" pitchFamily="18" charset="0"/>
                            </a:rPr>
                          </m:ctrlPr>
                        </m:sSupPr>
                        <m:e>
                          <m:r>
                            <a:rPr lang="en-GB" sz="4000" b="1" i="1">
                              <a:solidFill>
                                <a:schemeClr val="tx1">
                                  <a:lumMod val="50000"/>
                                </a:schemeClr>
                              </a:solidFill>
                              <a:latin typeface="Cambria Math"/>
                              <a:ea typeface="Cambria Math" panose="02040503050406030204" pitchFamily="18" charset="0"/>
                            </a:rPr>
                            <m:t>𝟗</m:t>
                          </m:r>
                          <m:r>
                            <a:rPr lang="en-GB" sz="4000" b="1" i="1">
                              <a:solidFill>
                                <a:schemeClr val="tx1">
                                  <a:lumMod val="50000"/>
                                </a:schemeClr>
                              </a:solidFill>
                              <a:latin typeface="Cambria Math"/>
                              <a:ea typeface="Cambria Math" panose="02040503050406030204" pitchFamily="18" charset="0"/>
                            </a:rPr>
                            <m:t>.</m:t>
                          </m:r>
                          <m:r>
                            <a:rPr lang="en-GB" sz="4000" b="1" i="1">
                              <a:solidFill>
                                <a:schemeClr val="tx1">
                                  <a:lumMod val="50000"/>
                                </a:schemeClr>
                              </a:solidFill>
                              <a:latin typeface="Cambria Math"/>
                              <a:ea typeface="Cambria Math" panose="02040503050406030204" pitchFamily="18" charset="0"/>
                            </a:rPr>
                            <m:t>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US" sz="4000" b="1" i="1">
                              <a:solidFill>
                                <a:schemeClr val="tx1">
                                  <a:lumMod val="50000"/>
                                </a:schemeClr>
                              </a:solidFill>
                              <a:latin typeface="Cambria Math" panose="02040503050406030204" pitchFamily="18" charset="0"/>
                              <a:ea typeface="Cambria Math" panose="02040503050406030204" pitchFamily="18" charset="0"/>
                            </a:rPr>
                            <m:t>𝟗</m:t>
                          </m:r>
                        </m:sup>
                      </m:sSup>
                    </m:oMath>
                  </m:oMathPara>
                </a14:m>
                <a:endParaRPr lang="en-GB" sz="4000" dirty="0"/>
              </a:p>
            </p:txBody>
          </p:sp>
        </mc:Choice>
        <mc:Fallback xmlns="">
          <p:sp>
            <p:nvSpPr>
              <p:cNvPr id="3" name="Rectangle 2"/>
              <p:cNvSpPr>
                <a:spLocks noRot="1" noChangeAspect="1" noMove="1" noResize="1" noEditPoints="1" noAdjustHandles="1" noChangeArrowheads="1" noChangeShapeType="1" noTextEdit="1"/>
              </p:cNvSpPr>
              <p:nvPr/>
            </p:nvSpPr>
            <p:spPr>
              <a:xfrm>
                <a:off x="3084307" y="4066703"/>
                <a:ext cx="3162789" cy="72180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931220" y="4066703"/>
                <a:ext cx="3468963"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𝟖</m:t>
                          </m:r>
                        </m:sup>
                      </m:sSup>
                    </m:oMath>
                  </m:oMathPara>
                </a14:m>
                <a:endParaRPr lang="en-GB"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931220" y="4066703"/>
                <a:ext cx="3468963" cy="721801"/>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778133" y="4068178"/>
                <a:ext cx="3775136" cy="71885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𝟕</m:t>
                          </m:r>
                        </m:sup>
                      </m:sSup>
                    </m:oMath>
                  </m:oMathPara>
                </a14:m>
                <a:endParaRPr lang="en-GB" sz="4000" dirty="0"/>
              </a:p>
            </p:txBody>
          </p:sp>
        </mc:Choice>
        <mc:Fallback xmlns="">
          <p:sp>
            <p:nvSpPr>
              <p:cNvPr id="19" name="Rectangle 18"/>
              <p:cNvSpPr>
                <a:spLocks noRot="1" noChangeAspect="1" noMove="1" noResize="1" noEditPoints="1" noAdjustHandles="1" noChangeArrowheads="1" noChangeShapeType="1" noTextEdit="1"/>
              </p:cNvSpPr>
              <p:nvPr/>
            </p:nvSpPr>
            <p:spPr>
              <a:xfrm>
                <a:off x="2778133" y="4068178"/>
                <a:ext cx="3775136" cy="718851"/>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625046" y="4066703"/>
                <a:ext cx="4081310"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𝟔</m:t>
                          </m:r>
                        </m:sup>
                      </m:sSup>
                    </m:oMath>
                  </m:oMathPara>
                </a14:m>
                <a:endParaRPr lang="en-GB" sz="4000" dirty="0"/>
              </a:p>
            </p:txBody>
          </p:sp>
        </mc:Choice>
        <mc:Fallback xmlns="">
          <p:sp>
            <p:nvSpPr>
              <p:cNvPr id="20" name="Rectangle 19"/>
              <p:cNvSpPr>
                <a:spLocks noRot="1" noChangeAspect="1" noMove="1" noResize="1" noEditPoints="1" noAdjustHandles="1" noChangeArrowheads="1" noChangeShapeType="1" noTextEdit="1"/>
              </p:cNvSpPr>
              <p:nvPr/>
            </p:nvSpPr>
            <p:spPr>
              <a:xfrm>
                <a:off x="2625046" y="4066703"/>
                <a:ext cx="4081310" cy="72180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471960" y="4062119"/>
                <a:ext cx="4387483" cy="730969"/>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𝟓</m:t>
                          </m:r>
                        </m:sup>
                      </m:sSup>
                    </m:oMath>
                  </m:oMathPara>
                </a14:m>
                <a:endParaRPr lang="en-GB" sz="4000" dirty="0"/>
              </a:p>
            </p:txBody>
          </p:sp>
        </mc:Choice>
        <mc:Fallback xmlns="">
          <p:sp>
            <p:nvSpPr>
              <p:cNvPr id="21" name="Rectangle 20"/>
              <p:cNvSpPr>
                <a:spLocks noRot="1" noChangeAspect="1" noMove="1" noResize="1" noEditPoints="1" noAdjustHandles="1" noChangeArrowheads="1" noChangeShapeType="1" noTextEdit="1"/>
              </p:cNvSpPr>
              <p:nvPr/>
            </p:nvSpPr>
            <p:spPr>
              <a:xfrm>
                <a:off x="2471960" y="4062119"/>
                <a:ext cx="4387483" cy="73096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318873" y="4067536"/>
                <a:ext cx="4693657" cy="720134"/>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𝟒</m:t>
                          </m:r>
                        </m:sup>
                      </m:sSup>
                    </m:oMath>
                  </m:oMathPara>
                </a14:m>
                <a:endParaRPr lang="en-GB" sz="4000" dirty="0"/>
              </a:p>
            </p:txBody>
          </p:sp>
        </mc:Choice>
        <mc:Fallback xmlns="">
          <p:sp>
            <p:nvSpPr>
              <p:cNvPr id="22" name="Rectangle 21"/>
              <p:cNvSpPr>
                <a:spLocks noRot="1" noChangeAspect="1" noMove="1" noResize="1" noEditPoints="1" noAdjustHandles="1" noChangeArrowheads="1" noChangeShapeType="1" noTextEdit="1"/>
              </p:cNvSpPr>
              <p:nvPr/>
            </p:nvSpPr>
            <p:spPr>
              <a:xfrm>
                <a:off x="2318873" y="4067536"/>
                <a:ext cx="4693657" cy="72013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165786" y="4066703"/>
                <a:ext cx="4999830"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𝟑</m:t>
                          </m:r>
                        </m:sup>
                      </m:sSup>
                    </m:oMath>
                  </m:oMathPara>
                </a14:m>
                <a:endParaRPr lang="en-GB" sz="4000" dirty="0"/>
              </a:p>
            </p:txBody>
          </p:sp>
        </mc:Choice>
        <mc:Fallback xmlns="">
          <p:sp>
            <p:nvSpPr>
              <p:cNvPr id="23" name="Rectangle 22"/>
              <p:cNvSpPr>
                <a:spLocks noRot="1" noChangeAspect="1" noMove="1" noResize="1" noEditPoints="1" noAdjustHandles="1" noChangeArrowheads="1" noChangeShapeType="1" noTextEdit="1"/>
              </p:cNvSpPr>
              <p:nvPr/>
            </p:nvSpPr>
            <p:spPr>
              <a:xfrm>
                <a:off x="2165786" y="4066703"/>
                <a:ext cx="4999830" cy="721801"/>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012699" y="4066703"/>
                <a:ext cx="5306004"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𝟐</m:t>
                          </m:r>
                        </m:sup>
                      </m:sSup>
                    </m:oMath>
                  </m:oMathPara>
                </a14:m>
                <a:endParaRPr lang="en-GB" sz="4000" dirty="0"/>
              </a:p>
            </p:txBody>
          </p:sp>
        </mc:Choice>
        <mc:Fallback xmlns="">
          <p:sp>
            <p:nvSpPr>
              <p:cNvPr id="24" name="Rectangle 23"/>
              <p:cNvSpPr>
                <a:spLocks noRot="1" noChangeAspect="1" noMove="1" noResize="1" noEditPoints="1" noAdjustHandles="1" noChangeArrowheads="1" noChangeShapeType="1" noTextEdit="1"/>
              </p:cNvSpPr>
              <p:nvPr/>
            </p:nvSpPr>
            <p:spPr>
              <a:xfrm>
                <a:off x="2012699" y="4066703"/>
                <a:ext cx="5306004" cy="72180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859613" y="4066703"/>
                <a:ext cx="5612177"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US" sz="4000" b="1" i="1">
                              <a:solidFill>
                                <a:schemeClr val="tx1">
                                  <a:lumMod val="50000"/>
                                </a:schemeClr>
                              </a:solidFill>
                              <a:latin typeface="Cambria Math" panose="02040503050406030204" pitchFamily="18" charset="0"/>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𝟏</m:t>
                          </m:r>
                        </m:sup>
                      </m:sSup>
                    </m:oMath>
                  </m:oMathPara>
                </a14:m>
                <a:endParaRPr lang="en-GB" sz="4000" dirty="0"/>
              </a:p>
            </p:txBody>
          </p:sp>
        </mc:Choice>
        <mc:Fallback xmlns="">
          <p:sp>
            <p:nvSpPr>
              <p:cNvPr id="25" name="Rectangle 24"/>
              <p:cNvSpPr>
                <a:spLocks noRot="1" noChangeAspect="1" noMove="1" noResize="1" noEditPoints="1" noAdjustHandles="1" noChangeArrowheads="1" noChangeShapeType="1" noTextEdit="1"/>
              </p:cNvSpPr>
              <p:nvPr/>
            </p:nvSpPr>
            <p:spPr>
              <a:xfrm>
                <a:off x="1859613" y="4066703"/>
                <a:ext cx="5612177" cy="721801"/>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842781" y="4066703"/>
                <a:ext cx="5645840" cy="721801"/>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4000" b="1" i="1" smtClean="0">
                              <a:solidFill>
                                <a:schemeClr val="tx1">
                                  <a:lumMod val="50000"/>
                                </a:schemeClr>
                              </a:solidFill>
                              <a:latin typeface="Cambria Math"/>
                              <a:ea typeface="Cambria Math" panose="02040503050406030204" pitchFamily="18" charset="0"/>
                            </a:rPr>
                          </m:ctrlPr>
                        </m:sSupPr>
                        <m:e>
                          <m:r>
                            <a:rPr lang="en-GB" sz="4000" b="1" i="1" smtClean="0">
                              <a:solidFill>
                                <a:schemeClr val="tx1">
                                  <a:lumMod val="50000"/>
                                </a:schemeClr>
                              </a:solidFill>
                              <a:latin typeface="Cambria Math"/>
                              <a:ea typeface="Cambria Math" panose="02040503050406030204" pitchFamily="18" charset="0"/>
                            </a:rPr>
                            <m:t>𝟎</m:t>
                          </m:r>
                          <m:r>
                            <a:rPr lang="en-GB" sz="4000" b="1" i="1" smtClean="0">
                              <a:solidFill>
                                <a:schemeClr val="tx1">
                                  <a:lumMod val="50000"/>
                                </a:schemeClr>
                              </a:solidFill>
                              <a:latin typeface="Cambria Math"/>
                              <a:ea typeface="Cambria Math" panose="02040503050406030204" pitchFamily="18" charset="0"/>
                            </a:rPr>
                            <m:t>.</m:t>
                          </m:r>
                          <m:r>
                            <a:rPr lang="en-GB" sz="4000" b="1" i="1" smtClean="0">
                              <a:solidFill>
                                <a:schemeClr val="tx1">
                                  <a:lumMod val="50000"/>
                                </a:schemeClr>
                              </a:solidFill>
                              <a:latin typeface="Cambria Math"/>
                              <a:ea typeface="Cambria Math" panose="02040503050406030204" pitchFamily="18" charset="0"/>
                            </a:rPr>
                            <m:t>𝟎𝟎𝟎𝟎𝟎𝟎𝟎𝟎𝟗𝟖𝟕</m:t>
                          </m:r>
                          <m:r>
                            <a:rPr lang="en-GB" sz="4000" b="1" i="1">
                              <a:solidFill>
                                <a:schemeClr val="tx1">
                                  <a:lumMod val="50000"/>
                                </a:schemeClr>
                              </a:solidFill>
                              <a:latin typeface="Cambria Math"/>
                              <a:ea typeface="Cambria Math"/>
                            </a:rPr>
                            <m:t>×</m:t>
                          </m:r>
                          <m:r>
                            <a:rPr lang="en-US" sz="4000" b="1" i="1">
                              <a:solidFill>
                                <a:schemeClr val="tx1">
                                  <a:lumMod val="50000"/>
                                </a:schemeClr>
                              </a:solidFill>
                              <a:latin typeface="Cambria Math" panose="02040503050406030204" pitchFamily="18" charset="0"/>
                              <a:ea typeface="Cambria Math" panose="02040503050406030204" pitchFamily="18" charset="0"/>
                            </a:rPr>
                            <m:t>𝟏𝟎</m:t>
                          </m:r>
                        </m:e>
                        <m:sup>
                          <m:r>
                            <a:rPr lang="en-GB" sz="4000" b="1" i="1" smtClean="0">
                              <a:solidFill>
                                <a:schemeClr val="tx1">
                                  <a:lumMod val="50000"/>
                                </a:schemeClr>
                              </a:solidFill>
                              <a:latin typeface="Cambria Math"/>
                              <a:ea typeface="Cambria Math" panose="02040503050406030204" pitchFamily="18" charset="0"/>
                            </a:rPr>
                            <m:t>𝟎</m:t>
                          </m:r>
                        </m:sup>
                      </m:sSup>
                    </m:oMath>
                  </m:oMathPara>
                </a14:m>
                <a:endParaRPr lang="en-GB" sz="4000" dirty="0"/>
              </a:p>
            </p:txBody>
          </p:sp>
        </mc:Choice>
        <mc:Fallback xmlns="">
          <p:sp>
            <p:nvSpPr>
              <p:cNvPr id="26" name="Rectangle 25"/>
              <p:cNvSpPr>
                <a:spLocks noRot="1" noChangeAspect="1" noMove="1" noResize="1" noEditPoints="1" noAdjustHandles="1" noChangeArrowheads="1" noChangeShapeType="1" noTextEdit="1"/>
              </p:cNvSpPr>
              <p:nvPr/>
            </p:nvSpPr>
            <p:spPr>
              <a:xfrm>
                <a:off x="1842781" y="4066703"/>
                <a:ext cx="5645840" cy="721801"/>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4513" y="4073660"/>
                <a:ext cx="8242376" cy="70788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4000" b="1" i="1">
                          <a:solidFill>
                            <a:schemeClr val="tx1">
                              <a:lumMod val="50000"/>
                            </a:schemeClr>
                          </a:solidFill>
                          <a:latin typeface="Cambria Math"/>
                          <a:ea typeface="Cambria Math" panose="02040503050406030204" pitchFamily="18" charset="0"/>
                        </a:rPr>
                        <m:t>𝟎</m:t>
                      </m:r>
                      <m:r>
                        <a:rPr lang="en-GB" sz="4000" b="1" i="1">
                          <a:solidFill>
                            <a:schemeClr val="tx1">
                              <a:lumMod val="50000"/>
                            </a:schemeClr>
                          </a:solidFill>
                          <a:latin typeface="Cambria Math"/>
                          <a:ea typeface="Cambria Math" panose="02040503050406030204" pitchFamily="18" charset="0"/>
                        </a:rPr>
                        <m:t>.</m:t>
                      </m:r>
                      <m:r>
                        <a:rPr lang="en-GB" sz="4000" b="1" i="1">
                          <a:solidFill>
                            <a:schemeClr val="tx1">
                              <a:lumMod val="50000"/>
                            </a:schemeClr>
                          </a:solidFill>
                          <a:latin typeface="Cambria Math"/>
                          <a:ea typeface="Cambria Math" panose="02040503050406030204" pitchFamily="18" charset="0"/>
                        </a:rPr>
                        <m:t>𝟎𝟎𝟎𝟎𝟎𝟎𝟎𝟎𝟗𝟖𝟕</m:t>
                      </m:r>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544513" y="4073660"/>
                <a:ext cx="8242376" cy="707886"/>
              </a:xfrm>
              <a:prstGeom prst="rect">
                <a:avLst/>
              </a:prstGeom>
              <a:blipFill rotWithShape="1">
                <a:blip r:embed="rId13"/>
                <a:stretch>
                  <a:fillRect/>
                </a:stretch>
              </a:blipFill>
            </p:spPr>
            <p:txBody>
              <a:bodyPr/>
              <a:lstStyle/>
              <a:p>
                <a:r>
                  <a:rPr lang="en-GB">
                    <a:noFill/>
                  </a:rPr>
                  <a:t> </a:t>
                </a:r>
              </a:p>
            </p:txBody>
          </p:sp>
        </mc:Fallback>
      </mc:AlternateContent>
      <p:sp>
        <p:nvSpPr>
          <p:cNvPr id="29"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7729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3" grpId="0"/>
      <p:bldP spid="3" grpId="0"/>
      <p:bldP spid="18" grpId="0" animBg="1"/>
      <p:bldP spid="19" grpId="0" animBg="1"/>
      <p:bldP spid="20" grpId="0" animBg="1"/>
      <p:bldP spid="21" grpId="0" animBg="1"/>
      <p:bldP spid="22" grpId="0" animBg="1"/>
      <p:bldP spid="23" grpId="0" animBg="1"/>
      <p:bldP spid="24" grpId="0" animBg="1"/>
      <p:bldP spid="25" grpId="0" animBg="1"/>
      <p:bldP spid="26"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Question 1</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656971"/>
                <a:ext cx="8045200" cy="3488241"/>
              </a:xfrm>
            </p:spPr>
            <p:txBody>
              <a:bodyPr/>
              <a:lstStyle/>
              <a:p>
                <a:pPr marL="0" indent="0">
                  <a:lnSpc>
                    <a:spcPct val="100000"/>
                  </a:lnSpc>
                  <a:buNone/>
                </a:pPr>
                <a:r>
                  <a:rPr lang="en-US" sz="3200" b="1" dirty="0" smtClean="0"/>
                  <a:t>Atoms </a:t>
                </a:r>
                <a:r>
                  <a:rPr lang="en-US" sz="3200" b="1" dirty="0"/>
                  <a:t>are very </a:t>
                </a:r>
                <a:r>
                  <a:rPr lang="en-US" sz="3200" b="1" dirty="0" smtClean="0"/>
                  <a:t>small, </a:t>
                </a:r>
                <a:r>
                  <a:rPr lang="en-US" sz="3200" b="1" dirty="0"/>
                  <a:t>t</a:t>
                </a:r>
                <a:r>
                  <a:rPr lang="en-US" sz="3200" b="1" dirty="0" smtClean="0"/>
                  <a:t>hey </a:t>
                </a:r>
                <a:r>
                  <a:rPr lang="en-US" sz="3200" b="1" dirty="0"/>
                  <a:t>have a </a:t>
                </a:r>
                <a:r>
                  <a:rPr lang="en-US" sz="3200" b="1" dirty="0" smtClean="0"/>
                  <a:t>typical diameter of </a:t>
                </a:r>
                <a:r>
                  <a:rPr lang="en-US" sz="3200" b="1" dirty="0"/>
                  <a:t>about </a:t>
                </a:r>
                <a:r>
                  <a:rPr lang="en-US" sz="3200" b="1" dirty="0" smtClean="0"/>
                  <a:t>0.0000000001m.</a:t>
                </a:r>
                <a:r>
                  <a:rPr lang="en-US" sz="3200" b="1" dirty="0"/>
                  <a:t/>
                </a:r>
                <a:br>
                  <a:rPr lang="en-US" sz="3200" b="1" dirty="0"/>
                </a:br>
                <a:endParaRPr lang="en-US" sz="3200" b="1" dirty="0"/>
              </a:p>
              <a:p>
                <a:pPr marL="0" indent="0">
                  <a:lnSpc>
                    <a:spcPct val="100000"/>
                  </a:lnSpc>
                  <a:buNone/>
                </a:pPr>
                <a:r>
                  <a:rPr lang="en-US" sz="3200" b="1" dirty="0" smtClean="0"/>
                  <a:t>How </a:t>
                </a:r>
                <a:r>
                  <a:rPr lang="en-US" sz="3200" b="1" dirty="0"/>
                  <a:t>do you write this in standard </a:t>
                </a:r>
                <a:r>
                  <a:rPr lang="en-US" sz="3200" b="1" dirty="0" smtClean="0"/>
                  <a:t>form? </a:t>
                </a:r>
                <a:endParaRPr lang="en-US" sz="3200" b="1" dirty="0"/>
              </a:p>
              <a:p>
                <a:pPr marL="0" indent="0">
                  <a:lnSpc>
                    <a:spcPct val="100000"/>
                  </a:lnSpc>
                  <a:buNone/>
                </a:pPr>
                <a:endParaRPr lang="en-US" sz="3200" dirty="0"/>
              </a:p>
              <a:p>
                <a:pPr marL="0" indent="0">
                  <a:lnSpc>
                    <a:spcPct val="100000"/>
                  </a:lnSpc>
                  <a:buNone/>
                </a:pPr>
                <a:r>
                  <a:rPr lang="en-US" sz="3200" dirty="0" smtClean="0"/>
                  <a:t>Answer:	</a:t>
                </a:r>
                <a14:m>
                  <m:oMath xmlns:m="http://schemas.openxmlformats.org/officeDocument/2006/math">
                    <m:r>
                      <a:rPr lang="en-GB" sz="3200" b="1" i="1" dirty="0" smtClean="0">
                        <a:latin typeface="Cambria Math"/>
                      </a:rPr>
                      <m:t>𝟏</m:t>
                    </m:r>
                    <m:r>
                      <a:rPr lang="en-US" sz="3200" b="1" i="1" dirty="0" smtClean="0">
                        <a:latin typeface="Cambria Math"/>
                        <a:ea typeface="Cambria Math"/>
                        <a:sym typeface="Symbol"/>
                      </a:rPr>
                      <m:t>×</m:t>
                    </m:r>
                    <m:sSup>
                      <m:sSupPr>
                        <m:ctrlPr>
                          <a:rPr lang="en-US" sz="3200" b="1" i="1" dirty="0" smtClean="0">
                            <a:latin typeface="Cambria Math"/>
                            <a:ea typeface="Cambria Math"/>
                            <a:sym typeface="Symbol"/>
                          </a:rPr>
                        </m:ctrlPr>
                      </m:sSupPr>
                      <m:e>
                        <m:r>
                          <a:rPr lang="en-GB" sz="3200" b="1" i="1" dirty="0" smtClean="0">
                            <a:latin typeface="Cambria Math"/>
                            <a:ea typeface="Cambria Math"/>
                            <a:sym typeface="Symbol"/>
                          </a:rPr>
                          <m:t>𝟏𝟎</m:t>
                        </m:r>
                      </m:e>
                      <m:sup>
                        <m:r>
                          <a:rPr lang="en-GB" sz="3200" b="1" i="1" dirty="0" smtClean="0">
                            <a:latin typeface="Cambria Math"/>
                            <a:ea typeface="Cambria Math"/>
                            <a:sym typeface="Symbol"/>
                          </a:rPr>
                          <m:t>−</m:t>
                        </m:r>
                        <m:r>
                          <a:rPr lang="en-GB" sz="3200" b="1" i="1" dirty="0" smtClean="0">
                            <a:latin typeface="Cambria Math"/>
                            <a:ea typeface="Cambria Math"/>
                            <a:sym typeface="Symbol"/>
                          </a:rPr>
                          <m:t>𝟏𝟎</m:t>
                        </m:r>
                      </m:sup>
                    </m:sSup>
                  </m:oMath>
                </a14:m>
                <a:r>
                  <a:rPr lang="en-US" sz="3200" dirty="0" smtClean="0"/>
                  <a:t>m</a:t>
                </a:r>
                <a:endParaRPr lang="en-GB" sz="3200"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656971"/>
                <a:ext cx="8045200" cy="3488241"/>
              </a:xfrm>
              <a:blipFill rotWithShape="1">
                <a:blip r:embed="rId2"/>
                <a:stretch>
                  <a:fillRect l="-3108" t="-3671" r="-2881"/>
                </a:stretch>
              </a:blipFill>
            </p:spPr>
            <p:txBody>
              <a:bodyPr/>
              <a:lstStyle/>
              <a:p>
                <a:r>
                  <a:rPr lang="en-GB">
                    <a:noFill/>
                  </a:rPr>
                  <a:t> </a:t>
                </a:r>
              </a:p>
            </p:txBody>
          </p:sp>
        </mc:Fallback>
      </mc:AlternateContent>
      <p:sp>
        <p:nvSpPr>
          <p:cNvPr id="6" name="Footer Placeholder 3"/>
          <p:cNvSpPr>
            <a:spLocks noGrp="1"/>
          </p:cNvSpPr>
          <p:nvPr>
            <p:ph type="ftr" sz="quarter" idx="4294967295"/>
          </p:nvPr>
        </p:nvSpPr>
        <p:spPr>
          <a:xfrm>
            <a:off x="432187"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39398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Question 2</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540000" y="1649825"/>
                <a:ext cx="8045200" cy="2485444"/>
              </a:xfrm>
            </p:spPr>
            <p:txBody>
              <a:bodyPr/>
              <a:lstStyle/>
              <a:p>
                <a:pPr marL="0" indent="0">
                  <a:lnSpc>
                    <a:spcPct val="150000"/>
                  </a:lnSpc>
                  <a:buNone/>
                </a:pPr>
                <a:r>
                  <a:rPr lang="en-US" sz="3200" b="1" dirty="0" smtClean="0"/>
                  <a:t>Light </a:t>
                </a:r>
                <a:r>
                  <a:rPr lang="en-US" sz="3200" b="1" dirty="0"/>
                  <a:t>travels </a:t>
                </a:r>
                <a:r>
                  <a:rPr lang="en-US" sz="3200" b="1" dirty="0" smtClean="0"/>
                  <a:t>at </a:t>
                </a:r>
                <a14:m>
                  <m:oMath xmlns:m="http://schemas.openxmlformats.org/officeDocument/2006/math">
                    <m:r>
                      <a:rPr lang="en-GB" sz="3200" b="1" i="0" dirty="0" smtClean="0">
                        <a:latin typeface="Cambria Math"/>
                        <a:ea typeface="Cambria Math"/>
                      </a:rPr>
                      <m:t>𝟑</m:t>
                    </m:r>
                    <m:r>
                      <a:rPr lang="en-GB" sz="3200" b="1" i="1" dirty="0" smtClean="0">
                        <a:latin typeface="Cambria Math"/>
                        <a:ea typeface="Cambria Math"/>
                      </a:rPr>
                      <m:t>×</m:t>
                    </m:r>
                    <m:sSup>
                      <m:sSupPr>
                        <m:ctrlPr>
                          <a:rPr lang="en-GB" sz="3200" b="1" i="1" dirty="0" smtClean="0">
                            <a:latin typeface="Cambria Math"/>
                            <a:ea typeface="Cambria Math"/>
                          </a:rPr>
                        </m:ctrlPr>
                      </m:sSupPr>
                      <m:e>
                        <m:r>
                          <a:rPr lang="en-GB" sz="3200" b="1" i="1" dirty="0" smtClean="0">
                            <a:latin typeface="Cambria Math"/>
                            <a:ea typeface="Cambria Math"/>
                          </a:rPr>
                          <m:t>𝟏𝟎</m:t>
                        </m:r>
                      </m:e>
                      <m:sup>
                        <m:r>
                          <a:rPr lang="en-GB" sz="3200" b="1" i="1" dirty="0" smtClean="0">
                            <a:latin typeface="Cambria Math"/>
                            <a:ea typeface="Cambria Math"/>
                          </a:rPr>
                          <m:t>𝟖</m:t>
                        </m:r>
                      </m:sup>
                    </m:sSup>
                  </m:oMath>
                </a14:m>
                <a:r>
                  <a:rPr lang="en-GB" sz="3200" b="1" dirty="0" smtClean="0"/>
                  <a:t>m/s </a:t>
                </a:r>
                <a:r>
                  <a:rPr lang="en-GB" sz="2000" b="1" dirty="0" smtClean="0"/>
                  <a:t>(rounded to 1 sig. fig.)</a:t>
                </a:r>
                <a:endParaRPr lang="en-US" sz="2000" b="1" dirty="0" smtClean="0"/>
              </a:p>
              <a:p>
                <a:pPr marL="0" indent="0">
                  <a:lnSpc>
                    <a:spcPct val="150000"/>
                  </a:lnSpc>
                  <a:buNone/>
                </a:pPr>
                <a:r>
                  <a:rPr lang="en-US" sz="3200" b="1" dirty="0" smtClean="0"/>
                  <a:t>Write </a:t>
                </a:r>
                <a:r>
                  <a:rPr lang="en-US" sz="3200" b="1" dirty="0"/>
                  <a:t>this in </a:t>
                </a:r>
                <a:r>
                  <a:rPr lang="en-US" sz="3200" b="1" dirty="0" smtClean="0"/>
                  <a:t>decimal form. </a:t>
                </a:r>
                <a:endParaRPr lang="en-US" sz="3200" b="1" dirty="0"/>
              </a:p>
              <a:p>
                <a:pPr marL="0" indent="0">
                  <a:lnSpc>
                    <a:spcPct val="150000"/>
                  </a:lnSpc>
                  <a:buNone/>
                </a:pPr>
                <a:r>
                  <a:rPr lang="en-US" sz="3200" dirty="0" smtClean="0"/>
                  <a:t>Answer:	300 </a:t>
                </a:r>
                <a:r>
                  <a:rPr lang="en-US" sz="3200" dirty="0"/>
                  <a:t>000 </a:t>
                </a:r>
                <a:r>
                  <a:rPr lang="en-US" sz="3200" dirty="0" smtClean="0"/>
                  <a:t>000</a:t>
                </a:r>
                <a:endParaRPr lang="en-US" sz="32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540000" y="1649825"/>
                <a:ext cx="8045200" cy="2485444"/>
              </a:xfrm>
              <a:blipFill rotWithShape="1">
                <a:blip r:embed="rId2"/>
                <a:stretch>
                  <a:fillRect l="-3108" b="-3194"/>
                </a:stretch>
              </a:blipFill>
            </p:spPr>
            <p:txBody>
              <a:bodyPr/>
              <a:lstStyle/>
              <a:p>
                <a:r>
                  <a:rPr lang="en-GB">
                    <a:noFill/>
                  </a:rPr>
                  <a:t> </a:t>
                </a:r>
              </a:p>
            </p:txBody>
          </p:sp>
        </mc:Fallback>
      </mc:AlternateContent>
      <p:sp>
        <p:nvSpPr>
          <p:cNvPr id="9"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35616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 form calculations on your calculator</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540000" y="1652600"/>
                <a:ext cx="7880986" cy="3170099"/>
              </a:xfrm>
              <a:prstGeom prst="rect">
                <a:avLst/>
              </a:prstGeom>
            </p:spPr>
            <p:txBody>
              <a:bodyPr wrap="square">
                <a:spAutoFit/>
              </a:bodyPr>
              <a:lstStyle/>
              <a:p>
                <a:r>
                  <a:rPr lang="en-US" sz="2000" dirty="0"/>
                  <a:t>To type a number in standard form on your calculator: </a:t>
                </a:r>
              </a:p>
              <a:p>
                <a:endParaRPr lang="en-US" sz="2000" dirty="0"/>
              </a:p>
              <a:p>
                <a:pPr marL="285750" indent="-285750">
                  <a:buFont typeface="Arial" panose="020B0604020202020204" pitchFamily="34" charset="0"/>
                  <a:buChar char="•"/>
                </a:pPr>
                <a:r>
                  <a:rPr lang="en-US" sz="2000" dirty="0" smtClean="0"/>
                  <a:t>Input </a:t>
                </a:r>
                <a:r>
                  <a:rPr lang="en-US" sz="2000" dirty="0"/>
                  <a:t>the digit number followed by the </a:t>
                </a:r>
                <a:r>
                  <a:rPr lang="en-US" sz="2000" b="1" dirty="0"/>
                  <a:t>EXP</a:t>
                </a:r>
                <a:r>
                  <a:rPr lang="en-US" sz="2000" dirty="0"/>
                  <a:t> button.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Enter </a:t>
                </a:r>
                <a:r>
                  <a:rPr lang="en-US" sz="2000" dirty="0"/>
                  <a:t>the value of the exponent. </a:t>
                </a:r>
              </a:p>
              <a:p>
                <a:endParaRPr lang="en-US" sz="2000" dirty="0"/>
              </a:p>
              <a:p>
                <a:endParaRPr lang="en-US" sz="2000" dirty="0"/>
              </a:p>
              <a:p>
                <a:endParaRPr lang="en-US" sz="2000" dirty="0"/>
              </a:p>
              <a:p>
                <a:r>
                  <a:rPr lang="en-US" sz="2000" dirty="0"/>
                  <a:t>To check, multiply </a:t>
                </a:r>
                <a14:m>
                  <m:oMath xmlns:m="http://schemas.openxmlformats.org/officeDocument/2006/math">
                    <m:r>
                      <a:rPr lang="en-US" sz="2000" i="1" dirty="0" smtClean="0">
                        <a:latin typeface="Cambria Math"/>
                      </a:rPr>
                      <m:t>6.1</m:t>
                    </m:r>
                    <m:r>
                      <a:rPr lang="en-GB" sz="2000" i="1" dirty="0" smtClean="0">
                        <a:latin typeface="Cambria Math"/>
                      </a:rPr>
                      <m:t>×10</m:t>
                    </m:r>
                    <m:r>
                      <a:rPr lang="en-GB" sz="2000" i="1" baseline="30000" dirty="0" smtClean="0">
                        <a:latin typeface="Cambria Math"/>
                      </a:rPr>
                      <m:t>4</m:t>
                    </m:r>
                    <m:r>
                      <a:rPr lang="en-GB" sz="2000" i="1" dirty="0" smtClean="0">
                        <a:latin typeface="Cambria Math"/>
                      </a:rPr>
                      <m:t> </m:t>
                    </m:r>
                  </m:oMath>
                </a14:m>
                <a:r>
                  <a:rPr lang="en-GB" sz="2000" dirty="0"/>
                  <a:t>and </a:t>
                </a:r>
                <a14:m>
                  <m:oMath xmlns:m="http://schemas.openxmlformats.org/officeDocument/2006/math">
                    <m:r>
                      <a:rPr lang="en-GB" sz="2000" i="1" dirty="0" smtClean="0">
                        <a:latin typeface="Cambria Math"/>
                      </a:rPr>
                      <m:t>2×10</m:t>
                    </m:r>
                    <m:r>
                      <a:rPr lang="en-GB" sz="2000" i="1" baseline="30000" dirty="0" smtClean="0">
                        <a:latin typeface="Cambria Math"/>
                      </a:rPr>
                      <m:t>3</m:t>
                    </m:r>
                  </m:oMath>
                </a14:m>
                <a:r>
                  <a:rPr lang="en-GB" sz="2000" dirty="0"/>
                  <a:t>.  The answer should be </a:t>
                </a:r>
                <a14:m>
                  <m:oMath xmlns:m="http://schemas.openxmlformats.org/officeDocument/2006/math">
                    <m:r>
                      <a:rPr lang="en-GB" sz="2000" i="1" dirty="0" smtClean="0">
                        <a:latin typeface="Cambria Math"/>
                      </a:rPr>
                      <m:t>1.22×10</m:t>
                    </m:r>
                    <m:r>
                      <a:rPr lang="en-GB" sz="2000" i="1" baseline="30000" dirty="0" smtClean="0">
                        <a:latin typeface="Cambria Math"/>
                      </a:rPr>
                      <m:t>8</m:t>
                    </m:r>
                  </m:oMath>
                </a14:m>
                <a:r>
                  <a:rPr lang="en-US" sz="2000" dirty="0" smtClean="0"/>
                  <a:t>.</a:t>
                </a:r>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540000" y="1652600"/>
                <a:ext cx="7880986" cy="3170099"/>
              </a:xfrm>
              <a:prstGeom prst="rect">
                <a:avLst/>
              </a:prstGeom>
              <a:blipFill rotWithShape="1">
                <a:blip r:embed="rId2"/>
                <a:stretch>
                  <a:fillRect l="-851" t="-769" b="-2692"/>
                </a:stretch>
              </a:blipFill>
            </p:spPr>
            <p:txBody>
              <a:bodyPr/>
              <a:lstStyle/>
              <a:p>
                <a:r>
                  <a:rPr lang="en-GB">
                    <a:noFill/>
                  </a:rPr>
                  <a:t> </a:t>
                </a:r>
              </a:p>
            </p:txBody>
          </p:sp>
        </mc:Fallback>
      </mc:AlternateContent>
      <p:sp>
        <p:nvSpPr>
          <p:cNvPr id="6"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3151524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orders of magnitude?</a:t>
            </a:r>
            <a:endParaRPr lang="en-US" dirty="0"/>
          </a:p>
        </p:txBody>
      </p:sp>
      <p:sp>
        <p:nvSpPr>
          <p:cNvPr id="3" name="Content Placeholder 2"/>
          <p:cNvSpPr>
            <a:spLocks noGrp="1"/>
          </p:cNvSpPr>
          <p:nvPr>
            <p:ph idx="1"/>
          </p:nvPr>
        </p:nvSpPr>
        <p:spPr>
          <a:xfrm>
            <a:off x="540000" y="1649825"/>
            <a:ext cx="8045200" cy="3181482"/>
          </a:xfrm>
        </p:spPr>
        <p:txBody>
          <a:bodyPr/>
          <a:lstStyle/>
          <a:p>
            <a:pPr marL="0" indent="0">
              <a:buNone/>
            </a:pPr>
            <a:r>
              <a:rPr lang="en-US" sz="2000" dirty="0" smtClean="0"/>
              <a:t>Orders of magnitude allow us to compare very large and very small values to each other. This comes in useful in Physics when comparing the range of subatomic particles or sizes of planets. </a:t>
            </a:r>
          </a:p>
          <a:p>
            <a:pPr marL="0" indent="0">
              <a:buNone/>
            </a:pPr>
            <a:endParaRPr lang="en-US" sz="2000" dirty="0" smtClean="0"/>
          </a:p>
          <a:p>
            <a:pPr marL="0" indent="0">
              <a:buNone/>
            </a:pPr>
            <a:r>
              <a:rPr lang="en-US" sz="2000" dirty="0" smtClean="0"/>
              <a:t>An order of magnitude is a division or multiplication by 10. </a:t>
            </a:r>
            <a:r>
              <a:rPr lang="en-US" sz="2000" dirty="0"/>
              <a:t>Each division or multiplication by ten is termed an order of </a:t>
            </a:r>
            <a:r>
              <a:rPr lang="en-US" sz="2000" dirty="0" smtClean="0"/>
              <a:t>magnitude. The </a:t>
            </a:r>
            <a:r>
              <a:rPr lang="en-US" sz="2000" dirty="0"/>
              <a:t>actual length may be </a:t>
            </a:r>
            <a:r>
              <a:rPr lang="en-US" sz="2000" dirty="0" smtClean="0"/>
              <a:t>approximated as it </a:t>
            </a:r>
            <a:r>
              <a:rPr lang="en-US" sz="2000" dirty="0"/>
              <a:t>is the relative difference which is important</a:t>
            </a:r>
            <a:r>
              <a:rPr lang="en-US" sz="2000" dirty="0" smtClean="0"/>
              <a:t>.</a:t>
            </a:r>
          </a:p>
          <a:p>
            <a:pPr marL="0" indent="0">
              <a:buNone/>
            </a:pPr>
            <a:endParaRPr lang="en-US" sz="2000" dirty="0"/>
          </a:p>
          <a:p>
            <a:pPr marL="0" indent="0">
              <a:buNone/>
            </a:pPr>
            <a:r>
              <a:rPr lang="en-US" sz="2000" dirty="0" smtClean="0"/>
              <a:t>The order of magnitude means something is 10 times bigger or 100 times smaller.</a:t>
            </a: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p:txBody>
      </p:sp>
      <p:sp>
        <p:nvSpPr>
          <p:cNvPr id="6"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1241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a:t>
            </a:r>
            <a:endParaRPr lang="en-US" dirty="0"/>
          </a:p>
        </p:txBody>
      </p:sp>
      <p:sp>
        <p:nvSpPr>
          <p:cNvPr id="3" name="Content Placeholder 2"/>
          <p:cNvSpPr>
            <a:spLocks noGrp="1"/>
          </p:cNvSpPr>
          <p:nvPr>
            <p:ph idx="1"/>
          </p:nvPr>
        </p:nvSpPr>
        <p:spPr>
          <a:xfrm>
            <a:off x="540000" y="1731713"/>
            <a:ext cx="8045200" cy="3099594"/>
          </a:xfrm>
        </p:spPr>
        <p:txBody>
          <a:bodyPr/>
          <a:lstStyle/>
          <a:p>
            <a:pPr marL="0" indent="0">
              <a:buNone/>
            </a:pPr>
            <a:r>
              <a:rPr lang="en-US" dirty="0"/>
              <a:t>The order of magnitude of a number </a:t>
            </a:r>
            <a:r>
              <a:rPr lang="en-US" dirty="0" smtClean="0"/>
              <a:t>is the </a:t>
            </a:r>
            <a:r>
              <a:rPr lang="en-US" dirty="0"/>
              <a:t>number of powers of 10 contained in the number.</a:t>
            </a:r>
          </a:p>
          <a:p>
            <a:pPr marL="0" indent="0">
              <a:buNone/>
            </a:pPr>
            <a:endParaRPr lang="en-US" dirty="0" smtClean="0"/>
          </a:p>
          <a:p>
            <a:pPr marL="0" indent="0">
              <a:buNone/>
            </a:pPr>
            <a:r>
              <a:rPr lang="en-US" dirty="0" smtClean="0"/>
              <a:t>The order of magnitude of 10 is 1. The order of magnitude of 1 000 is 3.</a:t>
            </a:r>
          </a:p>
          <a:p>
            <a:pPr marL="0" indent="0">
              <a:buNone/>
            </a:pPr>
            <a:endParaRPr lang="en-US" dirty="0"/>
          </a:p>
          <a:p>
            <a:pPr marL="0" indent="0">
              <a:buNone/>
            </a:pPr>
            <a:r>
              <a:rPr lang="en-US" dirty="0" smtClean="0"/>
              <a:t>Two numbers can be said to have the same order of magnitude if the large one divided by the small one is </a:t>
            </a:r>
            <a:r>
              <a:rPr lang="en-US" dirty="0"/>
              <a:t>less than </a:t>
            </a:r>
            <a:r>
              <a:rPr lang="en-US" dirty="0" smtClean="0"/>
              <a:t>10</a:t>
            </a:r>
          </a:p>
          <a:p>
            <a:pPr marL="0" indent="0">
              <a:buNone/>
            </a:pPr>
            <a:endParaRPr lang="en-US" dirty="0"/>
          </a:p>
          <a:p>
            <a:pPr marL="0" indent="0">
              <a:buNone/>
            </a:pPr>
            <a:r>
              <a:rPr lang="en-US" dirty="0" smtClean="0"/>
              <a:t>This means that 56 and 18 have the same order of magnitude, but 560 and 18 do not. </a:t>
            </a:r>
          </a:p>
          <a:p>
            <a:pPr marL="0" indent="0">
              <a:buNone/>
            </a:pPr>
            <a:endParaRPr lang="en-US" dirty="0" smtClean="0"/>
          </a:p>
        </p:txBody>
      </p:sp>
      <p:sp>
        <p:nvSpPr>
          <p:cNvPr id="6"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5167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in 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649825"/>
                <a:ext cx="8045200" cy="4406804"/>
              </a:xfrm>
            </p:spPr>
            <p:txBody>
              <a:bodyPr/>
              <a:lstStyle/>
              <a:p>
                <a:pPr marL="0" indent="0">
                  <a:buNone/>
                </a:pPr>
                <a:r>
                  <a:rPr lang="en-US" dirty="0" smtClean="0"/>
                  <a:t>How many times </a:t>
                </a:r>
                <a:r>
                  <a:rPr lang="en-US" dirty="0"/>
                  <a:t>bigger is a colossal squid (</a:t>
                </a:r>
                <a:r>
                  <a:rPr lang="en-US" dirty="0" smtClean="0"/>
                  <a:t>14m) than </a:t>
                </a:r>
                <a:r>
                  <a:rPr lang="en-US" dirty="0"/>
                  <a:t>a baby squid (14cm</a:t>
                </a:r>
                <a:r>
                  <a:rPr lang="en-US" dirty="0" smtClean="0"/>
                  <a:t>)?</a:t>
                </a:r>
              </a:p>
              <a:p>
                <a:pPr marL="0" indent="0">
                  <a:buNone/>
                </a:pPr>
                <a:endParaRPr lang="en-US" dirty="0"/>
              </a:p>
              <a:p>
                <a:pPr marL="0" indent="0">
                  <a:buNone/>
                </a:pPr>
                <a:r>
                  <a:rPr lang="en-US" dirty="0"/>
                  <a:t>14 cm = 0.14m</a:t>
                </a:r>
              </a:p>
              <a:p>
                <a:pPr marL="0" indent="0">
                  <a:buNone/>
                </a:pPr>
                <a:r>
                  <a:rPr lang="en-US" dirty="0"/>
                  <a:t>10 </a:t>
                </a:r>
                <a14:m>
                  <m:oMath xmlns:m="http://schemas.openxmlformats.org/officeDocument/2006/math">
                    <m:r>
                      <a:rPr lang="en-US" i="1" dirty="0" smtClean="0">
                        <a:latin typeface="Cambria Math"/>
                        <a:ea typeface="Cambria Math"/>
                      </a:rPr>
                      <m:t>×</m:t>
                    </m:r>
                  </m:oMath>
                </a14:m>
                <a:r>
                  <a:rPr lang="en-US" dirty="0"/>
                  <a:t> 10 = 100</a:t>
                </a:r>
              </a:p>
              <a:p>
                <a:pPr marL="0" indent="0">
                  <a:buNone/>
                </a:pPr>
                <a:r>
                  <a:rPr lang="en-US" dirty="0"/>
                  <a:t>100 </a:t>
                </a:r>
                <a14:m>
                  <m:oMath xmlns:m="http://schemas.openxmlformats.org/officeDocument/2006/math">
                    <m:r>
                      <a:rPr lang="en-US" i="1" dirty="0">
                        <a:latin typeface="Cambria Math"/>
                        <a:ea typeface="Cambria Math"/>
                      </a:rPr>
                      <m:t>×</m:t>
                    </m:r>
                  </m:oMath>
                </a14:m>
                <a:r>
                  <a:rPr lang="en-US" dirty="0"/>
                  <a:t> </a:t>
                </a:r>
                <a:r>
                  <a:rPr lang="en-US" dirty="0" smtClean="0"/>
                  <a:t>0.14 = 14m</a:t>
                </a:r>
              </a:p>
              <a:p>
                <a:pPr marL="0" indent="0">
                  <a:buNone/>
                </a:pPr>
                <a:endParaRPr lang="en-US" dirty="0"/>
              </a:p>
              <a:p>
                <a:pPr marL="0" indent="0">
                  <a:buNone/>
                </a:pPr>
                <a:r>
                  <a:rPr lang="en-US" dirty="0"/>
                  <a:t>A</a:t>
                </a:r>
                <a:r>
                  <a:rPr lang="en-US" dirty="0" smtClean="0"/>
                  <a:t> colossal squid is 100 times bigger than a baby squid.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649825"/>
                <a:ext cx="8045200" cy="4406804"/>
              </a:xfrm>
              <a:blipFill rotWithShape="1">
                <a:blip r:embed="rId2"/>
                <a:stretch>
                  <a:fillRect l="-1820" t="-2213"/>
                </a:stretch>
              </a:blipFill>
            </p:spPr>
            <p:txBody>
              <a:bodyPr/>
              <a:lstStyle/>
              <a:p>
                <a:r>
                  <a:rPr lang="en-GB">
                    <a:noFill/>
                  </a:rPr>
                  <a:t> </a:t>
                </a:r>
              </a:p>
            </p:txBody>
          </p:sp>
        </mc:Fallback>
      </mc:AlternateContent>
      <p:sp>
        <p:nvSpPr>
          <p:cNvPr id="6"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5844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 and order of magnitude</a:t>
            </a:r>
            <a:endParaRPr lang="en-US" dirty="0"/>
          </a:p>
        </p:txBody>
      </p:sp>
      <p:sp>
        <p:nvSpPr>
          <p:cNvPr id="3" name="Content Placeholder 2"/>
          <p:cNvSpPr>
            <a:spLocks noGrp="1"/>
          </p:cNvSpPr>
          <p:nvPr>
            <p:ph idx="1"/>
          </p:nvPr>
        </p:nvSpPr>
        <p:spPr>
          <a:xfrm>
            <a:off x="540000" y="1486049"/>
            <a:ext cx="8045200" cy="4406804"/>
          </a:xfrm>
        </p:spPr>
        <p:txBody>
          <a:bodyPr/>
          <a:lstStyle/>
          <a:p>
            <a:pPr marL="0" indent="0">
              <a:buNone/>
            </a:pPr>
            <a:r>
              <a:rPr lang="en-US" dirty="0" smtClean="0"/>
              <a:t>Numbers which are very small or very large can be hard to work with. They can seem meaningless, and are hard to compare. </a:t>
            </a:r>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With figures like these, it’s hard to relate them to each other. </a:t>
            </a:r>
          </a:p>
          <a:p>
            <a:endParaRPr lang="en-US" dirty="0"/>
          </a:p>
          <a:p>
            <a:pPr marL="0" indent="0">
              <a:buNone/>
            </a:pPr>
            <a:r>
              <a:rPr lang="en-US" dirty="0" smtClean="0"/>
              <a:t>This lesson focuses on two ways in which these numbers can be made manageable, and hence useful:</a:t>
            </a:r>
          </a:p>
          <a:p>
            <a:pPr marL="0" indent="0">
              <a:buNone/>
            </a:pPr>
            <a:endParaRPr lang="en-US" dirty="0" smtClean="0"/>
          </a:p>
          <a:p>
            <a:r>
              <a:rPr lang="en-US" dirty="0"/>
              <a:t>s</a:t>
            </a:r>
            <a:r>
              <a:rPr lang="en-US" dirty="0" smtClean="0"/>
              <a:t>tandard form</a:t>
            </a:r>
          </a:p>
          <a:p>
            <a:r>
              <a:rPr lang="en-US" dirty="0"/>
              <a:t>o</a:t>
            </a:r>
            <a:r>
              <a:rPr lang="en-US" dirty="0" smtClean="0"/>
              <a:t>rder of magnitude.</a:t>
            </a:r>
          </a:p>
        </p:txBody>
      </p:sp>
      <p:sp>
        <p:nvSpPr>
          <p:cNvPr id="5" name="Rectangle 4"/>
          <p:cNvSpPr/>
          <p:nvPr/>
        </p:nvSpPr>
        <p:spPr>
          <a:xfrm>
            <a:off x="2286000" y="2349291"/>
            <a:ext cx="4572000" cy="923330"/>
          </a:xfrm>
          <a:prstGeom prst="rect">
            <a:avLst/>
          </a:prstGeom>
        </p:spPr>
        <p:txBody>
          <a:bodyPr>
            <a:spAutoFit/>
          </a:bodyPr>
          <a:lstStyle/>
          <a:p>
            <a:pPr algn="ctr"/>
            <a:r>
              <a:rPr lang="en-US" dirty="0" smtClean="0"/>
              <a:t>The Earth’s </a:t>
            </a:r>
            <a:r>
              <a:rPr lang="en-US" dirty="0"/>
              <a:t>diameter </a:t>
            </a:r>
            <a:r>
              <a:rPr lang="en-US" dirty="0" smtClean="0"/>
              <a:t>is 12 000 km</a:t>
            </a:r>
            <a:endParaRPr lang="en-US" dirty="0"/>
          </a:p>
          <a:p>
            <a:pPr algn="ctr"/>
            <a:endParaRPr lang="en-US" dirty="0" smtClean="0"/>
          </a:p>
          <a:p>
            <a:pPr algn="ctr"/>
            <a:r>
              <a:rPr lang="en-US" dirty="0" smtClean="0"/>
              <a:t>The </a:t>
            </a:r>
            <a:r>
              <a:rPr lang="en-US" dirty="0"/>
              <a:t>diameter of a pea is </a:t>
            </a:r>
            <a:r>
              <a:rPr lang="en-US" dirty="0" smtClean="0"/>
              <a:t>1 cm</a:t>
            </a:r>
            <a:endParaRPr lang="en-US" dirty="0"/>
          </a:p>
        </p:txBody>
      </p:sp>
      <p:sp>
        <p:nvSpPr>
          <p:cNvPr id="8"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10132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and standard form</a:t>
            </a:r>
            <a:endParaRPr lang="en-US" dirty="0"/>
          </a:p>
        </p:txBody>
      </p:sp>
      <p:sp>
        <p:nvSpPr>
          <p:cNvPr id="6" name="TextBox 5"/>
          <p:cNvSpPr txBox="1"/>
          <p:nvPr/>
        </p:nvSpPr>
        <p:spPr>
          <a:xfrm>
            <a:off x="566035" y="1498661"/>
            <a:ext cx="6861815" cy="369332"/>
          </a:xfrm>
          <a:prstGeom prst="rect">
            <a:avLst/>
          </a:prstGeom>
          <a:noFill/>
        </p:spPr>
        <p:txBody>
          <a:bodyPr wrap="none" rtlCol="0">
            <a:spAutoFit/>
          </a:bodyPr>
          <a:lstStyle/>
          <a:p>
            <a:r>
              <a:rPr lang="en-US" dirty="0" smtClean="0"/>
              <a:t>We can compare orders of magnitude easily using standard form.</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52387" y="2042214"/>
                <a:ext cx="6082050" cy="646331"/>
              </a:xfrm>
              <a:prstGeom prst="rect">
                <a:avLst/>
              </a:prstGeom>
              <a:noFill/>
            </p:spPr>
            <p:txBody>
              <a:bodyPr wrap="none" rtlCol="0">
                <a:spAutoFit/>
              </a:bodyPr>
              <a:lstStyle/>
              <a:p>
                <a:r>
                  <a:rPr lang="en-US" dirty="0" smtClean="0"/>
                  <a:t>The diameter of a marble is 1 cm or </a:t>
                </a:r>
                <a14:m>
                  <m:oMath xmlns:m="http://schemas.openxmlformats.org/officeDocument/2006/math">
                    <m:sSup>
                      <m:sSupPr>
                        <m:ctrlPr>
                          <a:rPr lang="en-US" i="1" smtClean="0">
                            <a:latin typeface="Cambria Math"/>
                          </a:rPr>
                        </m:ctrlPr>
                      </m:sSupPr>
                      <m:e>
                        <m:r>
                          <a:rPr lang="en-US" b="0" i="0" smtClean="0">
                            <a:latin typeface="Cambria Math" charset="0"/>
                          </a:rPr>
                          <m:t>10</m:t>
                        </m:r>
                      </m:e>
                      <m:sup>
                        <m:r>
                          <a:rPr lang="en-US" b="0" i="0" smtClean="0">
                            <a:latin typeface="Cambria Math" charset="0"/>
                          </a:rPr>
                          <m:t>−2</m:t>
                        </m:r>
                      </m:sup>
                    </m:sSup>
                  </m:oMath>
                </a14:m>
                <a:r>
                  <a:rPr lang="en-US" dirty="0" smtClean="0"/>
                  <a:t> m</a:t>
                </a:r>
              </a:p>
              <a:p>
                <a:r>
                  <a:rPr lang="en-US" dirty="0" smtClean="0"/>
                  <a:t>The diameter of the earth is 12 000 000 m or </a:t>
                </a:r>
                <a14:m>
                  <m:oMath xmlns:m="http://schemas.openxmlformats.org/officeDocument/2006/math">
                    <m:r>
                      <a:rPr lang="en-US" i="1" dirty="0" smtClean="0">
                        <a:latin typeface="Cambria Math"/>
                      </a:rPr>
                      <m:t>1.2</m:t>
                    </m:r>
                    <m:r>
                      <a:rPr lang="en-US" i="1" dirty="0" smtClean="0">
                        <a:latin typeface="Cambria Math"/>
                        <a:ea typeface="Cambria Math"/>
                      </a:rPr>
                      <m:t>×</m:t>
                    </m:r>
                    <m:sSup>
                      <m:sSupPr>
                        <m:ctrlPr>
                          <a:rPr lang="en-US" i="1">
                            <a:latin typeface="Cambria Math"/>
                          </a:rPr>
                        </m:ctrlPr>
                      </m:sSupPr>
                      <m:e>
                        <m:r>
                          <a:rPr lang="en-US" i="1">
                            <a:latin typeface="Cambria Math"/>
                          </a:rPr>
                          <m:t>10</m:t>
                        </m:r>
                      </m:e>
                      <m:sup>
                        <m:r>
                          <a:rPr lang="en-US" b="0" i="1" smtClean="0">
                            <a:latin typeface="Cambria Math"/>
                          </a:rPr>
                          <m:t>7</m:t>
                        </m:r>
                      </m:sup>
                    </m:sSup>
                  </m:oMath>
                </a14:m>
                <a:r>
                  <a:rPr lang="en-US" dirty="0" smtClean="0"/>
                  <a:t>m</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52387" y="2042214"/>
                <a:ext cx="6082050" cy="646331"/>
              </a:xfrm>
              <a:prstGeom prst="rect">
                <a:avLst/>
              </a:prstGeom>
              <a:blipFill rotWithShape="1">
                <a:blip r:embed="rId2"/>
                <a:stretch>
                  <a:fillRect l="-903" t="-4717" b="-14151"/>
                </a:stretch>
              </a:blipFill>
            </p:spPr>
            <p:txBody>
              <a:bodyPr/>
              <a:lstStyle/>
              <a:p>
                <a:r>
                  <a:rPr lang="en-GB">
                    <a:noFill/>
                  </a:rPr>
                  <a:t> </a:t>
                </a:r>
              </a:p>
            </p:txBody>
          </p:sp>
        </mc:Fallback>
      </mc:AlternateContent>
      <p:sp>
        <p:nvSpPr>
          <p:cNvPr id="9" name="TextBox 8"/>
          <p:cNvSpPr txBox="1"/>
          <p:nvPr/>
        </p:nvSpPr>
        <p:spPr>
          <a:xfrm>
            <a:off x="566035" y="2748874"/>
            <a:ext cx="7947753" cy="646331"/>
          </a:xfrm>
          <a:prstGeom prst="rect">
            <a:avLst/>
          </a:prstGeom>
          <a:noFill/>
        </p:spPr>
        <p:txBody>
          <a:bodyPr wrap="square" rtlCol="0">
            <a:spAutoFit/>
          </a:bodyPr>
          <a:lstStyle/>
          <a:p>
            <a:r>
              <a:rPr lang="en-US" dirty="0" smtClean="0"/>
              <a:t>We can compare these two diameters by dividing the larger power of 10 by the smaller one.</a:t>
            </a:r>
            <a:endParaRPr lang="en-US" dirty="0"/>
          </a:p>
        </p:txBody>
      </p:sp>
      <p:sp>
        <p:nvSpPr>
          <p:cNvPr id="10" name="TextBox 9"/>
          <p:cNvSpPr txBox="1"/>
          <p:nvPr/>
        </p:nvSpPr>
        <p:spPr>
          <a:xfrm>
            <a:off x="566035" y="4431238"/>
            <a:ext cx="7753689" cy="646331"/>
          </a:xfrm>
          <a:prstGeom prst="rect">
            <a:avLst/>
          </a:prstGeom>
          <a:noFill/>
        </p:spPr>
        <p:txBody>
          <a:bodyPr wrap="square" rtlCol="0">
            <a:spAutoFit/>
          </a:bodyPr>
          <a:lstStyle/>
          <a:p>
            <a:r>
              <a:rPr lang="en-US" dirty="0" smtClean="0"/>
              <a:t>The diameter of the earth is 1 000 000 000 times bigger than that of a marble. </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3251863" y="3598497"/>
                <a:ext cx="2640275" cy="46166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p>
                        <m:sSupPr>
                          <m:ctrlPr>
                            <a:rPr lang="en-US" sz="2400" i="1" smtClean="0">
                              <a:latin typeface="Cambria Math"/>
                            </a:rPr>
                          </m:ctrlPr>
                        </m:sSupPr>
                        <m:e>
                          <m:r>
                            <a:rPr lang="en-US" sz="2400" i="1">
                              <a:latin typeface="Cambria Math" charset="0"/>
                            </a:rPr>
                            <m:t>10</m:t>
                          </m:r>
                        </m:e>
                        <m:sup>
                          <m:r>
                            <a:rPr lang="en-US" sz="2400" b="0" i="1" smtClean="0">
                              <a:latin typeface="Cambria Math" charset="0"/>
                            </a:rPr>
                            <m:t>7</m:t>
                          </m:r>
                        </m:sup>
                      </m:sSup>
                      <m:r>
                        <a:rPr lang="en-US" sz="2400" b="0" i="1" smtClean="0">
                          <a:latin typeface="Cambria Math"/>
                          <a:ea typeface="Cambria Math"/>
                        </a:rPr>
                        <m:t>÷</m:t>
                      </m:r>
                      <m:sSup>
                        <m:sSupPr>
                          <m:ctrlPr>
                            <a:rPr lang="en-US" sz="2400" i="1" smtClean="0">
                              <a:latin typeface="Cambria Math"/>
                            </a:rPr>
                          </m:ctrlPr>
                        </m:sSupPr>
                        <m:e>
                          <m:r>
                            <a:rPr lang="en-US" sz="2400" i="1">
                              <a:latin typeface="Cambria Math" charset="0"/>
                            </a:rPr>
                            <m:t>10</m:t>
                          </m:r>
                        </m:e>
                        <m:sup>
                          <m:r>
                            <a:rPr lang="en-US" sz="2400" i="1">
                              <a:latin typeface="Cambria Math" charset="0"/>
                            </a:rPr>
                            <m:t>−2</m:t>
                          </m:r>
                        </m:sup>
                      </m:sSup>
                      <m:r>
                        <a:rPr lang="en-US" sz="2400" b="0" i="1" smtClean="0">
                          <a:latin typeface="Cambria Math" charset="0"/>
                        </a:rPr>
                        <m:t>=</m:t>
                      </m:r>
                      <m:sSup>
                        <m:sSupPr>
                          <m:ctrlPr>
                            <a:rPr lang="en-US" sz="2400" b="0" i="1" smtClean="0">
                              <a:latin typeface="Cambria Math"/>
                            </a:rPr>
                          </m:ctrlPr>
                        </m:sSupPr>
                        <m:e>
                          <m:r>
                            <a:rPr lang="en-US" sz="2400" b="0" i="1" smtClean="0">
                              <a:latin typeface="Cambria Math" charset="0"/>
                            </a:rPr>
                            <m:t>10</m:t>
                          </m:r>
                        </m:e>
                        <m:sup>
                          <m:r>
                            <a:rPr lang="en-US" sz="2400" b="0" i="1" smtClean="0">
                              <a:latin typeface="Cambria Math" charset="0"/>
                            </a:rPr>
                            <m:t>9</m:t>
                          </m:r>
                        </m:sup>
                      </m:sSup>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51863" y="3598497"/>
                <a:ext cx="2640275" cy="461665"/>
              </a:xfrm>
              <a:prstGeom prst="rect">
                <a:avLst/>
              </a:prstGeom>
              <a:blipFill rotWithShape="1">
                <a:blip r:embed="rId3"/>
                <a:stretch>
                  <a:fillRect/>
                </a:stretch>
              </a:blipFill>
            </p:spPr>
            <p:txBody>
              <a:bodyPr/>
              <a:lstStyle/>
              <a:p>
                <a:r>
                  <a:rPr lang="en-GB">
                    <a:noFill/>
                  </a:rPr>
                  <a:t> </a:t>
                </a:r>
              </a:p>
            </p:txBody>
          </p:sp>
        </mc:Fallback>
      </mc:AlternateContent>
      <p:sp>
        <p:nvSpPr>
          <p:cNvPr id="13"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4114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135117"/>
                <a:ext cx="8045200" cy="5003400"/>
              </a:xfrm>
            </p:spPr>
            <p:txBody>
              <a:bodyPr/>
              <a:lstStyle/>
              <a:p>
                <a:pPr marL="0" indent="0">
                  <a:buNone/>
                </a:pPr>
                <a:r>
                  <a:rPr lang="en-US" b="1" dirty="0" smtClean="0"/>
                  <a:t> </a:t>
                </a:r>
                <a:br>
                  <a:rPr lang="en-US" b="1" dirty="0" smtClean="0"/>
                </a:br>
                <a:r>
                  <a:rPr lang="en-US" sz="2400" dirty="0" smtClean="0">
                    <a:solidFill>
                      <a:schemeClr val="tx2"/>
                    </a:solidFill>
                    <a:latin typeface="AQA Chevin Pro Light" panose="020F0303030000060003" pitchFamily="34" charset="0"/>
                  </a:rPr>
                  <a:t>GCSE </a:t>
                </a:r>
                <a:r>
                  <a:rPr lang="en-US" sz="2400" dirty="0" err="1" smtClean="0">
                    <a:solidFill>
                      <a:schemeClr val="tx2"/>
                    </a:solidFill>
                    <a:latin typeface="AQA Chevin Pro Light" panose="020F0303030000060003" pitchFamily="34" charset="0"/>
                  </a:rPr>
                  <a:t>Maths</a:t>
                </a:r>
                <a:r>
                  <a:rPr lang="en-US" sz="2400" dirty="0" smtClean="0">
                    <a:solidFill>
                      <a:schemeClr val="tx2"/>
                    </a:solidFill>
                    <a:latin typeface="AQA Chevin Pro Light" panose="020F0303030000060003" pitchFamily="34" charset="0"/>
                  </a:rPr>
                  <a:t> F</a:t>
                </a:r>
                <a:br>
                  <a:rPr lang="en-US" sz="2400" dirty="0" smtClean="0">
                    <a:solidFill>
                      <a:schemeClr val="tx2"/>
                    </a:solidFill>
                    <a:latin typeface="AQA Chevin Pro Light" panose="020F0303030000060003" pitchFamily="34" charset="0"/>
                  </a:rPr>
                </a:br>
                <a:endParaRPr lang="en-US" sz="2400" dirty="0" smtClean="0">
                  <a:solidFill>
                    <a:schemeClr val="tx2"/>
                  </a:solidFill>
                  <a:latin typeface="AQA Chevin Pro Light" panose="020F0303030000060003" pitchFamily="34" charset="0"/>
                </a:endParaRPr>
              </a:p>
              <a:p>
                <a:pPr marL="0" indent="0">
                  <a:buNone/>
                </a:pPr>
                <a:r>
                  <a:rPr lang="en-US" b="1" dirty="0" smtClean="0"/>
                  <a:t>Q1. </a:t>
                </a:r>
                <a:r>
                  <a:rPr lang="en-US" dirty="0" smtClean="0"/>
                  <a:t>Write </a:t>
                </a:r>
                <a:r>
                  <a:rPr lang="en-US" dirty="0"/>
                  <a:t>the number 4540 million in standard form</a:t>
                </a:r>
                <a:r>
                  <a:rPr lang="en-US" dirty="0" smtClean="0"/>
                  <a:t>.</a:t>
                </a:r>
                <a:endParaRPr lang="en-GB" dirty="0"/>
              </a:p>
              <a:p>
                <a:pPr marL="0" indent="0">
                  <a:buNone/>
                </a:pPr>
                <a:endParaRPr lang="en-US" dirty="0" smtClean="0"/>
              </a:p>
              <a:p>
                <a:pPr marL="0" indent="0">
                  <a:buNone/>
                </a:pPr>
                <a:endParaRPr lang="en-US" dirty="0" smtClean="0"/>
              </a:p>
              <a:p>
                <a:pPr marL="0" indent="0">
                  <a:buNone/>
                </a:pPr>
                <a:r>
                  <a:rPr lang="en-US" dirty="0" smtClean="0"/>
                  <a:t>						Answer</a:t>
                </a:r>
                <a:endParaRPr lang="en-GB" dirty="0" smtClean="0"/>
              </a:p>
              <a:p>
                <a:pPr marL="0" indent="0" algn="r">
                  <a:buNone/>
                </a:pPr>
                <a:r>
                  <a:rPr lang="en-US" b="1" dirty="0" smtClean="0"/>
                  <a:t>													      (Total 2 marks)</a:t>
                </a:r>
              </a:p>
              <a:p>
                <a:pPr marL="0" indent="0">
                  <a:buNone/>
                </a:pPr>
                <a:endParaRPr lang="en-US" b="1" dirty="0"/>
              </a:p>
              <a:p>
                <a:pPr marL="0" indent="0">
                  <a:buNone/>
                </a:pPr>
                <a:endParaRPr lang="en-US" b="1" dirty="0" smtClean="0"/>
              </a:p>
              <a:p>
                <a:pPr marL="0" indent="0">
                  <a:buNone/>
                </a:pPr>
                <a:r>
                  <a:rPr lang="en-US" b="1" dirty="0"/>
                  <a:t> </a:t>
                </a:r>
                <a:r>
                  <a:rPr lang="en-US" b="1" dirty="0" smtClean="0"/>
                  <a:t>  MS	</a:t>
                </a:r>
                <a:r>
                  <a:rPr lang="en-US" dirty="0" smtClean="0"/>
                  <a:t>4 </a:t>
                </a:r>
                <a:r>
                  <a:rPr lang="en-US" dirty="0"/>
                  <a:t>540 000 000  or  </a:t>
                </a:r>
                <a:r>
                  <a:rPr lang="en-US" dirty="0" smtClean="0"/>
                  <a:t>4540 </a:t>
                </a:r>
                <a14:m>
                  <m:oMath xmlns:m="http://schemas.openxmlformats.org/officeDocument/2006/math">
                    <m:r>
                      <a:rPr lang="en-US" i="1" smtClean="0">
                        <a:latin typeface="Cambria Math"/>
                        <a:ea typeface="Cambria Math"/>
                      </a:rPr>
                      <m:t>×</m:t>
                    </m:r>
                  </m:oMath>
                </a14:m>
                <a:r>
                  <a:rPr lang="en-US" dirty="0" smtClean="0"/>
                  <a:t> 10</a:t>
                </a:r>
                <a:r>
                  <a:rPr lang="en-US" baseline="30000" dirty="0" smtClean="0"/>
                  <a:t>6</a:t>
                </a:r>
                <a:endParaRPr lang="en-GB" dirty="0"/>
              </a:p>
              <a:p>
                <a:pPr marL="0" indent="0">
                  <a:buNone/>
                </a:pPr>
                <a:r>
                  <a:rPr lang="en-US" dirty="0" smtClean="0"/>
                  <a:t>		4.54(0</a:t>
                </a:r>
                <a:r>
                  <a:rPr lang="en-US" dirty="0"/>
                  <a:t>) </a:t>
                </a:r>
                <a14:m>
                  <m:oMath xmlns:m="http://schemas.openxmlformats.org/officeDocument/2006/math">
                    <m:r>
                      <a:rPr lang="en-US" i="1">
                        <a:latin typeface="Cambria Math"/>
                        <a:ea typeface="Cambria Math"/>
                      </a:rPr>
                      <m:t>×</m:t>
                    </m:r>
                  </m:oMath>
                </a14:m>
                <a:r>
                  <a:rPr lang="en-US" dirty="0"/>
                  <a:t> </a:t>
                </a:r>
                <a:r>
                  <a:rPr lang="en-US" dirty="0" smtClean="0"/>
                  <a:t>10</a:t>
                </a:r>
                <a:r>
                  <a:rPr lang="en-US" baseline="30000" dirty="0" smtClean="0"/>
                  <a:t>9</a:t>
                </a:r>
                <a:endParaRPr lang="en-GB" dirty="0"/>
              </a:p>
              <a:p>
                <a:pPr marL="914400" lvl="2" indent="0">
                  <a:buNone/>
                </a:pPr>
                <a:r>
                  <a:rPr lang="en-US" sz="1800" i="1" dirty="0"/>
                  <a:t>SC1  their 4 540 000 000, with digits 454, correctly converted to standard form</a:t>
                </a:r>
                <a:endParaRPr lang="en-GB" sz="1800" dirty="0"/>
              </a:p>
              <a:p>
                <a:pPr marL="0" indent="0">
                  <a:buNone/>
                </a:pPr>
                <a:r>
                  <a:rPr lang="en-US" i="1" dirty="0" smtClean="0"/>
                  <a:t>		SC1</a:t>
                </a:r>
                <a:r>
                  <a:rPr lang="en-US" i="1" dirty="0"/>
                  <a:t>  4.54(0)</a:t>
                </a:r>
                <a:r>
                  <a:rPr lang="en-US" dirty="0"/>
                  <a:t> </a:t>
                </a:r>
                <a14:m>
                  <m:oMath xmlns:m="http://schemas.openxmlformats.org/officeDocument/2006/math">
                    <m:r>
                      <a:rPr lang="en-US" i="1">
                        <a:latin typeface="Cambria Math"/>
                        <a:ea typeface="Cambria Math"/>
                      </a:rPr>
                      <m:t>×</m:t>
                    </m:r>
                  </m:oMath>
                </a14:m>
                <a:r>
                  <a:rPr lang="en-US" dirty="0"/>
                  <a:t> </a:t>
                </a:r>
                <a:r>
                  <a:rPr lang="en-US" i="1" dirty="0" smtClean="0"/>
                  <a:t>10</a:t>
                </a:r>
                <a:r>
                  <a:rPr lang="en-US" i="1" baseline="30000" dirty="0" smtClean="0"/>
                  <a:t>3</a:t>
                </a:r>
                <a:r>
                  <a:rPr lang="en-US" i="1" dirty="0" smtClean="0"/>
                  <a:t> </a:t>
                </a:r>
                <a:r>
                  <a:rPr lang="en-US" i="1" dirty="0"/>
                  <a:t>(million)</a:t>
                </a:r>
                <a:endParaRPr lang="en-GB" dirty="0"/>
              </a:p>
              <a:p>
                <a:pPr marL="0" indent="0">
                  <a:buNone/>
                </a:pPr>
                <a:r>
                  <a:rPr lang="en-US" i="1" dirty="0" smtClean="0"/>
                  <a:t>		SC1</a:t>
                </a:r>
                <a:r>
                  <a:rPr lang="en-US" i="1" dirty="0"/>
                  <a:t>  4.5</a:t>
                </a:r>
                <a:r>
                  <a:rPr lang="en-US" dirty="0"/>
                  <a:t> </a:t>
                </a:r>
                <a14:m>
                  <m:oMath xmlns:m="http://schemas.openxmlformats.org/officeDocument/2006/math">
                    <m:r>
                      <a:rPr lang="en-US" i="1">
                        <a:latin typeface="Cambria Math"/>
                        <a:ea typeface="Cambria Math"/>
                      </a:rPr>
                      <m:t>×</m:t>
                    </m:r>
                  </m:oMath>
                </a14:m>
                <a:r>
                  <a:rPr lang="en-US" dirty="0"/>
                  <a:t> </a:t>
                </a:r>
                <a:r>
                  <a:rPr lang="en-US" i="1" dirty="0" smtClean="0"/>
                  <a:t>10</a:t>
                </a:r>
                <a:r>
                  <a:rPr lang="en-US" i="1" baseline="30000" dirty="0" smtClean="0"/>
                  <a:t>6</a:t>
                </a:r>
                <a:endParaRPr lang="en-GB" dirty="0"/>
              </a:p>
              <a:p>
                <a:pPr marL="0" indent="0">
                  <a:buNone/>
                </a:pPr>
                <a:endParaRPr lang="en-US" b="1" dirty="0"/>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135117"/>
                <a:ext cx="8045200" cy="5003400"/>
              </a:xfrm>
              <a:blipFill rotWithShape="1">
                <a:blip r:embed="rId2"/>
                <a:stretch>
                  <a:fillRect l="-2350" r="-682"/>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cxnSp>
        <p:nvCxnSpPr>
          <p:cNvPr id="6" name="Straight Connector 5"/>
          <p:cNvCxnSpPr/>
          <p:nvPr/>
        </p:nvCxnSpPr>
        <p:spPr>
          <a:xfrm>
            <a:off x="996287" y="2442947"/>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6287" y="2759123"/>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094328" y="3066199"/>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dirty="0" smtClean="0"/>
              <a:t>Some questions to try from</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373114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00" y="1182537"/>
            <a:ext cx="8045200" cy="431181"/>
          </a:xfrm>
        </p:spPr>
        <p:txBody>
          <a:bodyPr/>
          <a:lstStyle/>
          <a:p>
            <a:r>
              <a:rPr lang="en-GB" dirty="0" smtClean="0"/>
              <a:t>GCSE Maths F</a:t>
            </a:r>
            <a:endParaRPr lang="en-GB" dirty="0"/>
          </a:p>
        </p:txBody>
      </p:sp>
      <p:sp>
        <p:nvSpPr>
          <p:cNvPr id="3" name="Content Placeholder 2"/>
          <p:cNvSpPr>
            <a:spLocks noGrp="1"/>
          </p:cNvSpPr>
          <p:nvPr>
            <p:ph idx="1"/>
          </p:nvPr>
        </p:nvSpPr>
        <p:spPr>
          <a:xfrm>
            <a:off x="540000" y="1956115"/>
            <a:ext cx="8045200" cy="4267264"/>
          </a:xfrm>
        </p:spPr>
        <p:txBody>
          <a:bodyPr/>
          <a:lstStyle/>
          <a:p>
            <a:pPr marL="0" indent="0">
              <a:buNone/>
            </a:pPr>
            <a:r>
              <a:rPr lang="en-US" b="1" dirty="0"/>
              <a:t>Q2</a:t>
            </a:r>
            <a:r>
              <a:rPr lang="en-US" b="1" dirty="0" smtClean="0"/>
              <a:t>. </a:t>
            </a:r>
            <a:r>
              <a:rPr lang="en-US" dirty="0" smtClean="0"/>
              <a:t>(</a:t>
            </a:r>
            <a:r>
              <a:rPr lang="en-US" dirty="0"/>
              <a:t>a)     Write  </a:t>
            </a:r>
            <a:r>
              <a:rPr lang="en-US" dirty="0" smtClean="0"/>
              <a:t>0.00072</a:t>
            </a:r>
            <a:r>
              <a:rPr lang="en-US" dirty="0"/>
              <a:t> in standard form</a:t>
            </a:r>
            <a:r>
              <a:rPr lang="en-US" dirty="0" smtClean="0"/>
              <a:t>.</a:t>
            </a:r>
          </a:p>
          <a:p>
            <a:pPr marL="0" indent="0">
              <a:buNone/>
            </a:pPr>
            <a:endParaRPr lang="en-GB" dirty="0"/>
          </a:p>
          <a:p>
            <a:pPr marL="0" indent="0">
              <a:buNone/>
            </a:pPr>
            <a:r>
              <a:rPr lang="en-US" dirty="0" smtClean="0"/>
              <a:t>			Answer </a:t>
            </a:r>
            <a:endParaRPr lang="en-GB" dirty="0"/>
          </a:p>
          <a:p>
            <a:pPr marL="0" indent="0" algn="r">
              <a:buNone/>
            </a:pPr>
            <a:r>
              <a:rPr lang="en-US" b="1" dirty="0"/>
              <a:t>	</a:t>
            </a:r>
            <a:r>
              <a:rPr lang="en-US" b="1" dirty="0" smtClean="0"/>
              <a:t>													(1</a:t>
            </a:r>
            <a:r>
              <a:rPr lang="en-US" b="1" dirty="0"/>
              <a:t>)</a:t>
            </a:r>
            <a:endParaRPr lang="en-GB" dirty="0"/>
          </a:p>
          <a:p>
            <a:pPr marL="0" indent="0">
              <a:buNone/>
            </a:pPr>
            <a:r>
              <a:rPr lang="en-US" dirty="0"/>
              <a:t>	</a:t>
            </a:r>
            <a:r>
              <a:rPr lang="en-US" dirty="0" smtClean="0"/>
              <a:t>(</a:t>
            </a:r>
            <a:r>
              <a:rPr lang="en-US" dirty="0"/>
              <a:t>b)     Divide 80 million by 20 </a:t>
            </a:r>
            <a:r>
              <a:rPr lang="en-US" dirty="0" smtClean="0"/>
              <a:t>000</a:t>
            </a:r>
          </a:p>
          <a:p>
            <a:pPr marL="0" indent="0">
              <a:buNone/>
            </a:pPr>
            <a:r>
              <a:rPr lang="en-US" dirty="0"/>
              <a:t/>
            </a:r>
            <a:br>
              <a:rPr lang="en-US" dirty="0"/>
            </a:br>
            <a:r>
              <a:rPr lang="en-US" dirty="0" smtClean="0"/>
              <a:t>	Write </a:t>
            </a:r>
            <a:r>
              <a:rPr lang="en-US" dirty="0"/>
              <a:t>your answer in standard form.</a:t>
            </a:r>
            <a:endParaRPr lang="en-GB"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Answer </a:t>
            </a:r>
            <a:endParaRPr lang="en-GB" dirty="0" smtClean="0"/>
          </a:p>
          <a:p>
            <a:pPr marL="0" indent="0" algn="r">
              <a:buNone/>
            </a:pPr>
            <a:r>
              <a:rPr lang="en-US" b="1" dirty="0" smtClean="0"/>
              <a:t>														(3)</a:t>
            </a:r>
            <a:endParaRPr lang="en-GB" dirty="0" smtClean="0"/>
          </a:p>
          <a:p>
            <a:pPr marL="0" indent="0" algn="r">
              <a:buNone/>
            </a:pPr>
            <a:r>
              <a:rPr lang="en-US" b="1" dirty="0"/>
              <a:t>	</a:t>
            </a:r>
            <a:r>
              <a:rPr lang="en-US" b="1" dirty="0" smtClean="0"/>
              <a:t>												(Total </a:t>
            </a:r>
            <a:r>
              <a:rPr lang="en-US" b="1" dirty="0"/>
              <a:t>4 marks)</a:t>
            </a:r>
            <a:endParaRPr lang="en-GB" dirty="0"/>
          </a:p>
          <a:p>
            <a:pPr marL="0" indent="0">
              <a:buNone/>
            </a:pPr>
            <a:r>
              <a:rPr lang="en-US" b="1" dirty="0"/>
              <a:t/>
            </a:r>
            <a:br>
              <a:rPr lang="en-US" b="1" dirty="0"/>
            </a:br>
            <a:endParaRPr lang="en-GB" dirty="0"/>
          </a:p>
          <a:p>
            <a:endParaRPr lang="en-GB" dirty="0"/>
          </a:p>
        </p:txBody>
      </p:sp>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cxnSp>
        <p:nvCxnSpPr>
          <p:cNvPr id="6" name="Straight Connector 5"/>
          <p:cNvCxnSpPr/>
          <p:nvPr/>
        </p:nvCxnSpPr>
        <p:spPr>
          <a:xfrm>
            <a:off x="2770495" y="2752300"/>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6287" y="4258131"/>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6287" y="4573550"/>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6287" y="4888969"/>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6287" y="5204387"/>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743596" y="5525071"/>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dirty="0" smtClean="0"/>
              <a:t>Some questions to try from</a:t>
            </a:r>
            <a:endParaRPr lang="en-GB"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206429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142413"/>
                <a:ext cx="8045200" cy="5050696"/>
              </a:xfrm>
            </p:spPr>
            <p:txBody>
              <a:bodyPr/>
              <a:lstStyle/>
              <a:p>
                <a:pPr marL="0" indent="0">
                  <a:buNone/>
                </a:pPr>
                <a:r>
                  <a:rPr lang="en-US" b="1" dirty="0" smtClean="0"/>
                  <a:t>MS 2. </a:t>
                </a:r>
                <a:r>
                  <a:rPr lang="en-US" dirty="0" smtClean="0"/>
                  <a:t>(</a:t>
                </a:r>
                <a:r>
                  <a:rPr lang="en-US" dirty="0"/>
                  <a:t>a)     7.2</a:t>
                </a:r>
                <a14:m>
                  <m:oMath xmlns:m="http://schemas.openxmlformats.org/officeDocument/2006/math">
                    <m:r>
                      <a:rPr lang="en-GB" b="0" i="0" smtClean="0">
                        <a:latin typeface="Cambria Math"/>
                        <a:ea typeface="Cambria Math"/>
                      </a:rPr>
                      <m:t> </m:t>
                    </m:r>
                    <m:r>
                      <a:rPr lang="en-US" i="1">
                        <a:latin typeface="Cambria Math"/>
                        <a:ea typeface="Cambria Math"/>
                      </a:rPr>
                      <m:t>×</m:t>
                    </m:r>
                  </m:oMath>
                </a14:m>
                <a:r>
                  <a:rPr lang="en-US" dirty="0" smtClean="0"/>
                  <a:t> </a:t>
                </a:r>
                <a:r>
                  <a:rPr lang="en-US" dirty="0"/>
                  <a:t>10</a:t>
                </a:r>
                <a:r>
                  <a:rPr lang="en-US" baseline="30000" dirty="0"/>
                  <a:t>–4</a:t>
                </a:r>
                <a:endParaRPr lang="en-GB" dirty="0"/>
              </a:p>
              <a:p>
                <a:pPr marL="0" indent="0" algn="r">
                  <a:buNone/>
                </a:pPr>
                <a:r>
                  <a:rPr lang="en-US" b="1" dirty="0" smtClean="0"/>
                  <a:t>																B1</a:t>
                </a:r>
                <a:endParaRPr lang="en-GB" dirty="0"/>
              </a:p>
              <a:p>
                <a:pPr marL="0" indent="0">
                  <a:buNone/>
                </a:pPr>
                <a:r>
                  <a:rPr lang="en-US" dirty="0"/>
                  <a:t>    </a:t>
                </a:r>
                <a:r>
                  <a:rPr lang="en-US" dirty="0" smtClean="0"/>
                  <a:t>      (b</a:t>
                </a:r>
                <a:r>
                  <a:rPr lang="en-US" dirty="0"/>
                  <a:t>)     80 000 </a:t>
                </a:r>
                <a:r>
                  <a:rPr lang="en-US" dirty="0" smtClean="0"/>
                  <a:t>000</a:t>
                </a:r>
                <a:br>
                  <a:rPr lang="en-US" dirty="0" smtClean="0"/>
                </a:br>
                <a:r>
                  <a:rPr lang="en-US" dirty="0"/>
                  <a:t/>
                </a:r>
                <a:br>
                  <a:rPr lang="en-US" dirty="0"/>
                </a:br>
                <a:r>
                  <a:rPr lang="en-US" dirty="0"/>
                  <a:t>Their 80 000 000 ÷ 20 000 correctly evaluated</a:t>
                </a:r>
                <a:br>
                  <a:rPr lang="en-US" dirty="0"/>
                </a:br>
                <a:r>
                  <a:rPr lang="en-US" dirty="0"/>
                  <a:t>Their answer correctly converted to standard form (4 × 10</a:t>
                </a:r>
                <a:r>
                  <a:rPr lang="en-US" baseline="30000" dirty="0"/>
                  <a:t>3</a:t>
                </a:r>
                <a:r>
                  <a:rPr lang="en-US" dirty="0"/>
                  <a:t> if correct)</a:t>
                </a:r>
                <a:endParaRPr lang="en-GB" dirty="0"/>
              </a:p>
              <a:p>
                <a:pPr marL="0" indent="0">
                  <a:buNone/>
                </a:pPr>
                <a:endParaRPr lang="en-US" b="1" dirty="0" smtClean="0"/>
              </a:p>
              <a:p>
                <a:pPr marL="0" indent="0">
                  <a:buNone/>
                </a:pPr>
                <a:r>
                  <a:rPr lang="en-US" b="1" dirty="0" smtClean="0"/>
                  <a:t>Alternative </a:t>
                </a:r>
                <a:r>
                  <a:rPr lang="en-US" b="1" dirty="0"/>
                  <a:t>method</a:t>
                </a:r>
                <a:endParaRPr lang="en-GB" dirty="0"/>
              </a:p>
              <a:p>
                <a:pPr marL="0" indent="0">
                  <a:buNone/>
                </a:pPr>
                <a:r>
                  <a:rPr lang="en-US" dirty="0"/>
                  <a:t>8</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7</a:t>
                </a:r>
                <a:r>
                  <a:rPr lang="en-US" dirty="0"/>
                  <a:t>  or  2</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4</a:t>
                </a:r>
                <a:endParaRPr lang="en-GB" dirty="0"/>
              </a:p>
              <a:p>
                <a:pPr marL="0" indent="0">
                  <a:buNone/>
                </a:pPr>
                <a:r>
                  <a:rPr lang="en-US" i="1" dirty="0" err="1"/>
                  <a:t>oe</a:t>
                </a:r>
                <a:r>
                  <a:rPr lang="en-US" i="1" dirty="0"/>
                  <a:t> </a:t>
                </a:r>
                <a:r>
                  <a:rPr lang="en-US" i="1" dirty="0" err="1"/>
                  <a:t>eg</a:t>
                </a:r>
                <a:r>
                  <a:rPr lang="en-US" i="1" dirty="0"/>
                  <a:t> 80</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i="1" dirty="0" smtClean="0"/>
                  <a:t>10</a:t>
                </a:r>
                <a:r>
                  <a:rPr lang="en-US" i="1" baseline="30000" dirty="0" smtClean="0"/>
                  <a:t>6</a:t>
                </a:r>
                <a:endParaRPr lang="en-GB" dirty="0"/>
              </a:p>
              <a:p>
                <a:pPr marL="0" indent="0" algn="r">
                  <a:buNone/>
                </a:pPr>
                <a:r>
                  <a:rPr lang="en-US" b="1" dirty="0" smtClean="0"/>
                  <a:t>																M1</a:t>
                </a:r>
                <a:endParaRPr lang="en-GB" dirty="0"/>
              </a:p>
              <a:p>
                <a:pPr marL="0" indent="0">
                  <a:buNone/>
                </a:pPr>
                <a:r>
                  <a:rPr lang="en-US" i="1" dirty="0" err="1" smtClean="0"/>
                  <a:t>oe</a:t>
                </a:r>
                <a:r>
                  <a:rPr lang="en-US" i="1" dirty="0" smtClean="0"/>
                  <a:t> </a:t>
                </a:r>
                <a:r>
                  <a:rPr lang="en-US" i="1" dirty="0"/>
                  <a:t>using index form</a:t>
                </a:r>
                <a:endParaRPr lang="en-GB" dirty="0"/>
              </a:p>
              <a:p>
                <a:pPr marL="0" indent="0">
                  <a:buNone/>
                </a:pPr>
                <a:r>
                  <a:rPr lang="en-US" b="1" dirty="0"/>
                  <a:t>A1</a:t>
                </a:r>
                <a:endParaRPr lang="en-GB" dirty="0"/>
              </a:p>
              <a:p>
                <a:pPr marL="0" indent="0">
                  <a:buNone/>
                </a:pPr>
                <a:r>
                  <a:rPr lang="en-US" dirty="0"/>
                  <a:t>4</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3</a:t>
                </a:r>
                <a:endParaRPr lang="en-GB" dirty="0"/>
              </a:p>
              <a:p>
                <a:pPr marL="0" indent="0">
                  <a:buNone/>
                </a:pPr>
                <a:r>
                  <a:rPr lang="en-US" i="1" dirty="0" err="1"/>
                  <a:t>ft</a:t>
                </a:r>
                <a:r>
                  <a:rPr lang="en-US" i="1" dirty="0"/>
                  <a:t> if M1A0 awarded</a:t>
                </a:r>
                <a:endParaRPr lang="en-GB" dirty="0"/>
              </a:p>
              <a:p>
                <a:pPr marL="0" indent="0" algn="r">
                  <a:buNone/>
                </a:pPr>
                <a:r>
                  <a:rPr lang="en-US" b="1" dirty="0" smtClean="0"/>
                  <a:t>																A1ft</a:t>
                </a:r>
                <a:endParaRPr lang="en-GB" dirty="0"/>
              </a:p>
              <a:p>
                <a:pPr marL="0" indent="0" algn="r">
                  <a:buNone/>
                </a:pPr>
                <a:r>
                  <a:rPr lang="en-US" b="1" dirty="0" smtClean="0"/>
                  <a:t>																[</a:t>
                </a:r>
                <a:r>
                  <a:rPr lang="en-US" b="1" dirty="0"/>
                  <a:t>4]</a:t>
                </a:r>
                <a:endParaRPr lang="en-GB" dirty="0"/>
              </a:p>
              <a:p>
                <a:endParaRPr lang="en-GB"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142413"/>
                <a:ext cx="8045200" cy="5050696"/>
              </a:xfrm>
              <a:blipFill rotWithShape="1">
                <a:blip r:embed="rId2"/>
                <a:stretch>
                  <a:fillRect l="-1820" t="-1809" r="-682" b="-2533"/>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
        <p:nvSpPr>
          <p:cNvPr id="4"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dirty="0" smtClean="0"/>
              <a:t>Some questions to try from</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372120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00" y="1087024"/>
            <a:ext cx="8045200" cy="431181"/>
          </a:xfrm>
        </p:spPr>
        <p:txBody>
          <a:bodyPr/>
          <a:lstStyle/>
          <a:p>
            <a:r>
              <a:rPr lang="en-GB" dirty="0" smtClean="0"/>
              <a:t>GCSE Maths 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5600" y="1606559"/>
                <a:ext cx="7892800" cy="4575878"/>
              </a:xfrm>
            </p:spPr>
            <p:txBody>
              <a:bodyPr/>
              <a:lstStyle/>
              <a:p>
                <a:pPr marL="0" indent="0">
                  <a:buNone/>
                </a:pPr>
                <a:r>
                  <a:rPr lang="en-US" b="1" dirty="0" smtClean="0"/>
                  <a:t> Q3. </a:t>
                </a:r>
                <a:r>
                  <a:rPr lang="en-US" dirty="0" smtClean="0"/>
                  <a:t>(</a:t>
                </a:r>
                <a:r>
                  <a:rPr lang="en-US" dirty="0"/>
                  <a:t>a)     Write </a:t>
                </a:r>
                <a:r>
                  <a:rPr lang="en-US" dirty="0" smtClean="0"/>
                  <a:t>2.46</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–3</a:t>
                </a:r>
                <a:r>
                  <a:rPr lang="en-US" dirty="0" smtClean="0"/>
                  <a:t> </a:t>
                </a:r>
                <a:r>
                  <a:rPr lang="en-US" dirty="0"/>
                  <a:t>as an ordinary number.</a:t>
                </a:r>
                <a:endParaRPr lang="en-GB" dirty="0"/>
              </a:p>
              <a:p>
                <a:pPr marL="0" indent="0">
                  <a:buNone/>
                </a:pPr>
                <a:endParaRPr lang="en-GB" dirty="0" smtClean="0"/>
              </a:p>
              <a:p>
                <a:pPr marL="0" indent="0" algn="r">
                  <a:buNone/>
                </a:pPr>
                <a:endParaRPr lang="en-GB" dirty="0" smtClean="0"/>
              </a:p>
              <a:p>
                <a:pPr marL="0" indent="0">
                  <a:buNone/>
                </a:pPr>
                <a:r>
                  <a:rPr lang="en-US" dirty="0"/>
                  <a:t>				Answer </a:t>
                </a:r>
                <a:r>
                  <a:rPr lang="en-US" dirty="0" smtClean="0"/>
                  <a:t>	</a:t>
                </a:r>
                <a:r>
                  <a:rPr lang="en-US" b="1" dirty="0" smtClean="0"/>
                  <a:t>										</a:t>
                </a:r>
                <a:endParaRPr lang="en-US" b="1" dirty="0"/>
              </a:p>
              <a:p>
                <a:pPr marL="0" indent="0" algn="r">
                  <a:buNone/>
                </a:pPr>
                <a:r>
                  <a:rPr lang="en-US" b="1" dirty="0" smtClean="0"/>
                  <a:t>(</a:t>
                </a:r>
                <a:r>
                  <a:rPr lang="en-US" b="1" dirty="0"/>
                  <a:t>1)</a:t>
                </a:r>
                <a:endParaRPr lang="en-GB" dirty="0"/>
              </a:p>
              <a:p>
                <a:pPr marL="0" indent="0">
                  <a:buNone/>
                </a:pPr>
                <a:r>
                  <a:rPr lang="en-US" b="1" dirty="0"/>
                  <a:t/>
                </a:r>
                <a:br>
                  <a:rPr lang="en-US" b="1" dirty="0"/>
                </a:br>
                <a:r>
                  <a:rPr lang="en-US" b="1" dirty="0" smtClean="0"/>
                  <a:t>	</a:t>
                </a:r>
                <a:r>
                  <a:rPr lang="en-US" dirty="0" smtClean="0"/>
                  <a:t>(</a:t>
                </a:r>
                <a:r>
                  <a:rPr lang="en-US" dirty="0"/>
                  <a:t>b)     Work out the value of </a:t>
                </a:r>
                <a:r>
                  <a:rPr lang="en-US" dirty="0" smtClean="0"/>
                  <a:t>(</a:t>
                </a:r>
                <a:r>
                  <a:rPr lang="en-US" dirty="0"/>
                  <a:t>1.8</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5</a:t>
                </a:r>
                <a:r>
                  <a:rPr lang="en-US" dirty="0"/>
                  <a:t>) ÷ (9</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2</a:t>
                </a:r>
                <a:r>
                  <a:rPr lang="en-US" dirty="0"/>
                  <a:t>)</a:t>
                </a:r>
                <a:endParaRPr lang="en-GB" dirty="0"/>
              </a:p>
              <a:p>
                <a:pPr marL="0" indent="0">
                  <a:buNone/>
                </a:pPr>
                <a:r>
                  <a:rPr lang="en-US" dirty="0" smtClean="0"/>
                  <a:t>	Give </a:t>
                </a:r>
                <a:r>
                  <a:rPr lang="en-US" dirty="0"/>
                  <a:t>your answer in standard form.</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US" dirty="0" smtClean="0"/>
                  <a:t>				Answer </a:t>
                </a:r>
                <a:endParaRPr lang="en-GB" dirty="0" smtClean="0"/>
              </a:p>
              <a:p>
                <a:pPr marL="0" indent="0" algn="r">
                  <a:buNone/>
                </a:pPr>
                <a:r>
                  <a:rPr lang="en-US" b="1" dirty="0" smtClean="0"/>
                  <a:t>																(2)</a:t>
                </a:r>
                <a:endParaRPr lang="en-GB" dirty="0" smtClean="0"/>
              </a:p>
              <a:p>
                <a:pPr marL="0" indent="0" algn="r">
                  <a:buNone/>
                </a:pPr>
                <a:r>
                  <a:rPr lang="en-US" b="1" dirty="0" smtClean="0"/>
                  <a:t>													(</a:t>
                </a:r>
                <a:r>
                  <a:rPr lang="en-US" b="1" dirty="0"/>
                  <a:t>Total 3 marks)</a:t>
                </a: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5600" y="1606559"/>
                <a:ext cx="7892800" cy="4575878"/>
              </a:xfrm>
              <a:blipFill rotWithShape="1">
                <a:blip r:embed="rId2"/>
                <a:stretch>
                  <a:fillRect l="-1082" t="-2133" r="-696" b="-2000"/>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cxnSp>
        <p:nvCxnSpPr>
          <p:cNvPr id="6" name="Straight Connector 5"/>
          <p:cNvCxnSpPr/>
          <p:nvPr/>
        </p:nvCxnSpPr>
        <p:spPr>
          <a:xfrm>
            <a:off x="996287" y="4121651"/>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6287" y="4437070"/>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6287" y="4752489"/>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6287" y="5067907"/>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48572" y="5429535"/>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25855" y="2011513"/>
            <a:ext cx="7588913"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25855" y="2326931"/>
            <a:ext cx="7591185"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78140" y="2702207"/>
            <a:ext cx="4500007" cy="0"/>
          </a:xfrm>
          <a:prstGeom prst="line">
            <a:avLst/>
          </a:prstGeom>
          <a:ln w="6350">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Some questions to try from</a:t>
            </a:r>
            <a:endParaRPr lang="en-GB"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394048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570911"/>
                <a:ext cx="8045200" cy="3669836"/>
              </a:xfrm>
            </p:spPr>
            <p:txBody>
              <a:bodyPr/>
              <a:lstStyle/>
              <a:p>
                <a:pPr marL="0" indent="0">
                  <a:buNone/>
                </a:pPr>
                <a:r>
                  <a:rPr lang="en-US" b="1" dirty="0" smtClean="0"/>
                  <a:t> MS 3</a:t>
                </a:r>
                <a:r>
                  <a:rPr lang="en-US" b="1" dirty="0"/>
                  <a:t>.</a:t>
                </a:r>
                <a:r>
                  <a:rPr lang="en-US" dirty="0"/>
                  <a:t>          (a)     (0).00246</a:t>
                </a:r>
                <a:endParaRPr lang="en-GB" dirty="0"/>
              </a:p>
              <a:p>
                <a:pPr marL="0" indent="0" algn="r">
                  <a:buNone/>
                </a:pPr>
                <a:r>
                  <a:rPr lang="en-US" b="1" dirty="0" smtClean="0"/>
                  <a:t>																B1</a:t>
                </a:r>
                <a:endParaRPr lang="en-GB" dirty="0"/>
              </a:p>
              <a:p>
                <a:pPr marL="0" indent="0">
                  <a:buNone/>
                </a:pPr>
                <a:r>
                  <a:rPr lang="en-US" b="1" dirty="0"/>
                  <a:t/>
                </a:r>
                <a:br>
                  <a:rPr lang="en-US" b="1" dirty="0"/>
                </a:br>
                <a:r>
                  <a:rPr lang="en-US" b="1" dirty="0"/>
                  <a:t/>
                </a:r>
                <a:br>
                  <a:rPr lang="en-US" b="1" dirty="0"/>
                </a:br>
                <a:r>
                  <a:rPr lang="en-US" b="1" dirty="0" smtClean="0"/>
                  <a:t>   			</a:t>
                </a:r>
                <a:r>
                  <a:rPr lang="en-US" dirty="0" smtClean="0"/>
                  <a:t>(</a:t>
                </a:r>
                <a:r>
                  <a:rPr lang="en-US" dirty="0"/>
                  <a:t>b)     0.2</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3</a:t>
                </a:r>
                <a:br>
                  <a:rPr lang="en-US" baseline="30000" dirty="0" smtClean="0"/>
                </a:br>
                <a:endParaRPr lang="en-GB" dirty="0"/>
              </a:p>
              <a:p>
                <a:pPr marL="1433513" indent="-1433513">
                  <a:buNone/>
                </a:pPr>
                <a:r>
                  <a:rPr lang="en-US" i="1" dirty="0" smtClean="0"/>
                  <a:t>	180 </a:t>
                </a:r>
                <a:r>
                  <a:rPr lang="en-US" i="1" dirty="0"/>
                  <a:t>000 (÷) 900 or 200 or 18</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i="1" dirty="0" smtClean="0"/>
                  <a:t>10</a:t>
                </a:r>
                <a:r>
                  <a:rPr lang="en-US" i="1" baseline="30000" dirty="0" smtClean="0"/>
                  <a:t>4</a:t>
                </a:r>
                <a:r>
                  <a:rPr lang="en-US" i="1" dirty="0" smtClean="0"/>
                  <a:t> </a:t>
                </a:r>
                <a:r>
                  <a:rPr lang="en-US" i="1" dirty="0"/>
                  <a:t>÷ 9</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i="1" dirty="0" smtClean="0"/>
                  <a:t>10</a:t>
                </a:r>
                <a:r>
                  <a:rPr lang="en-US" i="1" baseline="30000" dirty="0" smtClean="0"/>
                  <a:t>2</a:t>
                </a:r>
                <a:r>
                  <a:rPr lang="en-US" i="1" dirty="0" smtClean="0"/>
                  <a:t> </a:t>
                </a:r>
                <a:r>
                  <a:rPr lang="en-US" i="1" dirty="0"/>
                  <a:t>or </a:t>
                </a:r>
                <a:r>
                  <a:rPr lang="en-US" i="1" dirty="0" err="1"/>
                  <a:t>or</a:t>
                </a:r>
                <a:r>
                  <a:rPr lang="en-US" i="1" dirty="0"/>
                  <a:t> other correct equivalent expression</a:t>
                </a:r>
                <a:endParaRPr lang="en-GB" dirty="0"/>
              </a:p>
              <a:p>
                <a:pPr marL="0" indent="0" algn="r">
                  <a:buNone/>
                </a:pPr>
                <a:r>
                  <a:rPr lang="en-US" b="1" dirty="0" smtClean="0"/>
                  <a:t>																M1</a:t>
                </a:r>
                <a:endParaRPr lang="en-GB" dirty="0"/>
              </a:p>
              <a:p>
                <a:pPr marL="1433513" indent="-1433513">
                  <a:buNone/>
                </a:pPr>
                <a:r>
                  <a:rPr lang="en-US" dirty="0" smtClean="0"/>
                  <a:t>	2</a:t>
                </a:r>
                <a:r>
                  <a:rPr lang="en-US" dirty="0"/>
                  <a:t>(.0)</a:t>
                </a:r>
                <a14:m>
                  <m:oMath xmlns:m="http://schemas.openxmlformats.org/officeDocument/2006/math">
                    <m:r>
                      <a:rPr lang="en-GB">
                        <a:latin typeface="Cambria Math"/>
                        <a:ea typeface="Cambria Math"/>
                      </a:rPr>
                      <m:t> </m:t>
                    </m:r>
                    <m:r>
                      <a:rPr lang="en-US" i="1">
                        <a:latin typeface="Cambria Math"/>
                        <a:ea typeface="Cambria Math"/>
                      </a:rPr>
                      <m:t>×</m:t>
                    </m:r>
                  </m:oMath>
                </a14:m>
                <a:r>
                  <a:rPr lang="en-US" dirty="0"/>
                  <a:t> </a:t>
                </a:r>
                <a:r>
                  <a:rPr lang="en-US" dirty="0" smtClean="0"/>
                  <a:t>10</a:t>
                </a:r>
                <a:r>
                  <a:rPr lang="en-US" baseline="30000" dirty="0" smtClean="0"/>
                  <a:t>2</a:t>
                </a:r>
                <a:endParaRPr lang="en-GB" dirty="0"/>
              </a:p>
              <a:p>
                <a:pPr marL="0" indent="0" algn="r">
                  <a:buNone/>
                </a:pPr>
                <a:r>
                  <a:rPr lang="en-US" b="1" dirty="0" smtClean="0"/>
                  <a:t>																A1</a:t>
                </a:r>
                <a:endParaRPr lang="en-GB" dirty="0"/>
              </a:p>
              <a:p>
                <a:pPr marL="0" indent="0" algn="r">
                  <a:buNone/>
                </a:pPr>
                <a:r>
                  <a:rPr lang="en-US" b="1" dirty="0" smtClean="0"/>
                  <a:t>																[</a:t>
                </a:r>
                <a:r>
                  <a:rPr lang="en-US" b="1" dirty="0"/>
                  <a:t>3]</a:t>
                </a:r>
                <a:endParaRPr lang="en-GB" dirty="0"/>
              </a:p>
              <a:p>
                <a:pPr marL="0" indent="0">
                  <a:buNone/>
                </a:pPr>
                <a:r>
                  <a:rPr lang="en-US" dirty="0"/>
                  <a:t> </a:t>
                </a: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570911"/>
                <a:ext cx="8045200" cy="3669836"/>
              </a:xfrm>
              <a:blipFill rotWithShape="1">
                <a:blip r:embed="rId2"/>
                <a:stretch>
                  <a:fillRect l="-1061" t="-2658" r="-682"/>
                </a:stretch>
              </a:blipFill>
            </p:spPr>
            <p:txBody>
              <a:bodyPr/>
              <a:lstStyle/>
              <a:p>
                <a:r>
                  <a:rPr lang="en-GB">
                    <a:noFill/>
                  </a:rPr>
                  <a:t> </a:t>
                </a:r>
              </a:p>
            </p:txBody>
          </p:sp>
        </mc:Fallback>
      </mc:AlternateContent>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
        <p:nvSpPr>
          <p:cNvPr id="4" name="Title 1"/>
          <p:cNvSpPr txBox="1">
            <a:spLocks/>
          </p:cNvSpPr>
          <p:nvPr/>
        </p:nvSpPr>
        <p:spPr>
          <a:xfrm>
            <a:off x="540000" y="441132"/>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GB" smtClean="0"/>
              <a:t>Some questions to try from</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00" y="396224"/>
            <a:ext cx="1895926" cy="438102"/>
          </a:xfrm>
          <a:prstGeom prst="rect">
            <a:avLst/>
          </a:prstGeom>
        </p:spPr>
      </p:pic>
    </p:spTree>
    <p:extLst>
      <p:ext uri="{BB962C8B-B14F-4D97-AF65-F5344CB8AC3E}">
        <p14:creationId xmlns:p14="http://schemas.microsoft.com/office/powerpoint/2010/main" val="382298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Physics sample assessment materials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76" y="1746246"/>
            <a:ext cx="7594016" cy="370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152819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700" y="1234526"/>
            <a:ext cx="8365723" cy="456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2400584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84" y="4671225"/>
            <a:ext cx="8481848" cy="112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977" y="1297234"/>
            <a:ext cx="8098538" cy="290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39180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Chemistry sample assessment materials </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000" y="1106489"/>
            <a:ext cx="7421586" cy="368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51" y="4110313"/>
            <a:ext cx="7994351" cy="211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6882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a:spLocks noGrp="1"/>
          </p:cNvSpPr>
          <p:nvPr>
            <p:ph sz="quarter" idx="12"/>
          </p:nvPr>
        </p:nvSpPr>
        <p:spPr>
          <a:xfrm>
            <a:off x="539200" y="1357539"/>
            <a:ext cx="8046000" cy="4793891"/>
          </a:xfrm>
        </p:spPr>
        <p:txBody>
          <a:bodyPr/>
          <a:lstStyle/>
          <a:p>
            <a:pPr marL="0" indent="0">
              <a:buNone/>
            </a:pPr>
            <a:r>
              <a:rPr lang="en-US" dirty="0" smtClean="0"/>
              <a:t>Standard form, (or standard index form), is useful when using </a:t>
            </a:r>
            <a:r>
              <a:rPr lang="en-US" dirty="0"/>
              <a:t>very </a:t>
            </a:r>
            <a:r>
              <a:rPr lang="en-US" dirty="0" smtClean="0"/>
              <a:t>large or </a:t>
            </a:r>
            <a:r>
              <a:rPr lang="en-US" dirty="0"/>
              <a:t>very small </a:t>
            </a:r>
            <a:r>
              <a:rPr lang="en-US" dirty="0" smtClean="0"/>
              <a:t>numbers. </a:t>
            </a:r>
          </a:p>
          <a:p>
            <a:pPr marL="0" indent="0">
              <a:buNone/>
            </a:pPr>
            <a:endParaRPr lang="en-US" dirty="0" smtClean="0"/>
          </a:p>
          <a:p>
            <a:pPr marL="0" indent="0">
              <a:buNone/>
            </a:pPr>
            <a:r>
              <a:rPr lang="en-US" dirty="0" smtClean="0"/>
              <a:t>It helps us to easily manage them.</a:t>
            </a:r>
          </a:p>
          <a:p>
            <a:pPr marL="0" indent="0">
              <a:buNone/>
            </a:pPr>
            <a:endParaRPr lang="en-US" dirty="0" smtClean="0"/>
          </a:p>
          <a:p>
            <a:pPr marL="0" indent="0">
              <a:buNone/>
            </a:pPr>
            <a:endParaRPr lang="en-GB" dirty="0"/>
          </a:p>
          <a:p>
            <a:pPr marL="0" indent="0">
              <a:buNone/>
            </a:pPr>
            <a:endParaRPr lang="en-US" dirty="0" smtClean="0"/>
          </a:p>
          <a:p>
            <a:pPr marL="0" indent="0">
              <a:buNone/>
            </a:pPr>
            <a:endParaRPr lang="en-US" dirty="0">
              <a:latin typeface="AQA Chevin Pro Light" panose="020F0303030000060003" pitchFamily="34" charset="0"/>
            </a:endParaRPr>
          </a:p>
        </p:txBody>
      </p:sp>
      <p:sp>
        <p:nvSpPr>
          <p:cNvPr id="5" name="Oval 4"/>
          <p:cNvSpPr/>
          <p:nvPr/>
        </p:nvSpPr>
        <p:spPr>
          <a:xfrm>
            <a:off x="3648276" y="2967450"/>
            <a:ext cx="499133" cy="764869"/>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34883" y="3026645"/>
            <a:ext cx="406185" cy="432474"/>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43757" y="4065555"/>
            <a:ext cx="3580353" cy="1754326"/>
          </a:xfrm>
          <a:prstGeom prst="rect">
            <a:avLst/>
          </a:prstGeom>
          <a:noFill/>
        </p:spPr>
        <p:txBody>
          <a:bodyPr wrap="square" rtlCol="0">
            <a:spAutoFit/>
          </a:bodyPr>
          <a:lstStyle/>
          <a:p>
            <a:r>
              <a:rPr lang="en-GB" dirty="0" smtClean="0"/>
              <a:t>There </a:t>
            </a:r>
            <a:r>
              <a:rPr lang="en-GB" dirty="0"/>
              <a:t>are two components </a:t>
            </a:r>
            <a:endParaRPr lang="en-GB" dirty="0" smtClean="0"/>
          </a:p>
          <a:p>
            <a:r>
              <a:rPr lang="en-GB" dirty="0" smtClean="0"/>
              <a:t>of </a:t>
            </a:r>
            <a:r>
              <a:rPr lang="en-GB" dirty="0"/>
              <a:t>standard </a:t>
            </a:r>
            <a:r>
              <a:rPr lang="en-GB" dirty="0" smtClean="0"/>
              <a:t>form:</a:t>
            </a:r>
            <a:endParaRPr lang="en-GB" dirty="0"/>
          </a:p>
          <a:p>
            <a:pPr marL="285750" indent="-285750">
              <a:buFont typeface="Arial" charset="0"/>
              <a:buChar char="•"/>
            </a:pPr>
            <a:endParaRPr lang="en-GB" dirty="0" smtClean="0"/>
          </a:p>
          <a:p>
            <a:pPr marL="285750" indent="-285750">
              <a:buFont typeface="Arial" charset="0"/>
              <a:buChar char="•"/>
            </a:pPr>
            <a:r>
              <a:rPr lang="en-GB" dirty="0" smtClean="0"/>
              <a:t>The </a:t>
            </a:r>
            <a:r>
              <a:rPr lang="en-GB" dirty="0"/>
              <a:t>digit number</a:t>
            </a:r>
          </a:p>
          <a:p>
            <a:pPr marL="285750" indent="-285750">
              <a:buFont typeface="Arial" charset="0"/>
              <a:buChar char="•"/>
            </a:pPr>
            <a:r>
              <a:rPr lang="en-GB" dirty="0"/>
              <a:t>The exponential number</a:t>
            </a:r>
          </a:p>
          <a:p>
            <a:endParaRPr lang="en-US" dirty="0"/>
          </a:p>
        </p:txBody>
      </p:sp>
      <mc:AlternateContent xmlns:mc="http://schemas.openxmlformats.org/markup-compatibility/2006" xmlns:a14="http://schemas.microsoft.com/office/drawing/2010/main">
        <mc:Choice Requires="a14">
          <p:sp>
            <p:nvSpPr>
              <p:cNvPr id="20" name="Rectangle 19"/>
              <p:cNvSpPr/>
              <p:nvPr/>
            </p:nvSpPr>
            <p:spPr>
              <a:xfrm>
                <a:off x="1611639" y="3108972"/>
                <a:ext cx="5920723" cy="461665"/>
              </a:xfrm>
              <a:prstGeom prst="rect">
                <a:avLst/>
              </a:prstGeom>
            </p:spPr>
            <p:txBody>
              <a:bodyPr wrap="none">
                <a:spAutoFit/>
              </a:bodyPr>
              <a:lstStyle/>
              <a:p>
                <a:r>
                  <a:rPr lang="en-US" sz="2400" dirty="0" smtClean="0">
                    <a:solidFill>
                      <a:srgbClr val="FF0000"/>
                    </a:solidFill>
                  </a:rPr>
                  <a:t>0.00000093</a:t>
                </a:r>
                <a:r>
                  <a:rPr lang="en-US" sz="2400" dirty="0" smtClean="0"/>
                  <a:t> </a:t>
                </a:r>
                <a:r>
                  <a:rPr lang="en-US" sz="2400" dirty="0"/>
                  <a:t>is </a:t>
                </a:r>
                <a14:m>
                  <m:oMath xmlns:m="http://schemas.openxmlformats.org/officeDocument/2006/math">
                    <m:r>
                      <a:rPr lang="en-US" sz="2400" i="1" dirty="0" smtClean="0">
                        <a:solidFill>
                          <a:schemeClr val="accent6"/>
                        </a:solidFill>
                        <a:latin typeface="Cambria Math"/>
                      </a:rPr>
                      <m:t>9.3</m:t>
                    </m:r>
                    <m:r>
                      <a:rPr lang="en-US" sz="2400" i="1" dirty="0" smtClean="0">
                        <a:solidFill>
                          <a:schemeClr val="accent6"/>
                        </a:solidFill>
                        <a:latin typeface="Cambria Math"/>
                        <a:ea typeface="Cambria Math"/>
                      </a:rPr>
                      <m:t>×</m:t>
                    </m:r>
                    <m:sSup>
                      <m:sSupPr>
                        <m:ctrlPr>
                          <a:rPr lang="en-US" sz="2400" i="1" dirty="0" smtClean="0">
                            <a:solidFill>
                              <a:schemeClr val="accent6"/>
                            </a:solidFill>
                            <a:latin typeface="Cambria Math"/>
                          </a:rPr>
                        </m:ctrlPr>
                      </m:sSupPr>
                      <m:e>
                        <m:r>
                          <a:rPr lang="en-GB" sz="2400" b="0" i="1" dirty="0" smtClean="0">
                            <a:solidFill>
                              <a:schemeClr val="accent6"/>
                            </a:solidFill>
                            <a:latin typeface="Cambria Math"/>
                          </a:rPr>
                          <m:t>10</m:t>
                        </m:r>
                      </m:e>
                      <m:sup>
                        <m:r>
                          <a:rPr lang="en-GB" sz="2400" b="0" i="1" dirty="0" smtClean="0">
                            <a:solidFill>
                              <a:schemeClr val="accent6"/>
                            </a:solidFill>
                            <a:latin typeface="Cambria Math"/>
                          </a:rPr>
                          <m:t>−7</m:t>
                        </m:r>
                      </m:sup>
                    </m:sSup>
                  </m:oMath>
                </a14:m>
                <a:r>
                  <a:rPr lang="en-US" sz="2400" dirty="0" smtClean="0">
                    <a:solidFill>
                      <a:schemeClr val="accent6"/>
                    </a:solidFill>
                  </a:rPr>
                  <a:t> </a:t>
                </a:r>
                <a:r>
                  <a:rPr lang="en-US" sz="2400" dirty="0" smtClean="0"/>
                  <a:t>in </a:t>
                </a:r>
                <a:r>
                  <a:rPr lang="en-US" sz="2400" dirty="0"/>
                  <a:t>standard form</a:t>
                </a:r>
              </a:p>
            </p:txBody>
          </p:sp>
        </mc:Choice>
        <mc:Fallback xmlns="">
          <p:sp>
            <p:nvSpPr>
              <p:cNvPr id="20" name="Rectangle 19"/>
              <p:cNvSpPr>
                <a:spLocks noRot="1" noChangeAspect="1" noMove="1" noResize="1" noEditPoints="1" noAdjustHandles="1" noChangeArrowheads="1" noChangeShapeType="1" noTextEdit="1"/>
              </p:cNvSpPr>
              <p:nvPr/>
            </p:nvSpPr>
            <p:spPr>
              <a:xfrm>
                <a:off x="1611639" y="3108972"/>
                <a:ext cx="5920723" cy="461665"/>
              </a:xfrm>
              <a:prstGeom prst="rect">
                <a:avLst/>
              </a:prstGeom>
              <a:blipFill rotWithShape="1">
                <a:blip r:embed="rId2"/>
                <a:stretch>
                  <a:fillRect l="-1543" t="-9211" r="-514" b="-30263"/>
                </a:stretch>
              </a:blipFill>
            </p:spPr>
            <p:txBody>
              <a:bodyPr/>
              <a:lstStyle/>
              <a:p>
                <a:r>
                  <a:rPr lang="en-GB">
                    <a:noFill/>
                  </a:rPr>
                  <a:t> </a:t>
                </a:r>
              </a:p>
            </p:txBody>
          </p:sp>
        </mc:Fallback>
      </mc:AlternateContent>
      <p:cxnSp>
        <p:nvCxnSpPr>
          <p:cNvPr id="23" name="Curved Connector 22"/>
          <p:cNvCxnSpPr>
            <a:endCxn id="5" idx="4"/>
          </p:cNvCxnSpPr>
          <p:nvPr/>
        </p:nvCxnSpPr>
        <p:spPr>
          <a:xfrm rot="5400000" flipH="1" flipV="1">
            <a:off x="2641372" y="3834147"/>
            <a:ext cx="1358298" cy="1154643"/>
          </a:xfrm>
          <a:prstGeom prst="curvedConnector3">
            <a:avLst>
              <a:gd name="adj1" fmla="val 50000"/>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p:cNvCxnSpPr>
            <a:endCxn id="8" idx="4"/>
          </p:cNvCxnSpPr>
          <p:nvPr/>
        </p:nvCxnSpPr>
        <p:spPr>
          <a:xfrm rot="5400000" flipH="1" flipV="1">
            <a:off x="3263676" y="3702919"/>
            <a:ext cx="1918099" cy="1430501"/>
          </a:xfrm>
          <a:prstGeom prst="curvedConnector3">
            <a:avLst>
              <a:gd name="adj1" fmla="val 50000"/>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691079" y="377941"/>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t>Standard form</a:t>
            </a:r>
            <a:endParaRPr lang="en-US" dirty="0"/>
          </a:p>
        </p:txBody>
      </p:sp>
      <p:sp>
        <p:nvSpPr>
          <p:cNvPr id="17"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17413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animBg="1"/>
      <p:bldP spid="8" grpId="0" animBg="1"/>
      <p:bldP spid="19" grpId="0" uiExpand="1" build="p"/>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form</a:t>
            </a:r>
            <a:endParaRPr lang="en-US" dirty="0"/>
          </a:p>
        </p:txBody>
      </p:sp>
      <p:sp>
        <p:nvSpPr>
          <p:cNvPr id="5" name="Content Placeholder 4"/>
          <p:cNvSpPr txBox="1">
            <a:spLocks noGrp="1"/>
          </p:cNvSpPr>
          <p:nvPr>
            <p:ph idx="1"/>
          </p:nvPr>
        </p:nvSpPr>
        <p:spPr>
          <a:xfrm>
            <a:off x="540000" y="1459310"/>
            <a:ext cx="8045200" cy="4406804"/>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Standard form is written </a:t>
            </a:r>
            <a:r>
              <a:rPr lang="en-US" dirty="0"/>
              <a:t>in terms of powers of </a:t>
            </a:r>
            <a:r>
              <a:rPr lang="en-US" dirty="0" smtClean="0"/>
              <a:t>10.</a:t>
            </a:r>
          </a:p>
          <a:p>
            <a:pPr marL="0" indent="0">
              <a:buNone/>
            </a:pPr>
            <a:endParaRPr lang="en-GB" dirty="0" smtClean="0"/>
          </a:p>
          <a:p>
            <a:pPr marL="0" indent="0">
              <a:buFont typeface="Arial"/>
              <a:buNone/>
            </a:pPr>
            <a:r>
              <a:rPr lang="en-GB" dirty="0" smtClean="0"/>
              <a:t>The power of 10 shows the multiplying factor. It shows how many times the digits are multiplied by 10. The digits shift one place for each power of 10 to give the number in decimal form. </a:t>
            </a:r>
          </a:p>
          <a:p>
            <a:pPr marL="0" indent="0">
              <a:buFont typeface="Arial"/>
              <a:buNone/>
            </a:pPr>
            <a:endParaRPr lang="en-GB" dirty="0" smtClean="0"/>
          </a:p>
          <a:p>
            <a:pPr marL="0" indent="0">
              <a:buFont typeface="Arial"/>
              <a:buNone/>
            </a:pPr>
            <a:r>
              <a:rPr lang="en-GB" dirty="0" smtClean="0"/>
              <a:t>Negative powers means you divide by 10 that many times. </a:t>
            </a:r>
          </a:p>
          <a:p>
            <a:pPr marL="0" indent="0">
              <a:buFont typeface="Arial"/>
              <a:buNone/>
            </a:pPr>
            <a:endParaRPr lang="en-GB" dirty="0" smtClean="0"/>
          </a:p>
          <a:p>
            <a:pPr marL="0" indent="0">
              <a:buFont typeface="Arial"/>
              <a:buNone/>
            </a:pPr>
            <a:endParaRPr lang="en-GB" dirty="0"/>
          </a:p>
          <a:p>
            <a:pPr marL="0" indent="0">
              <a:buFont typeface="Arial"/>
              <a:buNone/>
            </a:pPr>
            <a:endParaRPr lang="en-GB" dirty="0" smtClean="0"/>
          </a:p>
          <a:p>
            <a:pPr marL="0" indent="0">
              <a:buFont typeface="Arial"/>
              <a:buNone/>
            </a:pPr>
            <a:endParaRPr lang="en-GB" dirty="0" smtClean="0"/>
          </a:p>
          <a:p>
            <a:pPr marL="0" indent="0">
              <a:buFont typeface="Arial"/>
              <a:buNone/>
            </a:pPr>
            <a:endParaRPr lang="en-GB" dirty="0"/>
          </a:p>
          <a:p>
            <a:pPr marL="0" indent="0">
              <a:buFont typeface="Arial"/>
              <a:buNone/>
            </a:pPr>
            <a:endParaRPr lang="en-GB" dirty="0" smtClean="0"/>
          </a:p>
          <a:p>
            <a:pPr marL="0" indent="0">
              <a:buFont typeface="Arial"/>
              <a:buNone/>
            </a:pPr>
            <a:r>
              <a:rPr lang="en-GB" b="1" dirty="0" smtClean="0"/>
              <a:t>All of the significant figures in a number should be in the digit number of standard form.  </a:t>
            </a:r>
          </a:p>
          <a:p>
            <a:pPr marL="0" indent="0">
              <a:buFont typeface="Arial"/>
              <a:buNone/>
            </a:pPr>
            <a:endParaRPr lang="en-GB" dirty="0"/>
          </a:p>
          <a:p>
            <a:pPr marL="0" indent="0">
              <a:buFont typeface="Arial"/>
              <a:buNone/>
            </a:pPr>
            <a:endParaRPr lang="en-GB" dirty="0" smtClean="0"/>
          </a:p>
        </p:txBody>
      </p:sp>
      <mc:AlternateContent xmlns:mc="http://schemas.openxmlformats.org/markup-compatibility/2006" xmlns:a14="http://schemas.microsoft.com/office/drawing/2010/main">
        <mc:Choice Requires="a14">
          <p:sp>
            <p:nvSpPr>
              <p:cNvPr id="8" name="TextBox 7"/>
              <p:cNvSpPr txBox="1"/>
              <p:nvPr/>
            </p:nvSpPr>
            <p:spPr>
              <a:xfrm>
                <a:off x="2855172" y="5607985"/>
                <a:ext cx="34336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a:ea typeface="Cambria Math" panose="02040503050406030204" pitchFamily="18" charset="0"/>
                        </a:rPr>
                        <m:t>36</m:t>
                      </m:r>
                      <m:r>
                        <a:rPr lang="en-GB" sz="2400" b="0" i="1" dirty="0" smtClean="0">
                          <a:latin typeface="Cambria Math"/>
                          <a:ea typeface="Cambria Math" panose="02040503050406030204" pitchFamily="18" charset="0"/>
                        </a:rPr>
                        <m:t> </m:t>
                      </m:r>
                      <m:r>
                        <a:rPr lang="en-US" sz="2400" i="1" dirty="0" smtClean="0">
                          <a:latin typeface="Cambria Math"/>
                          <a:ea typeface="Cambria Math" panose="02040503050406030204" pitchFamily="18" charset="0"/>
                        </a:rPr>
                        <m:t>852 = </m:t>
                      </m:r>
                      <m:r>
                        <a:rPr lang="en-US" sz="2400" i="1" dirty="0" smtClean="0">
                          <a:solidFill>
                            <a:schemeClr val="accent1"/>
                          </a:solidFill>
                          <a:latin typeface="Cambria Math"/>
                          <a:ea typeface="Cambria Math" panose="02040503050406030204" pitchFamily="18" charset="0"/>
                        </a:rPr>
                        <m:t>3.6852</m:t>
                      </m:r>
                      <m:r>
                        <a:rPr lang="en-US" sz="2400" i="1" dirty="0" smtClean="0">
                          <a:latin typeface="Cambria Math"/>
                          <a:ea typeface="Cambria Math"/>
                        </a:rPr>
                        <m:t>×</m:t>
                      </m:r>
                      <m:r>
                        <a:rPr lang="en-US" sz="2400" i="1" dirty="0" smtClean="0">
                          <a:latin typeface="Cambria Math"/>
                          <a:ea typeface="Cambria Math" panose="02040503050406030204" pitchFamily="18" charset="0"/>
                        </a:rPr>
                        <m:t>10</m:t>
                      </m:r>
                      <m:r>
                        <a:rPr lang="en-US" sz="2400" i="1" baseline="30000" dirty="0" smtClean="0">
                          <a:latin typeface="Cambria Math"/>
                          <a:ea typeface="Cambria Math" panose="02040503050406030204" pitchFamily="18" charset="0"/>
                        </a:rPr>
                        <m:t>4</m:t>
                      </m:r>
                    </m:oMath>
                  </m:oMathPara>
                </a14:m>
                <a:endParaRPr lang="en-US" sz="2400" baseline="30000" dirty="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55172" y="5607985"/>
                <a:ext cx="3433656" cy="461665"/>
              </a:xfrm>
              <a:prstGeom prst="rect">
                <a:avLst/>
              </a:prstGeom>
              <a:blipFill rotWithShape="1">
                <a:blip r:embed="rId2"/>
                <a:stretch>
                  <a:fillRect/>
                </a:stretch>
              </a:blipFill>
            </p:spPr>
            <p:txBody>
              <a:bodyPr/>
              <a:lstStyle/>
              <a:p>
                <a:r>
                  <a:rPr lang="en-GB">
                    <a:noFill/>
                  </a:rPr>
                  <a:t> </a:t>
                </a:r>
              </a:p>
            </p:txBody>
          </p:sp>
        </mc:Fallback>
      </mc:AlternateContent>
      <p:grpSp>
        <p:nvGrpSpPr>
          <p:cNvPr id="9" name="Group 8"/>
          <p:cNvGrpSpPr/>
          <p:nvPr/>
        </p:nvGrpSpPr>
        <p:grpSpPr>
          <a:xfrm>
            <a:off x="2165087" y="3666270"/>
            <a:ext cx="5691143" cy="400110"/>
            <a:chOff x="2841616" y="2535561"/>
            <a:chExt cx="5691143" cy="400110"/>
          </a:xfrm>
        </p:grpSpPr>
        <p:sp>
          <p:nvSpPr>
            <p:cNvPr id="7" name="Rectangle 6"/>
            <p:cNvSpPr/>
            <p:nvPr/>
          </p:nvSpPr>
          <p:spPr>
            <a:xfrm>
              <a:off x="2841616" y="2535561"/>
              <a:ext cx="4883068" cy="400110"/>
            </a:xfrm>
            <a:prstGeom prst="rect">
              <a:avLst/>
            </a:prstGeom>
          </p:spPr>
          <p:txBody>
            <a:bodyPr wrap="none">
              <a:spAutoFit/>
            </a:bodyPr>
            <a:lstStyle/>
            <a:p>
              <a:r>
                <a:rPr lang="en-GB" sz="2000" dirty="0" smtClean="0"/>
                <a:t>Negative </a:t>
              </a:r>
              <a:r>
                <a:rPr lang="en-GB" sz="2000" dirty="0"/>
                <a:t>powers </a:t>
              </a:r>
              <a:r>
                <a:rPr lang="en-GB" sz="2000" dirty="0" smtClean="0"/>
                <a:t>shift the digit </a:t>
              </a:r>
              <a:r>
                <a:rPr lang="en-GB" sz="2000" dirty="0"/>
                <a:t>to the right</a:t>
              </a:r>
            </a:p>
          </p:txBody>
        </p:sp>
        <p:sp>
          <p:nvSpPr>
            <p:cNvPr id="3" name="Right Arrow 2"/>
            <p:cNvSpPr/>
            <p:nvPr/>
          </p:nvSpPr>
          <p:spPr>
            <a:xfrm>
              <a:off x="7724684" y="2612729"/>
              <a:ext cx="808075" cy="24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1852050" y="4199329"/>
            <a:ext cx="5439900" cy="400110"/>
            <a:chOff x="1976438" y="2935671"/>
            <a:chExt cx="5439900" cy="400110"/>
          </a:xfrm>
        </p:grpSpPr>
        <p:sp>
          <p:nvSpPr>
            <p:cNvPr id="6" name="Rectangle 5"/>
            <p:cNvSpPr/>
            <p:nvPr/>
          </p:nvSpPr>
          <p:spPr>
            <a:xfrm>
              <a:off x="2844338" y="2935671"/>
              <a:ext cx="4572000" cy="400110"/>
            </a:xfrm>
            <a:prstGeom prst="rect">
              <a:avLst/>
            </a:prstGeom>
          </p:spPr>
          <p:txBody>
            <a:bodyPr>
              <a:spAutoFit/>
            </a:bodyPr>
            <a:lstStyle/>
            <a:p>
              <a:r>
                <a:rPr lang="en-GB" sz="2000" dirty="0" smtClean="0"/>
                <a:t>Positive powers shift the digit </a:t>
              </a:r>
              <a:r>
                <a:rPr lang="en-GB" sz="2000" dirty="0"/>
                <a:t>to the left</a:t>
              </a:r>
              <a:endParaRPr lang="en-GB" sz="2000" baseline="30000" dirty="0"/>
            </a:p>
          </p:txBody>
        </p:sp>
        <p:sp>
          <p:nvSpPr>
            <p:cNvPr id="12" name="Right Arrow 11"/>
            <p:cNvSpPr/>
            <p:nvPr/>
          </p:nvSpPr>
          <p:spPr>
            <a:xfrm rot="10800000">
              <a:off x="1976438" y="3012839"/>
              <a:ext cx="808075" cy="245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Footer Placeholder 3"/>
          <p:cNvSpPr>
            <a:spLocks noGrp="1"/>
          </p:cNvSpPr>
          <p:nvPr>
            <p:ph type="ftr" sz="quarter" idx="3"/>
          </p:nvPr>
        </p:nvSpPr>
        <p:spPr>
          <a:xfrm>
            <a:off x="543398" y="6617829"/>
            <a:ext cx="2678400" cy="241200"/>
          </a:xfrm>
        </p:spPr>
        <p:txBody>
          <a:bodyPr/>
          <a:lstStyle/>
          <a:p>
            <a:pPr algn="l"/>
            <a:r>
              <a:rPr lang="en-GB" dirty="0"/>
              <a:t>© 2016 AQA. Created by </a:t>
            </a:r>
            <a:r>
              <a:rPr lang="en-GB" dirty="0" err="1"/>
              <a:t>Teachit</a:t>
            </a:r>
            <a:r>
              <a:rPr lang="en-GB" dirty="0"/>
              <a:t> for AQA.</a:t>
            </a:r>
          </a:p>
        </p:txBody>
      </p:sp>
    </p:spTree>
    <p:extLst>
      <p:ext uri="{BB962C8B-B14F-4D97-AF65-F5344CB8AC3E}">
        <p14:creationId xmlns:p14="http://schemas.microsoft.com/office/powerpoint/2010/main" val="443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decel="100000" fill="hold" nodeType="clickEffect">
                                  <p:stCondLst>
                                    <p:cond delay="0"/>
                                  </p:stCondLst>
                                  <p:childTnLst>
                                    <p:anim calcmode="lin" valueType="num">
                                      <p:cBhvr additive="base">
                                        <p:cTn id="22" dur="1000"/>
                                        <p:tgtEl>
                                          <p:spTgt spid="9"/>
                                        </p:tgtEl>
                                        <p:attrNameLst>
                                          <p:attrName>ppt_x</p:attrName>
                                        </p:attrNameLst>
                                      </p:cBhvr>
                                      <p:tavLst>
                                        <p:tav tm="0">
                                          <p:val>
                                            <p:strVal val="ppt_x"/>
                                          </p:val>
                                        </p:tav>
                                        <p:tav tm="100000">
                                          <p:val>
                                            <p:strVal val="1+ppt_w/2"/>
                                          </p:val>
                                        </p:tav>
                                      </p:tavLst>
                                    </p:anim>
                                    <p:anim calcmode="lin" valueType="num">
                                      <p:cBhvr additive="base">
                                        <p:cTn id="23" dur="1000"/>
                                        <p:tgtEl>
                                          <p:spTgt spid="9"/>
                                        </p:tgtEl>
                                        <p:attrNameLst>
                                          <p:attrName>ppt_y</p:attrName>
                                        </p:attrNameLst>
                                      </p:cBhvr>
                                      <p:tavLst>
                                        <p:tav tm="0">
                                          <p:val>
                                            <p:strVal val="ppt_y"/>
                                          </p:val>
                                        </p:tav>
                                        <p:tav tm="100000">
                                          <p:val>
                                            <p:strVal val="ppt_y"/>
                                          </p:val>
                                        </p:tav>
                                      </p:tavLst>
                                    </p:anim>
                                    <p:set>
                                      <p:cBhvr>
                                        <p:cTn id="24" dur="1" fill="hold">
                                          <p:stCondLst>
                                            <p:cond delay="9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1000"/>
                                        <p:tgtEl>
                                          <p:spTgt spid="13"/>
                                        </p:tgtEl>
                                        <p:attrNameLst>
                                          <p:attrName>ppt_x</p:attrName>
                                        </p:attrNameLst>
                                      </p:cBhvr>
                                      <p:tavLst>
                                        <p:tav tm="0">
                                          <p:val>
                                            <p:strVal val="ppt_x"/>
                                          </p:val>
                                        </p:tav>
                                        <p:tav tm="100000">
                                          <p:val>
                                            <p:strVal val="0-ppt_w/2"/>
                                          </p:val>
                                        </p:tav>
                                      </p:tavLst>
                                    </p:anim>
                                    <p:anim calcmode="lin" valueType="num">
                                      <p:cBhvr additive="base">
                                        <p:cTn id="29" dur="1000"/>
                                        <p:tgtEl>
                                          <p:spTgt spid="13"/>
                                        </p:tgtEl>
                                        <p:attrNameLst>
                                          <p:attrName>ppt_y</p:attrName>
                                        </p:attrNameLst>
                                      </p:cBhvr>
                                      <p:tavLst>
                                        <p:tav tm="0">
                                          <p:val>
                                            <p:strVal val="ppt_y"/>
                                          </p:val>
                                        </p:tav>
                                        <p:tav tm="100000">
                                          <p:val>
                                            <p:strVal val="ppt_y"/>
                                          </p:val>
                                        </p:tav>
                                      </p:tavLst>
                                    </p:anim>
                                    <p:set>
                                      <p:cBhvr>
                                        <p:cTn id="30" dur="1" fill="hold">
                                          <p:stCondLst>
                                            <p:cond delay="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367756" y="1628775"/>
            <a:ext cx="4408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1</a:t>
            </a:r>
            <a:r>
              <a:rPr lang="en-GB" altLang="en-US" sz="12000" dirty="0">
                <a:solidFill>
                  <a:schemeClr val="tx2">
                    <a:lumMod val="60000"/>
                    <a:lumOff val="40000"/>
                  </a:schemeClr>
                </a:solidFill>
                <a:latin typeface="Arial Black" pitchFamily="34" charset="0"/>
              </a:rPr>
              <a:t> =</a:t>
            </a:r>
          </a:p>
        </p:txBody>
      </p:sp>
      <p:grpSp>
        <p:nvGrpSpPr>
          <p:cNvPr id="28685" name="Group 13"/>
          <p:cNvGrpSpPr>
            <a:grpSpLocks/>
          </p:cNvGrpSpPr>
          <p:nvPr/>
        </p:nvGrpSpPr>
        <p:grpSpPr bwMode="auto">
          <a:xfrm>
            <a:off x="2417763" y="3860800"/>
            <a:ext cx="4308475" cy="1920875"/>
            <a:chOff x="1655" y="2432"/>
            <a:chExt cx="2714" cy="1210"/>
          </a:xfrm>
        </p:grpSpPr>
        <p:sp>
          <p:nvSpPr>
            <p:cNvPr id="4100" name="Text Box 5"/>
            <p:cNvSpPr txBox="1">
              <a:spLocks noChangeArrowheads="1"/>
            </p:cNvSpPr>
            <p:nvPr/>
          </p:nvSpPr>
          <p:spPr bwMode="auto">
            <a:xfrm>
              <a:off x="1655" y="2432"/>
              <a:ext cx="139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p>
          </p:txBody>
        </p:sp>
        <p:pic>
          <p:nvPicPr>
            <p:cNvPr id="4101" name="Picture 12"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 y="2478"/>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smtClean="0"/>
              <a:t>Positive powers of 10</a:t>
            </a:r>
            <a:endParaRPr lang="en-US" dirty="0"/>
          </a:p>
        </p:txBody>
      </p:sp>
      <p:sp>
        <p:nvSpPr>
          <p:cNvPr id="10"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142601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7756" y="1628775"/>
            <a:ext cx="4408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3</a:t>
            </a:r>
            <a:r>
              <a:rPr lang="en-GB" altLang="en-US" sz="12000" dirty="0">
                <a:solidFill>
                  <a:schemeClr val="tx2">
                    <a:lumMod val="60000"/>
                    <a:lumOff val="40000"/>
                  </a:schemeClr>
                </a:solidFill>
                <a:latin typeface="Arial Black" pitchFamily="34" charset="0"/>
              </a:rPr>
              <a:t> =</a:t>
            </a:r>
          </a:p>
        </p:txBody>
      </p:sp>
      <p:grpSp>
        <p:nvGrpSpPr>
          <p:cNvPr id="29702" name="Group 6"/>
          <p:cNvGrpSpPr>
            <a:grpSpLocks/>
          </p:cNvGrpSpPr>
          <p:nvPr/>
        </p:nvGrpSpPr>
        <p:grpSpPr bwMode="auto">
          <a:xfrm>
            <a:off x="1554163" y="3789363"/>
            <a:ext cx="6035675" cy="1920875"/>
            <a:chOff x="1383" y="2387"/>
            <a:chExt cx="3802" cy="1210"/>
          </a:xfrm>
        </p:grpSpPr>
        <p:sp>
          <p:nvSpPr>
            <p:cNvPr id="5124" name="Text Box 4"/>
            <p:cNvSpPr txBox="1">
              <a:spLocks noChangeArrowheads="1"/>
            </p:cNvSpPr>
            <p:nvPr/>
          </p:nvSpPr>
          <p:spPr bwMode="auto">
            <a:xfrm>
              <a:off x="1383" y="2387"/>
              <a:ext cx="267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1000</a:t>
              </a:r>
              <a:endParaRPr lang="en-GB" altLang="en-US" sz="12000" dirty="0">
                <a:solidFill>
                  <a:schemeClr val="tx2">
                    <a:lumMod val="60000"/>
                    <a:lumOff val="40000"/>
                  </a:schemeClr>
                </a:solidFill>
                <a:latin typeface="Arial Black" pitchFamily="34" charset="0"/>
              </a:endParaRPr>
            </a:p>
          </p:txBody>
        </p:sp>
        <p:pic>
          <p:nvPicPr>
            <p:cNvPr id="5125"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 y="2432"/>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Positive powers of 10</a:t>
            </a:r>
          </a:p>
        </p:txBody>
      </p:sp>
      <p:sp>
        <p:nvSpPr>
          <p:cNvPr id="9"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2174726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46872" y="1628775"/>
            <a:ext cx="445025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a:t>
            </a:r>
            <a:r>
              <a:rPr lang="en-GB" altLang="en-US" sz="12000" baseline="30000" dirty="0">
                <a:solidFill>
                  <a:schemeClr val="tx2">
                    <a:lumMod val="60000"/>
                    <a:lumOff val="40000"/>
                  </a:schemeClr>
                </a:solidFill>
                <a:latin typeface="Arial Black" pitchFamily="34" charset="0"/>
              </a:rPr>
              <a:t>7</a:t>
            </a:r>
            <a:r>
              <a:rPr lang="en-GB" altLang="en-US" sz="12000" dirty="0" smtClean="0">
                <a:solidFill>
                  <a:schemeClr val="tx2">
                    <a:lumMod val="60000"/>
                    <a:lumOff val="40000"/>
                  </a:schemeClr>
                </a:solidFill>
                <a:latin typeface="Arial Black" pitchFamily="34" charset="0"/>
              </a:rPr>
              <a:t> </a:t>
            </a:r>
            <a:r>
              <a:rPr lang="en-GB" altLang="en-US" sz="12000" dirty="0">
                <a:solidFill>
                  <a:schemeClr val="tx2">
                    <a:lumMod val="60000"/>
                    <a:lumOff val="40000"/>
                  </a:schemeClr>
                </a:solidFill>
                <a:latin typeface="Arial Black" pitchFamily="34" charset="0"/>
              </a:rPr>
              <a:t>=</a:t>
            </a:r>
          </a:p>
        </p:txBody>
      </p:sp>
      <p:grpSp>
        <p:nvGrpSpPr>
          <p:cNvPr id="32780" name="Group 12"/>
          <p:cNvGrpSpPr>
            <a:grpSpLocks/>
          </p:cNvGrpSpPr>
          <p:nvPr/>
        </p:nvGrpSpPr>
        <p:grpSpPr bwMode="auto">
          <a:xfrm>
            <a:off x="207963" y="3284537"/>
            <a:ext cx="8728075" cy="1743074"/>
            <a:chOff x="35" y="2069"/>
            <a:chExt cx="5498" cy="1098"/>
          </a:xfrm>
        </p:grpSpPr>
        <p:sp>
          <p:nvSpPr>
            <p:cNvPr id="8196" name="Text Box 10"/>
            <p:cNvSpPr txBox="1">
              <a:spLocks noChangeArrowheads="1"/>
            </p:cNvSpPr>
            <p:nvPr/>
          </p:nvSpPr>
          <p:spPr bwMode="auto">
            <a:xfrm>
              <a:off x="35" y="2178"/>
              <a:ext cx="425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9600" dirty="0" smtClean="0">
                  <a:solidFill>
                    <a:schemeClr val="tx2">
                      <a:lumMod val="60000"/>
                      <a:lumOff val="40000"/>
                    </a:schemeClr>
                  </a:solidFill>
                  <a:latin typeface="Arial Black" pitchFamily="34" charset="0"/>
                </a:rPr>
                <a:t>10000000</a:t>
              </a:r>
              <a:endParaRPr lang="en-GB" altLang="en-US" sz="9600" dirty="0">
                <a:solidFill>
                  <a:schemeClr val="tx2">
                    <a:lumMod val="60000"/>
                    <a:lumOff val="40000"/>
                  </a:schemeClr>
                </a:solidFill>
                <a:latin typeface="Arial Black" pitchFamily="34" charset="0"/>
              </a:endParaRPr>
            </a:p>
          </p:txBody>
        </p:sp>
        <p:pic>
          <p:nvPicPr>
            <p:cNvPr id="8197" name="Picture 11"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 y="2069"/>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Positive powers of 10</a:t>
            </a:r>
          </a:p>
        </p:txBody>
      </p:sp>
      <p:sp>
        <p:nvSpPr>
          <p:cNvPr id="9"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2635664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90391" y="1628775"/>
            <a:ext cx="496321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a:t>
            </a:r>
            <a:r>
              <a:rPr lang="en-GB" altLang="en-US" sz="12000" baseline="30000" dirty="0" smtClean="0">
                <a:solidFill>
                  <a:schemeClr val="tx2">
                    <a:lumMod val="60000"/>
                    <a:lumOff val="40000"/>
                  </a:schemeClr>
                </a:solidFill>
                <a:latin typeface="Arial Black" pitchFamily="34" charset="0"/>
              </a:rPr>
              <a:t>-3</a:t>
            </a:r>
            <a:r>
              <a:rPr lang="en-GB" altLang="en-US" sz="12000" dirty="0" smtClean="0">
                <a:solidFill>
                  <a:schemeClr val="tx2">
                    <a:lumMod val="60000"/>
                    <a:lumOff val="40000"/>
                  </a:schemeClr>
                </a:solidFill>
                <a:latin typeface="Arial Black" pitchFamily="34" charset="0"/>
              </a:rPr>
              <a:t> </a:t>
            </a:r>
            <a:r>
              <a:rPr lang="en-GB" altLang="en-US" sz="12000" dirty="0">
                <a:solidFill>
                  <a:schemeClr val="tx2">
                    <a:lumMod val="60000"/>
                    <a:lumOff val="40000"/>
                  </a:schemeClr>
                </a:solidFill>
                <a:latin typeface="Arial Black" pitchFamily="34" charset="0"/>
              </a:rPr>
              <a:t>=</a:t>
            </a:r>
          </a:p>
        </p:txBody>
      </p:sp>
      <p:grpSp>
        <p:nvGrpSpPr>
          <p:cNvPr id="29702" name="Group 6"/>
          <p:cNvGrpSpPr>
            <a:grpSpLocks/>
          </p:cNvGrpSpPr>
          <p:nvPr/>
        </p:nvGrpSpPr>
        <p:grpSpPr bwMode="auto">
          <a:xfrm>
            <a:off x="1360488" y="3789364"/>
            <a:ext cx="6423025" cy="1938338"/>
            <a:chOff x="1139" y="2387"/>
            <a:chExt cx="4046" cy="1221"/>
          </a:xfrm>
        </p:grpSpPr>
        <p:sp>
          <p:nvSpPr>
            <p:cNvPr id="5124" name="Text Box 4"/>
            <p:cNvSpPr txBox="1">
              <a:spLocks noChangeArrowheads="1"/>
            </p:cNvSpPr>
            <p:nvPr/>
          </p:nvSpPr>
          <p:spPr bwMode="auto">
            <a:xfrm>
              <a:off x="1139" y="2387"/>
              <a:ext cx="3024"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0.001</a:t>
              </a:r>
              <a:endParaRPr lang="en-GB" altLang="en-US" sz="12000" dirty="0">
                <a:solidFill>
                  <a:schemeClr val="tx2">
                    <a:lumMod val="60000"/>
                    <a:lumOff val="40000"/>
                  </a:schemeClr>
                </a:solidFill>
                <a:latin typeface="Arial Black" pitchFamily="34" charset="0"/>
              </a:endParaRPr>
            </a:p>
          </p:txBody>
        </p:sp>
        <p:pic>
          <p:nvPicPr>
            <p:cNvPr id="5125"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 y="2432"/>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Negative powers of 10</a:t>
            </a:r>
          </a:p>
        </p:txBody>
      </p:sp>
      <p:sp>
        <p:nvSpPr>
          <p:cNvPr id="8"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351075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24100" y="1628775"/>
            <a:ext cx="47916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2000" dirty="0" smtClean="0">
                <a:solidFill>
                  <a:schemeClr val="tx2">
                    <a:lumMod val="60000"/>
                    <a:lumOff val="40000"/>
                  </a:schemeClr>
                </a:solidFill>
                <a:latin typeface="Arial Black" pitchFamily="34" charset="0"/>
              </a:rPr>
              <a:t>10</a:t>
            </a:r>
            <a:r>
              <a:rPr lang="en-GB" altLang="en-US" sz="12000" baseline="30000" dirty="0" smtClean="0">
                <a:solidFill>
                  <a:schemeClr val="tx2">
                    <a:lumMod val="60000"/>
                    <a:lumOff val="40000"/>
                  </a:schemeClr>
                </a:solidFill>
                <a:latin typeface="Arial Black" pitchFamily="34" charset="0"/>
              </a:rPr>
              <a:t>-7</a:t>
            </a:r>
            <a:r>
              <a:rPr lang="en-GB" altLang="en-US" sz="12000" dirty="0" smtClean="0">
                <a:solidFill>
                  <a:schemeClr val="tx2">
                    <a:lumMod val="60000"/>
                    <a:lumOff val="40000"/>
                  </a:schemeClr>
                </a:solidFill>
                <a:latin typeface="Arial Black" pitchFamily="34" charset="0"/>
              </a:rPr>
              <a:t> </a:t>
            </a:r>
            <a:r>
              <a:rPr lang="en-GB" altLang="en-US" sz="12000" dirty="0">
                <a:solidFill>
                  <a:schemeClr val="tx2">
                    <a:lumMod val="60000"/>
                    <a:lumOff val="40000"/>
                  </a:schemeClr>
                </a:solidFill>
                <a:latin typeface="Arial Black" pitchFamily="34" charset="0"/>
              </a:rPr>
              <a:t>=</a:t>
            </a:r>
          </a:p>
        </p:txBody>
      </p:sp>
      <p:grpSp>
        <p:nvGrpSpPr>
          <p:cNvPr id="29702" name="Group 6"/>
          <p:cNvGrpSpPr>
            <a:grpSpLocks/>
          </p:cNvGrpSpPr>
          <p:nvPr/>
        </p:nvGrpSpPr>
        <p:grpSpPr bwMode="auto">
          <a:xfrm>
            <a:off x="179388" y="3824289"/>
            <a:ext cx="8723314" cy="1665288"/>
            <a:chOff x="113" y="2409"/>
            <a:chExt cx="5495" cy="1049"/>
          </a:xfrm>
        </p:grpSpPr>
        <p:sp>
          <p:nvSpPr>
            <p:cNvPr id="5124" name="Text Box 4"/>
            <p:cNvSpPr txBox="1">
              <a:spLocks noChangeArrowheads="1"/>
            </p:cNvSpPr>
            <p:nvPr/>
          </p:nvSpPr>
          <p:spPr bwMode="auto">
            <a:xfrm>
              <a:off x="113" y="2409"/>
              <a:ext cx="4511"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9600" dirty="0" smtClean="0">
                  <a:solidFill>
                    <a:schemeClr val="tx2">
                      <a:lumMod val="60000"/>
                      <a:lumOff val="40000"/>
                    </a:schemeClr>
                  </a:solidFill>
                  <a:latin typeface="Arial Black" pitchFamily="34" charset="0"/>
                </a:rPr>
                <a:t>0.0000001</a:t>
              </a:r>
              <a:endParaRPr lang="en-GB" altLang="en-US" sz="9600" dirty="0">
                <a:solidFill>
                  <a:schemeClr val="tx2">
                    <a:lumMod val="60000"/>
                    <a:lumOff val="40000"/>
                  </a:schemeClr>
                </a:solidFill>
                <a:latin typeface="Arial Black" pitchFamily="34" charset="0"/>
              </a:endParaRPr>
            </a:p>
          </p:txBody>
        </p:sp>
        <p:pic>
          <p:nvPicPr>
            <p:cNvPr id="5125" name="Picture 5" descr="MCj0424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 y="2438"/>
              <a:ext cx="1126"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540000" y="441132"/>
            <a:ext cx="8045200" cy="431181"/>
          </a:xfrm>
        </p:spPr>
        <p:txBody>
          <a:bodyPr/>
          <a:lstStyle/>
          <a:p>
            <a:r>
              <a:rPr lang="en-US" dirty="0"/>
              <a:t>Negative powers of 10</a:t>
            </a:r>
          </a:p>
        </p:txBody>
      </p:sp>
      <p:sp>
        <p:nvSpPr>
          <p:cNvPr id="8" name="Footer Placeholder 3"/>
          <p:cNvSpPr>
            <a:spLocks noGrp="1"/>
          </p:cNvSpPr>
          <p:nvPr>
            <p:ph type="ftr" sz="quarter" idx="4294967295"/>
          </p:nvPr>
        </p:nvSpPr>
        <p:spPr>
          <a:xfrm>
            <a:off x="543398" y="6617829"/>
            <a:ext cx="2678400" cy="241200"/>
          </a:xfrm>
          <a:prstGeom prst="rect">
            <a:avLst/>
          </a:prstGeom>
        </p:spPr>
        <p:txBody>
          <a:bodyPr/>
          <a:lstStyle/>
          <a:p>
            <a:pPr algn="l"/>
            <a:r>
              <a:rPr lang="en-GB" sz="800" dirty="0"/>
              <a:t>© 2016 AQA. Created by </a:t>
            </a:r>
            <a:r>
              <a:rPr lang="en-GB" sz="800" dirty="0" err="1"/>
              <a:t>Teachit</a:t>
            </a:r>
            <a:r>
              <a:rPr lang="en-GB" sz="800" dirty="0"/>
              <a:t> for AQA.</a:t>
            </a:r>
          </a:p>
        </p:txBody>
      </p:sp>
    </p:spTree>
    <p:extLst>
      <p:ext uri="{BB962C8B-B14F-4D97-AF65-F5344CB8AC3E}">
        <p14:creationId xmlns:p14="http://schemas.microsoft.com/office/powerpoint/2010/main" val="110338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eachit presentations" id="{DE707067-F861-464E-B86B-9A5422FF8A9D}" vid="{5DA363E3-FF24-0F42-AE07-272A344097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Teachit presentations</Template>
  <TotalTime>0</TotalTime>
  <Words>1485</Words>
  <Application>Microsoft Office PowerPoint</Application>
  <PresentationFormat>On-screen Show (4:3)</PresentationFormat>
  <Paragraphs>263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AQA Presentation</vt:lpstr>
      <vt:lpstr>Standard form and order of magnitude calculations</vt:lpstr>
      <vt:lpstr>Standard form and order of magnitude</vt:lpstr>
      <vt:lpstr>PowerPoint Presentation</vt:lpstr>
      <vt:lpstr>Standard form</vt:lpstr>
      <vt:lpstr>Positive powers of 10</vt:lpstr>
      <vt:lpstr>Positive powers of 10</vt:lpstr>
      <vt:lpstr>Positive powers of 10</vt:lpstr>
      <vt:lpstr>Negative powers of 10</vt:lpstr>
      <vt:lpstr>Negative powers of 10</vt:lpstr>
      <vt:lpstr>Bonus question</vt:lpstr>
      <vt:lpstr>Standard form rules</vt:lpstr>
      <vt:lpstr>Converting to standard form</vt:lpstr>
      <vt:lpstr>Converting standard form</vt:lpstr>
      <vt:lpstr>Question 1</vt:lpstr>
      <vt:lpstr>Question 2</vt:lpstr>
      <vt:lpstr>Standard form calculations on your calculator</vt:lpstr>
      <vt:lpstr>What are orders of magnitude?</vt:lpstr>
      <vt:lpstr>Orders of magnitude</vt:lpstr>
      <vt:lpstr>Orders of magnitude in practice</vt:lpstr>
      <vt:lpstr>Orders of magnitude and standard form</vt:lpstr>
      <vt:lpstr>PowerPoint Presentation</vt:lpstr>
      <vt:lpstr>GCSE Maths F</vt:lpstr>
      <vt:lpstr>PowerPoint Presentation</vt:lpstr>
      <vt:lpstr>GCSE Maths F</vt:lpstr>
      <vt:lpstr>PowerPoint Presentation</vt:lpstr>
      <vt:lpstr>GCSE Physics sample assessment materials </vt:lpstr>
      <vt:lpstr>PowerPoint Presentation</vt:lpstr>
      <vt:lpstr>PowerPoint Presentation</vt:lpstr>
      <vt:lpstr>GCSE Chemistry sample assessment materials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2016-04-07T10:37:08Z</dcterms:created>
  <dcterms:modified xsi:type="dcterms:W3CDTF">2016-10-31T08:55:26Z</dcterms:modified>
</cp:coreProperties>
</file>