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 smtClean="0"/>
              <a:t>1</a:t>
            </a:r>
            <a:r>
              <a:rPr lang="en-GB" sz="2800" dirty="0" smtClean="0"/>
              <a:t> </a:t>
            </a:r>
            <a:r>
              <a:rPr lang="en-GB" sz="2800" dirty="0" smtClean="0"/>
              <a:t>Biological molecules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323528" y="1683170"/>
            <a:ext cx="8280922" cy="4112987"/>
            <a:chOff x="323528" y="1552586"/>
            <a:chExt cx="8280922" cy="4112987"/>
          </a:xfrm>
        </p:grpSpPr>
        <p:sp>
          <p:nvSpPr>
            <p:cNvPr id="41" name="Rounded Rectangle 40"/>
            <p:cNvSpPr/>
            <p:nvPr/>
          </p:nvSpPr>
          <p:spPr>
            <a:xfrm>
              <a:off x="7015101" y="3014125"/>
              <a:ext cx="1368152" cy="942657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 sz="1400" b="1" dirty="0" smtClean="0"/>
                <a:t>Nucleic</a:t>
              </a:r>
            </a:p>
            <a:p>
              <a:pPr algn="ctr"/>
              <a:r>
                <a:rPr lang="en-GB" sz="1400" b="1" dirty="0" smtClean="0"/>
                <a:t>acids</a:t>
              </a:r>
              <a:endParaRPr lang="en-GB" sz="1400" b="1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2193229" y="3014125"/>
              <a:ext cx="1368152" cy="942657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 sz="1400" b="1" dirty="0" smtClean="0"/>
                <a:t>Carbohydrates</a:t>
              </a:r>
              <a:endParaRPr lang="en-GB" sz="1400" b="1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53078" y="2989401"/>
              <a:ext cx="1368152" cy="94265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 sz="1400" b="1" dirty="0" smtClean="0"/>
                <a:t>Water</a:t>
              </a:r>
              <a:endParaRPr lang="en-GB" sz="1400" b="1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5336455" y="2997743"/>
              <a:ext cx="1368152" cy="942657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 sz="1400" b="1" dirty="0"/>
                <a:t>Lipids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3713988" y="2997743"/>
              <a:ext cx="1368152" cy="942657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 sz="1400" b="1" dirty="0"/>
                <a:t>Proteins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2060153" y="1552586"/>
              <a:ext cx="3276301" cy="1428772"/>
              <a:chOff x="-711699" y="236135"/>
              <a:chExt cx="5424884" cy="1428772"/>
            </a:xfrm>
            <a:effectLst/>
          </p:grpSpPr>
          <p:sp>
            <p:nvSpPr>
              <p:cNvPr id="28" name="Pentagon 4"/>
              <p:cNvSpPr/>
              <p:nvPr/>
            </p:nvSpPr>
            <p:spPr>
              <a:xfrm>
                <a:off x="-711699" y="236135"/>
                <a:ext cx="3799568" cy="101709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48509" tIns="38100" rIns="71120" bIns="38100" numCol="1" spcCol="1270" anchor="ctr" anchorCtr="0">
                <a:noAutofit/>
              </a:bodyPr>
              <a:lstStyle/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 smtClean="0"/>
                  <a:t>CHON</a:t>
                </a:r>
                <a:endParaRPr lang="en-GB" sz="1000" dirty="0"/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peptide linkage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amino acids </a:t>
                </a:r>
                <a:r>
                  <a:rPr lang="en-GB" sz="1000" dirty="0" smtClean="0"/>
                  <a:t>→ </a:t>
                </a:r>
                <a:r>
                  <a:rPr lang="en-GB" sz="1000" dirty="0"/>
                  <a:t>polypeptides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primary, secondary, tertiary and quaternary </a:t>
                </a:r>
                <a:r>
                  <a:rPr lang="en-GB" sz="1000" dirty="0" smtClean="0"/>
                  <a:t>structure</a:t>
                </a:r>
                <a:endParaRPr lang="en-GB" sz="1000" dirty="0"/>
              </a:p>
            </p:txBody>
          </p:sp>
          <p:sp>
            <p:nvSpPr>
              <p:cNvPr id="32" name="Pentagon 31"/>
              <p:cNvSpPr/>
              <p:nvPr/>
            </p:nvSpPr>
            <p:spPr>
              <a:xfrm rot="5400000">
                <a:off x="2358820" y="-689459"/>
                <a:ext cx="1412846" cy="3295885"/>
              </a:xfrm>
              <a:prstGeom prst="homePlate">
                <a:avLst>
                  <a:gd name="adj" fmla="val 31967"/>
                </a:avLst>
              </a:prstGeom>
              <a:solidFill>
                <a:srgbClr val="00B0F0"/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4" name="Pentagon 4"/>
              <p:cNvSpPr/>
              <p:nvPr/>
            </p:nvSpPr>
            <p:spPr>
              <a:xfrm>
                <a:off x="891978" y="252060"/>
                <a:ext cx="3799567" cy="101709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48509" tIns="38100" rIns="71120" bIns="38100" numCol="1" spcCol="1270" anchor="ctr" anchorCtr="0">
                <a:noAutofit/>
              </a:bodyPr>
              <a:lstStyle/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 smtClean="0"/>
                  <a:t>CHON</a:t>
                </a:r>
                <a:endParaRPr lang="en-GB" sz="1000" dirty="0"/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P</a:t>
                </a:r>
                <a:r>
                  <a:rPr lang="en-GB" sz="1000" dirty="0" smtClean="0"/>
                  <a:t>eptide </a:t>
                </a:r>
                <a:r>
                  <a:rPr lang="en-GB" sz="1000" dirty="0"/>
                  <a:t>linkage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A</a:t>
                </a:r>
                <a:r>
                  <a:rPr lang="en-GB" sz="1000" dirty="0" smtClean="0"/>
                  <a:t>mino </a:t>
                </a:r>
                <a:r>
                  <a:rPr lang="en-GB" sz="1000" dirty="0"/>
                  <a:t>acids </a:t>
                </a:r>
                <a:r>
                  <a:rPr lang="en-GB" sz="1000" dirty="0" smtClean="0"/>
                  <a:t>→ </a:t>
                </a:r>
                <a:r>
                  <a:rPr lang="en-GB" sz="1000" dirty="0"/>
                  <a:t>polypeptides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P</a:t>
                </a:r>
                <a:r>
                  <a:rPr lang="en-GB" sz="1000" dirty="0" smtClean="0"/>
                  <a:t>rimary</a:t>
                </a:r>
                <a:r>
                  <a:rPr lang="en-GB" sz="1000" dirty="0"/>
                  <a:t>, secondary, tertiary and quaternary </a:t>
                </a:r>
                <a:r>
                  <a:rPr lang="en-GB" sz="1000" dirty="0" smtClean="0"/>
                  <a:t>structure</a:t>
                </a:r>
                <a:endParaRPr lang="en-GB" sz="1000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4789965" y="3967208"/>
              <a:ext cx="2156361" cy="1589569"/>
              <a:chOff x="90825" y="-451988"/>
              <a:chExt cx="4058179" cy="1589569"/>
            </a:xfrm>
            <a:effectLst/>
          </p:grpSpPr>
          <p:sp>
            <p:nvSpPr>
              <p:cNvPr id="30" name="Pentagon 29"/>
              <p:cNvSpPr/>
              <p:nvPr/>
            </p:nvSpPr>
            <p:spPr>
              <a:xfrm rot="16200000">
                <a:off x="1583252" y="-1428170"/>
                <a:ext cx="1589569" cy="3541934"/>
              </a:xfrm>
              <a:prstGeom prst="homePlate">
                <a:avLst>
                  <a:gd name="adj" fmla="val 35019"/>
                </a:avLst>
              </a:prstGeom>
              <a:solidFill>
                <a:schemeClr val="accent3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Pentagon 4"/>
              <p:cNvSpPr/>
              <p:nvPr/>
            </p:nvSpPr>
            <p:spPr>
              <a:xfrm>
                <a:off x="90825" y="78198"/>
                <a:ext cx="3799568" cy="101709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48509" tIns="38100" rIns="71120" bIns="38100" numCol="1" spcCol="1270" anchor="ctr" anchorCtr="0">
                <a:noAutofit/>
              </a:bodyPr>
              <a:lstStyle/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 smtClean="0"/>
                  <a:t>CHO</a:t>
                </a:r>
                <a:endParaRPr lang="en-GB" sz="1000" dirty="0"/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Ester linkage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Fatty acids + glycerol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Triglyceride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Mono &amp; </a:t>
                </a:r>
                <a:r>
                  <a:rPr lang="en-GB" sz="1000" dirty="0" smtClean="0"/>
                  <a:t>polyunsaturated</a:t>
                </a:r>
                <a:endParaRPr lang="en-GB" sz="10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1765260" y="3956782"/>
              <a:ext cx="2294708" cy="1708791"/>
              <a:chOff x="3061987" y="-402825"/>
              <a:chExt cx="3799567" cy="1213821"/>
            </a:xfrm>
            <a:effectLst/>
          </p:grpSpPr>
          <p:sp>
            <p:nvSpPr>
              <p:cNvPr id="24" name="Pentagon 23"/>
              <p:cNvSpPr/>
              <p:nvPr/>
            </p:nvSpPr>
            <p:spPr>
              <a:xfrm rot="16200000">
                <a:off x="4266739" y="-1367290"/>
                <a:ext cx="1126835" cy="3055766"/>
              </a:xfrm>
              <a:prstGeom prst="homePlate">
                <a:avLst>
                  <a:gd name="adj" fmla="val 39793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Pentagon 4"/>
              <p:cNvSpPr/>
              <p:nvPr/>
            </p:nvSpPr>
            <p:spPr>
              <a:xfrm>
                <a:off x="3061987" y="-206095"/>
                <a:ext cx="3799567" cy="101709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48509" tIns="38100" rIns="71120" bIns="38100" numCol="1" spcCol="1270" anchor="ctr" anchorCtr="0">
                <a:noAutofit/>
              </a:bodyPr>
              <a:lstStyle/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kern="1200" dirty="0" smtClean="0"/>
                  <a:t>CHO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kern="1200" dirty="0" err="1" smtClean="0"/>
                  <a:t>Glycosidic</a:t>
                </a:r>
                <a:r>
                  <a:rPr lang="en-GB" sz="1000" kern="1200" dirty="0" smtClean="0"/>
                  <a:t> linkage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kern="1200" dirty="0" err="1" smtClean="0"/>
                  <a:t>Monosaccharides</a:t>
                </a:r>
                <a:endParaRPr lang="en-GB" sz="1000" kern="1200" dirty="0" smtClean="0"/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kern="1200" dirty="0" smtClean="0"/>
                  <a:t>Disaccharides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kern="1200" dirty="0" smtClean="0"/>
                  <a:t>Polysaccharides</a:t>
                </a:r>
                <a:endParaRPr lang="en-GB" sz="1000" kern="12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23528" y="1570059"/>
              <a:ext cx="2027253" cy="1393047"/>
              <a:chOff x="1771267" y="-274661"/>
              <a:chExt cx="4873368" cy="1134382"/>
            </a:xfrm>
            <a:effectLst/>
          </p:grpSpPr>
          <p:sp>
            <p:nvSpPr>
              <p:cNvPr id="16" name="Pentagon 15"/>
              <p:cNvSpPr/>
              <p:nvPr/>
            </p:nvSpPr>
            <p:spPr>
              <a:xfrm rot="5400000">
                <a:off x="3735009" y="-1776107"/>
                <a:ext cx="1133731" cy="4137925"/>
              </a:xfrm>
              <a:prstGeom prst="homePlate">
                <a:avLst>
                  <a:gd name="adj" fmla="val 31795"/>
                </a:avLst>
              </a:prstGeom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7" name="Pentagon 4"/>
              <p:cNvSpPr/>
              <p:nvPr/>
            </p:nvSpPr>
            <p:spPr>
              <a:xfrm>
                <a:off x="1771267" y="-274661"/>
                <a:ext cx="4873368" cy="82962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65843" tIns="30480" rIns="56896" bIns="30480" numCol="1" spcCol="1270" anchor="ctr" anchorCtr="0">
                <a:noAutofit/>
              </a:bodyPr>
              <a:lstStyle/>
              <a:p>
                <a:pPr marL="171450" lvl="0" indent="-171450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kern="1200" dirty="0" smtClean="0"/>
                  <a:t>H</a:t>
                </a:r>
                <a:r>
                  <a:rPr lang="en-GB" sz="1000" kern="1200" baseline="-25000" dirty="0" smtClean="0"/>
                  <a:t>2</a:t>
                </a:r>
                <a:r>
                  <a:rPr lang="en-GB" sz="1000" kern="1200" dirty="0" smtClean="0"/>
                  <a:t>O</a:t>
                </a:r>
              </a:p>
              <a:p>
                <a:pPr marL="171450" lvl="0" indent="-171450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kern="1200" dirty="0" smtClean="0"/>
                  <a:t>Polar molecule</a:t>
                </a:r>
              </a:p>
              <a:p>
                <a:pPr marL="171450" lvl="0" indent="-171450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kern="1200" dirty="0" smtClean="0"/>
                  <a:t>Universal solvent</a:t>
                </a:r>
              </a:p>
              <a:p>
                <a:pPr marL="171450" lvl="0" indent="-171450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kern="1200" dirty="0" smtClean="0"/>
                  <a:t>Forms hydrogen bonds</a:t>
                </a:r>
                <a:endParaRPr lang="en-GB" sz="1000" kern="1200" dirty="0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6308830" y="1607536"/>
              <a:ext cx="2295620" cy="1390219"/>
              <a:chOff x="12924890" y="-530219"/>
              <a:chExt cx="4470298" cy="1387887"/>
            </a:xfrm>
            <a:effectLst/>
          </p:grpSpPr>
          <p:sp>
            <p:nvSpPr>
              <p:cNvPr id="36" name="Pentagon 35"/>
              <p:cNvSpPr/>
              <p:nvPr/>
            </p:nvSpPr>
            <p:spPr>
              <a:xfrm rot="5400000">
                <a:off x="14748017" y="-1789502"/>
                <a:ext cx="1368114" cy="3926225"/>
              </a:xfrm>
              <a:prstGeom prst="homePlate">
                <a:avLst>
                  <a:gd name="adj" fmla="val 40269"/>
                </a:avLst>
              </a:prstGeom>
              <a:solidFill>
                <a:schemeClr val="accent4">
                  <a:lumMod val="75000"/>
                </a:schemeClr>
              </a:solidFill>
            </p:spPr>
            <p:style>
              <a:lnRef idx="3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2" name="Pentagon 4"/>
              <p:cNvSpPr/>
              <p:nvPr/>
            </p:nvSpPr>
            <p:spPr>
              <a:xfrm>
                <a:off x="12924890" y="-530219"/>
                <a:ext cx="4470298" cy="101709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448509" tIns="38100" rIns="71120" bIns="38100" numCol="1" spcCol="1270" anchor="ctr" anchorCtr="0">
                <a:noAutofit/>
              </a:bodyPr>
              <a:lstStyle/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 smtClean="0"/>
                  <a:t>CHONP</a:t>
                </a:r>
                <a:endParaRPr lang="en-GB" sz="1000" dirty="0"/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Nucleotides AGCT(U)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F</a:t>
                </a:r>
                <a:r>
                  <a:rPr lang="en-GB" sz="1000" dirty="0" smtClean="0"/>
                  <a:t>orm </a:t>
                </a:r>
                <a:r>
                  <a:rPr lang="en-GB" sz="1000" dirty="0"/>
                  <a:t>DNA or RNA</a:t>
                </a:r>
              </a:p>
              <a:p>
                <a:pPr marL="171450" lvl="0" indent="-171450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Font typeface="Arial" pitchFamily="34" charset="0"/>
                  <a:buChar char="•"/>
                </a:pPr>
                <a:r>
                  <a:rPr lang="en-GB" sz="1000" dirty="0"/>
                  <a:t>Involved in protein </a:t>
                </a:r>
                <a:r>
                  <a:rPr lang="en-GB" sz="1000" dirty="0" smtClean="0"/>
                  <a:t>synthesis</a:t>
                </a:r>
                <a:endParaRPr lang="en-GB" sz="1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US" sz="2800" dirty="0" smtClean="0"/>
              <a:t>1</a:t>
            </a:r>
            <a:r>
              <a:rPr lang="en-GB" sz="2800" dirty="0" smtClean="0"/>
              <a:t> </a:t>
            </a:r>
            <a:r>
              <a:rPr lang="en-GB" sz="2800" dirty="0" smtClean="0"/>
              <a:t>Biological molecules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3632" y="1556792"/>
            <a:ext cx="7931644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Questions</a:t>
            </a:r>
            <a:endParaRPr lang="en-GB" sz="1050" b="1" dirty="0" smtClean="0"/>
          </a:p>
          <a:p>
            <a:r>
              <a:rPr lang="en-GB" sz="1050" b="1" dirty="0"/>
              <a:t> </a:t>
            </a:r>
            <a:endParaRPr lang="en-GB" sz="1050" b="1" dirty="0" smtClean="0"/>
          </a:p>
          <a:p>
            <a:endParaRPr lang="en-GB" sz="1050" dirty="0" smtClean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List the properties of water.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Give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general formula for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carbohydrates.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List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roles of lipids in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cells.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Name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bonds holding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amino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acids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together.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Draw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structure of a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nucleotide.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21075718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47c9b1dd535d4c156ec572b3955544d67db1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90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21</cp:revision>
  <dcterms:created xsi:type="dcterms:W3CDTF">2014-09-05T07:23:33Z</dcterms:created>
  <dcterms:modified xsi:type="dcterms:W3CDTF">2015-03-25T16:48:03Z</dcterms:modified>
</cp:coreProperties>
</file>