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0" r:id="rId4"/>
    <p:sldId id="261" r:id="rId5"/>
    <p:sldId id="262" r:id="rId6"/>
    <p:sldId id="263" r:id="rId7"/>
    <p:sldId id="265" r:id="rId8"/>
    <p:sldId id="266" r:id="rId9"/>
    <p:sldId id="273" r:id="rId10"/>
    <p:sldId id="267" r:id="rId11"/>
    <p:sldId id="269" r:id="rId12"/>
    <p:sldId id="270" r:id="rId13"/>
    <p:sldId id="271" r:id="rId14"/>
    <p:sldId id="26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KW"/>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73D8959-B423-45B2-8693-9FD1E3359745}" type="datetimeFigureOut">
              <a:rPr lang="ar-KW" smtClean="0"/>
              <a:pPr/>
              <a:t>15/02/1433</a:t>
            </a:fld>
            <a:endParaRPr lang="ar-K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K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KW"/>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4E8A6C7-2E78-4485-8CC4-3945DF4A0C14}" type="slidenum">
              <a:rPr lang="ar-KW" smtClean="0"/>
              <a:pPr/>
              <a:t>‹#›</a:t>
            </a:fld>
            <a:endParaRPr lang="ar-KW"/>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4F6DAA2-01B2-4AB6-B841-4494668FE95B}" type="datetime1">
              <a:rPr lang="en-US" smtClean="0"/>
              <a:pPr/>
              <a:t>1/9/2012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US" smtClean="0"/>
              <a:t>Dina Jaber </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C1CBB8-4B93-4F78-8AE4-E28B4950BDB0}" type="datetime1">
              <a:rPr lang="en-US" smtClean="0"/>
              <a:pPr/>
              <a:t>1/9/2012</a:t>
            </a:fld>
            <a:endParaRPr lang="en-US"/>
          </a:p>
        </p:txBody>
      </p:sp>
      <p:sp>
        <p:nvSpPr>
          <p:cNvPr id="5" name="Footer Placeholder 4"/>
          <p:cNvSpPr>
            <a:spLocks noGrp="1"/>
          </p:cNvSpPr>
          <p:nvPr>
            <p:ph type="ftr" sz="quarter" idx="11"/>
          </p:nvPr>
        </p:nvSpPr>
        <p:spPr/>
        <p:txBody>
          <a:bodyPr/>
          <a:lstStyle>
            <a:extLst/>
          </a:lstStyle>
          <a:p>
            <a:r>
              <a:rPr lang="en-US" smtClean="0"/>
              <a:t>Dina Jaber </a:t>
            </a:r>
            <a:endParaRPr lang="en-US"/>
          </a:p>
        </p:txBody>
      </p:sp>
      <p:sp>
        <p:nvSpPr>
          <p:cNvPr id="6" name="Slide Number Placeholder 5"/>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A9B33A-70CC-41CB-8F2C-0CB4C5E2F8F9}" type="datetime1">
              <a:rPr lang="en-US" smtClean="0"/>
              <a:pPr/>
              <a:t>1/9/2012</a:t>
            </a:fld>
            <a:endParaRPr lang="en-US"/>
          </a:p>
        </p:txBody>
      </p:sp>
      <p:sp>
        <p:nvSpPr>
          <p:cNvPr id="5" name="Footer Placeholder 4"/>
          <p:cNvSpPr>
            <a:spLocks noGrp="1"/>
          </p:cNvSpPr>
          <p:nvPr>
            <p:ph type="ftr" sz="quarter" idx="11"/>
          </p:nvPr>
        </p:nvSpPr>
        <p:spPr/>
        <p:txBody>
          <a:bodyPr/>
          <a:lstStyle>
            <a:extLst/>
          </a:lstStyle>
          <a:p>
            <a:r>
              <a:rPr lang="en-US" smtClean="0"/>
              <a:t>Dina Jaber </a:t>
            </a:r>
            <a:endParaRPr lang="en-US"/>
          </a:p>
        </p:txBody>
      </p:sp>
      <p:sp>
        <p:nvSpPr>
          <p:cNvPr id="6" name="Slide Number Placeholder 5"/>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9E4413-1ADC-48F3-AEC2-2244230D402D}" type="datetime1">
              <a:rPr lang="en-US" smtClean="0"/>
              <a:pPr/>
              <a:t>1/9/2012</a:t>
            </a:fld>
            <a:endParaRPr lang="en-US"/>
          </a:p>
        </p:txBody>
      </p:sp>
      <p:sp>
        <p:nvSpPr>
          <p:cNvPr id="5" name="Footer Placeholder 4"/>
          <p:cNvSpPr>
            <a:spLocks noGrp="1"/>
          </p:cNvSpPr>
          <p:nvPr>
            <p:ph type="ftr" sz="quarter" idx="11"/>
          </p:nvPr>
        </p:nvSpPr>
        <p:spPr/>
        <p:txBody>
          <a:bodyPr/>
          <a:lstStyle>
            <a:extLst/>
          </a:lstStyle>
          <a:p>
            <a:r>
              <a:rPr lang="en-US" smtClean="0"/>
              <a:t>Dina Jaber </a:t>
            </a:r>
            <a:endParaRPr lang="en-US"/>
          </a:p>
        </p:txBody>
      </p:sp>
      <p:sp>
        <p:nvSpPr>
          <p:cNvPr id="6" name="Slide Number Placeholder 5"/>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6D512C1-9AA1-4820-9B65-AA53F7EA1589}" type="datetime1">
              <a:rPr lang="en-US" smtClean="0"/>
              <a:pPr/>
              <a:t>1/9/2012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Dina Jaber </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91BD2F-412F-423E-AF45-7201EAA36E2D}" type="datetime1">
              <a:rPr lang="en-US" smtClean="0"/>
              <a:pPr/>
              <a:t>1/9/2012</a:t>
            </a:fld>
            <a:endParaRPr lang="en-US"/>
          </a:p>
        </p:txBody>
      </p:sp>
      <p:sp>
        <p:nvSpPr>
          <p:cNvPr id="6" name="Footer Placeholder 5"/>
          <p:cNvSpPr>
            <a:spLocks noGrp="1"/>
          </p:cNvSpPr>
          <p:nvPr>
            <p:ph type="ftr" sz="quarter" idx="11"/>
          </p:nvPr>
        </p:nvSpPr>
        <p:spPr/>
        <p:txBody>
          <a:bodyPr/>
          <a:lstStyle>
            <a:extLst/>
          </a:lstStyle>
          <a:p>
            <a:r>
              <a:rPr lang="en-US" smtClean="0"/>
              <a:t>Dina Jaber </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D324F4B-855C-41A2-BEF4-28A05F004753}"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F1A686-FA51-48A7-9218-475E53AB5772}" type="datetime1">
              <a:rPr lang="en-US" smtClean="0"/>
              <a:pPr/>
              <a:t>1/9/2012</a:t>
            </a:fld>
            <a:endParaRPr lang="en-US"/>
          </a:p>
        </p:txBody>
      </p:sp>
      <p:sp>
        <p:nvSpPr>
          <p:cNvPr id="8" name="Footer Placeholder 7"/>
          <p:cNvSpPr>
            <a:spLocks noGrp="1"/>
          </p:cNvSpPr>
          <p:nvPr>
            <p:ph type="ftr" sz="quarter" idx="11"/>
          </p:nvPr>
        </p:nvSpPr>
        <p:spPr/>
        <p:txBody>
          <a:bodyPr/>
          <a:lstStyle>
            <a:extLst/>
          </a:lstStyle>
          <a:p>
            <a:r>
              <a:rPr lang="en-US" smtClean="0"/>
              <a:t>Dina Jaber </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A70ED3-42D5-4D05-ADE0-EED4C6188817}" type="datetime1">
              <a:rPr lang="en-US" smtClean="0"/>
              <a:pPr/>
              <a:t>1/9/2012</a:t>
            </a:fld>
            <a:endParaRPr lang="en-US"/>
          </a:p>
        </p:txBody>
      </p:sp>
      <p:sp>
        <p:nvSpPr>
          <p:cNvPr id="4" name="Footer Placeholder 3"/>
          <p:cNvSpPr>
            <a:spLocks noGrp="1"/>
          </p:cNvSpPr>
          <p:nvPr>
            <p:ph type="ftr" sz="quarter" idx="11"/>
          </p:nvPr>
        </p:nvSpPr>
        <p:spPr/>
        <p:txBody>
          <a:bodyPr/>
          <a:lstStyle>
            <a:extLst/>
          </a:lstStyle>
          <a:p>
            <a:r>
              <a:rPr lang="en-US" smtClean="0"/>
              <a:t>Dina Jaber </a:t>
            </a:r>
            <a:endParaRPr lang="en-US"/>
          </a:p>
        </p:txBody>
      </p:sp>
      <p:sp>
        <p:nvSpPr>
          <p:cNvPr id="5" name="Slide Number Placeholder 4"/>
          <p:cNvSpPr>
            <a:spLocks noGrp="1"/>
          </p:cNvSpPr>
          <p:nvPr>
            <p:ph type="sldNum" sz="quarter" idx="12"/>
          </p:nvPr>
        </p:nvSpPr>
        <p:spPr/>
        <p:txBody>
          <a:bodyPr/>
          <a:lstStyle>
            <a:extLst/>
          </a:lstStyle>
          <a:p>
            <a:fld id="{4D324F4B-855C-41A2-BEF4-28A05F004753}"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30B856-5B08-4031-9B04-88F7CFA76B87}" type="datetime1">
              <a:rPr lang="en-US" smtClean="0"/>
              <a:pPr/>
              <a:t>1/9/2012</a:t>
            </a:fld>
            <a:endParaRPr lang="en-US"/>
          </a:p>
        </p:txBody>
      </p:sp>
      <p:sp>
        <p:nvSpPr>
          <p:cNvPr id="3" name="Footer Placeholder 2"/>
          <p:cNvSpPr>
            <a:spLocks noGrp="1"/>
          </p:cNvSpPr>
          <p:nvPr>
            <p:ph type="ftr" sz="quarter" idx="11"/>
          </p:nvPr>
        </p:nvSpPr>
        <p:spPr/>
        <p:txBody>
          <a:bodyPr/>
          <a:lstStyle>
            <a:extLst/>
          </a:lstStyle>
          <a:p>
            <a:r>
              <a:rPr lang="en-US" smtClean="0"/>
              <a:t>Dina Jaber </a:t>
            </a:r>
            <a:endParaRPr lang="en-US"/>
          </a:p>
        </p:txBody>
      </p:sp>
      <p:sp>
        <p:nvSpPr>
          <p:cNvPr id="4" name="Slide Number Placeholder 3"/>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8C401AF-BA26-4BDB-ABB7-A78421D7B389}" type="datetime1">
              <a:rPr lang="en-US" smtClean="0"/>
              <a:pPr/>
              <a:t>1/9/2012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Dina Jaber </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369721B-A3A3-4E82-92D8-3509DB76C8FF}" type="datetime1">
              <a:rPr lang="en-US" smtClean="0"/>
              <a:pPr/>
              <a:t>1/9/2012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Dina Jaber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Dina Jaber </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69EBD91-4759-4010-876E-57F28320BEBF}" type="datetime1">
              <a:rPr lang="en-US" smtClean="0"/>
              <a:pPr/>
              <a:t>1/9/2012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D324F4B-855C-41A2-BEF4-28A05F004753}"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A Game of Polo with A Headless Goat.</a:t>
            </a:r>
            <a:endParaRPr lang="en-US" dirty="0"/>
          </a:p>
        </p:txBody>
      </p:sp>
      <p:sp>
        <p:nvSpPr>
          <p:cNvPr id="3" name="Subtitle 2"/>
          <p:cNvSpPr>
            <a:spLocks noGrp="1"/>
          </p:cNvSpPr>
          <p:nvPr>
            <p:ph type="subTitle" idx="1"/>
          </p:nvPr>
        </p:nvSpPr>
        <p:spPr/>
        <p:txBody>
          <a:bodyPr/>
          <a:lstStyle/>
          <a:p>
            <a:r>
              <a:rPr lang="en-US" dirty="0" smtClean="0"/>
              <a:t>By Emma Levine</a:t>
            </a:r>
          </a:p>
          <a:p>
            <a:r>
              <a:rPr lang="en-US" dirty="0" smtClean="0"/>
              <a:t>Section A, page 14</a:t>
            </a:r>
          </a:p>
          <a:p>
            <a:r>
              <a:rPr lang="en-US" dirty="0" smtClean="0"/>
              <a:t>20 minutes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90600" y="2057400"/>
            <a:ext cx="281940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lstStyle/>
          <a:p>
            <a:r>
              <a:rPr lang="en-US" dirty="0" smtClean="0"/>
              <a:t> 8</a:t>
            </a:r>
            <a:r>
              <a:rPr lang="en-US" baseline="30000" dirty="0" smtClean="0"/>
              <a:t>th</a:t>
            </a:r>
            <a:r>
              <a:rPr lang="en-US" dirty="0" smtClean="0"/>
              <a:t> paragraph: “the road straightened…cart tumbled over”: long sentences, build up our anticipation and she ends it saying “The race was over.” Abrupt ending. Keeps us guessing.</a:t>
            </a:r>
          </a:p>
          <a:p>
            <a:r>
              <a:rPr lang="en-US" dirty="0" smtClean="0"/>
              <a:t> Line 46: “and then the trouble began”: sarcastic tone, after everything that had just happened….now it begins? </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Line 46: “I assumed the winner was the one who completed the race but it was not seen that way by everyone”:  things aren’t done the same way as the ‘West’, she’s confused.</a:t>
            </a:r>
          </a:p>
          <a:p>
            <a:r>
              <a:rPr lang="en-US" dirty="0" smtClean="0"/>
              <a:t> Line 47: “Apart from the two jockeys and ‘officials’ …there were over a hundred punters who had all staked money on the race, and therefore had strong opinions.”:  everyone’s very outspoken, isn’t done in an orderly fashion. ‘Officials’ is put into quotations making it seem like she’s being sarcastic.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 Line 51: “Voices were raised, fists were out and tempers rising.”: describes the atmosphere, it seems to be getting even more out of control.  Group of three / triplet.</a:t>
            </a:r>
          </a:p>
          <a:p>
            <a:r>
              <a:rPr lang="en-US" dirty="0" smtClean="0"/>
              <a:t> Line 54: “Volatile situation”:  is it really an unstable place or is she exaggerating? </a:t>
            </a:r>
          </a:p>
          <a:p>
            <a:r>
              <a:rPr lang="en-US" dirty="0" smtClean="0"/>
              <a:t> Line 56: “swallowed up by the crowd”: metaphor showing the disarray and massive number of people.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Line 57: “It’s started to get nasty. I think we should leave.”: shows how people’s personalities change when money’s involved. </a:t>
            </a:r>
          </a:p>
          <a:p>
            <a:r>
              <a:rPr lang="en-US" dirty="0" smtClean="0"/>
              <a:t> Line 61: “I was glad he hadn’t told me before; an inexperienced, underage driver causing a massive pile-up in the middle of the high-stakes donkey race could have caused problems.” : the extract ends in humour, she sounds relieved, shows that even though she’s adventurous she has her limits.  Does she really believe the underage driver would have made it worse?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West vs. East</a:t>
            </a:r>
            <a:endParaRPr lang="en-US" dirty="0"/>
          </a:p>
        </p:txBody>
      </p:sp>
      <p:graphicFrame>
        <p:nvGraphicFramePr>
          <p:cNvPr id="4" name="Content Placeholder 3"/>
          <p:cNvGraphicFramePr>
            <a:graphicFrameLocks noGrp="1"/>
          </p:cNvGraphicFramePr>
          <p:nvPr>
            <p:ph idx="1"/>
          </p:nvPr>
        </p:nvGraphicFramePr>
        <p:xfrm>
          <a:off x="457200" y="1646238"/>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WEST</a:t>
                      </a:r>
                      <a:endParaRPr lang="en-US" dirty="0"/>
                    </a:p>
                  </a:txBody>
                  <a:tcPr/>
                </a:tc>
                <a:tc>
                  <a:txBody>
                    <a:bodyPr/>
                    <a:lstStyle/>
                    <a:p>
                      <a:pPr algn="ctr"/>
                      <a:r>
                        <a:rPr lang="en-US" dirty="0" smtClean="0"/>
                        <a:t>EAST</a:t>
                      </a:r>
                      <a:endParaRPr lang="en-US" dirty="0"/>
                    </a:p>
                  </a:txBody>
                  <a:tcPr/>
                </a:tc>
              </a:tr>
              <a:tr h="370840">
                <a:tc>
                  <a:txBody>
                    <a:bodyPr/>
                    <a:lstStyle/>
                    <a:p>
                      <a:r>
                        <a:rPr lang="en-US" dirty="0" smtClean="0"/>
                        <a:t>“Wacky races”</a:t>
                      </a:r>
                      <a:endParaRPr lang="en-US" dirty="0"/>
                    </a:p>
                  </a:txBody>
                  <a:tcPr/>
                </a:tc>
                <a:tc>
                  <a:txBody>
                    <a:bodyPr/>
                    <a:lstStyle/>
                    <a:p>
                      <a:r>
                        <a:rPr lang="en-US" dirty="0" smtClean="0"/>
                        <a:t>“Donkey-carts”</a:t>
                      </a:r>
                      <a:endParaRPr lang="en-US" dirty="0"/>
                    </a:p>
                  </a:txBody>
                  <a:tcPr/>
                </a:tc>
              </a:tr>
              <a:tr h="370840">
                <a:tc>
                  <a:txBody>
                    <a:bodyPr/>
                    <a:lstStyle/>
                    <a:p>
                      <a:r>
                        <a:rPr lang="en-US" dirty="0" smtClean="0"/>
                        <a:t>“Are they coming?”</a:t>
                      </a:r>
                      <a:endParaRPr lang="en-US" dirty="0"/>
                    </a:p>
                  </a:txBody>
                  <a:tcPr/>
                </a:tc>
                <a:tc>
                  <a:txBody>
                    <a:bodyPr/>
                    <a:lstStyle/>
                    <a:p>
                      <a:r>
                        <a:rPr lang="en-US" dirty="0" smtClean="0"/>
                        <a:t>“Coming,</a:t>
                      </a:r>
                      <a:r>
                        <a:rPr lang="en-US" baseline="0" dirty="0" smtClean="0"/>
                        <a:t> coming”</a:t>
                      </a:r>
                      <a:endParaRPr lang="en-US" dirty="0"/>
                    </a:p>
                  </a:txBody>
                  <a:tcPr/>
                </a:tc>
              </a:tr>
              <a:tr h="370840">
                <a:tc>
                  <a:txBody>
                    <a:bodyPr/>
                    <a:lstStyle/>
                    <a:p>
                      <a:r>
                        <a:rPr lang="en-US" dirty="0" smtClean="0"/>
                        <a:t>“Zoom</a:t>
                      </a:r>
                      <a:r>
                        <a:rPr lang="en-US" baseline="0" dirty="0" smtClean="0"/>
                        <a:t> lens”</a:t>
                      </a:r>
                      <a:endParaRPr lang="en-US" dirty="0"/>
                    </a:p>
                  </a:txBody>
                  <a:tcPr/>
                </a:tc>
                <a:tc>
                  <a:txBody>
                    <a:bodyPr/>
                    <a:lstStyle/>
                    <a:p>
                      <a:r>
                        <a:rPr lang="en-US" dirty="0" smtClean="0"/>
                        <a:t>“Wobbly bicycle”</a:t>
                      </a:r>
                      <a:endParaRPr lang="en-US" dirty="0"/>
                    </a:p>
                  </a:txBody>
                  <a:tcPr/>
                </a:tc>
              </a:tr>
              <a:tr h="370840">
                <a:tc>
                  <a:txBody>
                    <a:bodyPr/>
                    <a:lstStyle/>
                    <a:p>
                      <a:r>
                        <a:rPr lang="en-US" dirty="0" smtClean="0"/>
                        <a:t>“Formula One”</a:t>
                      </a:r>
                      <a:endParaRPr lang="en-US" dirty="0"/>
                    </a:p>
                  </a:txBody>
                  <a:tcPr/>
                </a:tc>
                <a:tc>
                  <a:txBody>
                    <a:bodyPr/>
                    <a:lstStyle/>
                    <a:p>
                      <a:r>
                        <a:rPr lang="en-US" dirty="0" smtClean="0"/>
                        <a:t>‘officials’</a:t>
                      </a:r>
                      <a:endParaRPr lang="en-US" dirty="0"/>
                    </a:p>
                  </a:txBody>
                  <a:tcPr/>
                </a:tc>
              </a:tr>
            </a:tbl>
          </a:graphicData>
        </a:graphic>
      </p:graphicFrame>
      <p:sp>
        <p:nvSpPr>
          <p:cNvPr id="5" name="TextBox 4"/>
          <p:cNvSpPr txBox="1"/>
          <p:nvPr/>
        </p:nvSpPr>
        <p:spPr>
          <a:xfrm>
            <a:off x="609600" y="3810001"/>
            <a:ext cx="8229600" cy="2862322"/>
          </a:xfrm>
          <a:prstGeom prst="rect">
            <a:avLst/>
          </a:prstGeom>
          <a:noFill/>
        </p:spPr>
        <p:txBody>
          <a:bodyPr wrap="square" rtlCol="1">
            <a:spAutoFit/>
          </a:bodyPr>
          <a:lstStyle/>
          <a:p>
            <a:pPr>
              <a:buClr>
                <a:schemeClr val="accent3"/>
              </a:buClr>
              <a:buFont typeface="Wingdings" pitchFamily="2" charset="2"/>
              <a:buChar char="§"/>
            </a:pPr>
            <a:r>
              <a:rPr lang="en-US" sz="2000" dirty="0" smtClean="0"/>
              <a:t> She uses a colloquial tone to inform her audience and to make the story more approachable. </a:t>
            </a:r>
          </a:p>
          <a:p>
            <a:pPr>
              <a:buClr>
                <a:schemeClr val="accent3"/>
              </a:buClr>
              <a:buFont typeface="Wingdings" pitchFamily="2" charset="2"/>
              <a:buChar char="§"/>
            </a:pPr>
            <a:r>
              <a:rPr lang="en-US" sz="2000" dirty="0" smtClean="0"/>
              <a:t> She writes in first person narrative to make it more realistic and personable. </a:t>
            </a:r>
          </a:p>
          <a:p>
            <a:pPr>
              <a:buClr>
                <a:schemeClr val="accent3"/>
              </a:buClr>
              <a:buFont typeface="Wingdings" pitchFamily="2" charset="2"/>
              <a:buChar char="§"/>
            </a:pPr>
            <a:r>
              <a:rPr lang="en-US" sz="2000" dirty="0" smtClean="0"/>
              <a:t> The extract is written in chronological order, making it seem like the events follow each other (new paragraph – new idea) which is </a:t>
            </a:r>
            <a:r>
              <a:rPr lang="en-US" sz="2000" b="1" u="sng" dirty="0" smtClean="0"/>
              <a:t>ironic</a:t>
            </a:r>
            <a:r>
              <a:rPr lang="en-US" sz="2000" dirty="0" smtClean="0"/>
              <a:t> since the entire race is disorganized and chaotic. </a:t>
            </a:r>
          </a:p>
          <a:p>
            <a:pPr>
              <a:buClr>
                <a:schemeClr val="accent3"/>
              </a:buClr>
              <a:buFont typeface="Wingdings" pitchFamily="2" charset="2"/>
              <a:buChar char="§"/>
            </a:pPr>
            <a:endParaRPr lang="en-US" sz="2000" dirty="0" smtClean="0"/>
          </a:p>
          <a:p>
            <a:pPr>
              <a:buClr>
                <a:schemeClr val="accent3"/>
              </a:buClr>
              <a:buFont typeface="Wingdings" pitchFamily="2" charset="2"/>
              <a:buChar char="§"/>
            </a:pPr>
            <a:endParaRPr lang="ar-KW"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Autofit/>
          </a:bodyPr>
          <a:lstStyle/>
          <a:p>
            <a:r>
              <a:rPr lang="en-US" sz="11500" dirty="0" smtClean="0"/>
              <a:t>?</a:t>
            </a:r>
            <a:endParaRPr lang="en-US" sz="11500" dirty="0"/>
          </a:p>
        </p:txBody>
      </p:sp>
      <p:sp>
        <p:nvSpPr>
          <p:cNvPr id="3" name="Content Placeholder 2"/>
          <p:cNvSpPr>
            <a:spLocks noGrp="1"/>
          </p:cNvSpPr>
          <p:nvPr>
            <p:ph idx="1"/>
          </p:nvPr>
        </p:nvSpPr>
        <p:spPr>
          <a:xfrm>
            <a:off x="381000" y="2895600"/>
            <a:ext cx="8229600" cy="4526280"/>
          </a:xfrm>
        </p:spPr>
        <p:txBody>
          <a:bodyPr/>
          <a:lstStyle/>
          <a:p>
            <a:pPr>
              <a:buClr>
                <a:schemeClr val="bg2">
                  <a:lumMod val="60000"/>
                  <a:lumOff val="40000"/>
                </a:schemeClr>
              </a:buClr>
              <a:buFont typeface="Wingdings" pitchFamily="2" charset="2"/>
              <a:buChar char="Ø"/>
            </a:pPr>
            <a:r>
              <a:rPr lang="en-US" dirty="0" smtClean="0">
                <a:ln w="50800"/>
              </a:rPr>
              <a:t> Do you believe that Levine is critiquing  the culture or just trying to relate to her audience?</a:t>
            </a:r>
          </a:p>
          <a:p>
            <a:pPr>
              <a:buClr>
                <a:schemeClr val="bg2">
                  <a:lumMod val="60000"/>
                  <a:lumOff val="40000"/>
                </a:schemeClr>
              </a:buClr>
              <a:buFont typeface="Wingdings" pitchFamily="2" charset="2"/>
              <a:buChar char="Ø"/>
            </a:pPr>
            <a:r>
              <a:rPr lang="en-US" dirty="0" smtClean="0">
                <a:ln w="50800"/>
              </a:rPr>
              <a:t>  Is she using humour as a way of mocking them or just to inform? </a:t>
            </a:r>
          </a:p>
          <a:p>
            <a:pPr>
              <a:buClr>
                <a:schemeClr val="bg2">
                  <a:lumMod val="60000"/>
                  <a:lumOff val="40000"/>
                </a:schemeClr>
              </a:buClr>
              <a:buFont typeface="Wingdings" pitchFamily="2" charset="2"/>
              <a:buChar char="Ø"/>
            </a:pPr>
            <a:r>
              <a:rPr lang="en-US" dirty="0" smtClean="0">
                <a:ln w="50800"/>
              </a:rPr>
              <a:t> Is her attitude understandable since we all have preconceived ideas of our own?</a:t>
            </a:r>
          </a:p>
          <a:p>
            <a:pPr>
              <a:buFont typeface="Arial" pitchFamily="34" charset="0"/>
              <a:buChar char="•"/>
            </a:pPr>
            <a:endParaRPr lang="en-US" dirty="0" smtClean="0">
              <a:ln w="50800"/>
            </a:endParaRPr>
          </a:p>
          <a:p>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0" y="0"/>
            <a:ext cx="4423144" cy="2971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Extract</a:t>
            </a:r>
            <a:endParaRPr lang="en-US" dirty="0"/>
          </a:p>
        </p:txBody>
      </p:sp>
      <p:sp>
        <p:nvSpPr>
          <p:cNvPr id="4" name="Content Placeholder 3"/>
          <p:cNvSpPr>
            <a:spLocks noGrp="1"/>
          </p:cNvSpPr>
          <p:nvPr>
            <p:ph idx="1"/>
          </p:nvPr>
        </p:nvSpPr>
        <p:spPr/>
        <p:txBody>
          <a:bodyPr>
            <a:normAutofit/>
          </a:bodyPr>
          <a:lstStyle/>
          <a:p>
            <a:r>
              <a:rPr lang="en-US" dirty="0" smtClean="0"/>
              <a:t>In this extract Emma Levine describes a donkey race she and her friends participated in when they visited Karachi.</a:t>
            </a:r>
          </a:p>
          <a:p>
            <a:pPr>
              <a:buNone/>
            </a:pPr>
            <a:endParaRPr lang="en-US" dirty="0" smtClean="0"/>
          </a:p>
          <a:p>
            <a:r>
              <a:rPr lang="en-US" dirty="0" smtClean="0"/>
              <a:t>Emma Levine is a journalist, writer, broadcaster, documentary maker and cricket fan. Fascinated by Asian cultures Emma travelled extensively throughout that area.</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8229600" cy="1143000"/>
          </a:xfrm>
        </p:spPr>
        <p:txBody>
          <a:bodyPr>
            <a:normAutofit/>
          </a:bodyPr>
          <a:lstStyle/>
          <a:p>
            <a:pPr algn="ctr"/>
            <a:r>
              <a:rPr lang="en-US" sz="4400" dirty="0" smtClean="0"/>
              <a:t>The Title</a:t>
            </a:r>
            <a:endParaRPr lang="en-US" sz="4400" dirty="0"/>
          </a:p>
        </p:txBody>
      </p:sp>
      <p:sp>
        <p:nvSpPr>
          <p:cNvPr id="4" name="Content Placeholder 2"/>
          <p:cNvSpPr>
            <a:spLocks noGrp="1"/>
          </p:cNvSpPr>
          <p:nvPr>
            <p:ph idx="1"/>
          </p:nvPr>
        </p:nvSpPr>
        <p:spPr>
          <a:xfrm>
            <a:off x="533400" y="4952684"/>
            <a:ext cx="8839200" cy="990916"/>
          </a:xfrm>
        </p:spPr>
        <p:txBody>
          <a:bodyPr>
            <a:noAutofit/>
          </a:bodyPr>
          <a:lstStyle/>
          <a:p>
            <a:pPr>
              <a:buNone/>
            </a:pPr>
            <a:r>
              <a:rPr lang="en-US" sz="3600" u="sng" dirty="0" smtClean="0"/>
              <a:t>A Game of Polo </a:t>
            </a:r>
            <a:r>
              <a:rPr lang="en-US" sz="3600" dirty="0" smtClean="0"/>
              <a:t>with </a:t>
            </a:r>
            <a:r>
              <a:rPr lang="en-US" sz="3600" u="sng" dirty="0" smtClean="0"/>
              <a:t>A Headless Goat</a:t>
            </a:r>
            <a:endParaRPr lang="en-US" sz="3600" u="sng" dirty="0"/>
          </a:p>
        </p:txBody>
      </p:sp>
      <p:sp>
        <p:nvSpPr>
          <p:cNvPr id="5" name="TextBox 4"/>
          <p:cNvSpPr txBox="1"/>
          <p:nvPr/>
        </p:nvSpPr>
        <p:spPr>
          <a:xfrm>
            <a:off x="228600" y="2864584"/>
            <a:ext cx="3200400" cy="1631216"/>
          </a:xfrm>
          <a:prstGeom prst="rect">
            <a:avLst/>
          </a:prstGeom>
          <a:noFill/>
        </p:spPr>
        <p:txBody>
          <a:bodyPr wrap="square" rtlCol="0">
            <a:spAutoFit/>
          </a:bodyPr>
          <a:lstStyle/>
          <a:p>
            <a:pPr>
              <a:buFontTx/>
              <a:buChar char="-"/>
            </a:pPr>
            <a:r>
              <a:rPr lang="en-US" sz="2000" dirty="0" smtClean="0"/>
              <a:t> Sophistication</a:t>
            </a:r>
          </a:p>
          <a:p>
            <a:pPr>
              <a:buFontTx/>
              <a:buChar char="-"/>
            </a:pPr>
            <a:r>
              <a:rPr lang="en-US" sz="2000" dirty="0" smtClean="0"/>
              <a:t> Standard English Game</a:t>
            </a:r>
          </a:p>
          <a:p>
            <a:pPr>
              <a:buFontTx/>
              <a:buChar char="-"/>
            </a:pPr>
            <a:r>
              <a:rPr lang="en-US" sz="2000" dirty="0" smtClean="0"/>
              <a:t> Upper Class </a:t>
            </a:r>
          </a:p>
          <a:p>
            <a:endParaRPr lang="en-US" sz="2000" dirty="0" smtClean="0"/>
          </a:p>
          <a:p>
            <a:pPr>
              <a:buFontTx/>
              <a:buChar char="-"/>
            </a:pPr>
            <a:endParaRPr lang="en-US" sz="2000" dirty="0"/>
          </a:p>
        </p:txBody>
      </p:sp>
      <p:sp>
        <p:nvSpPr>
          <p:cNvPr id="6" name="TextBox 5"/>
          <p:cNvSpPr txBox="1"/>
          <p:nvPr/>
        </p:nvSpPr>
        <p:spPr>
          <a:xfrm>
            <a:off x="2514600" y="5715000"/>
            <a:ext cx="3886200" cy="1015663"/>
          </a:xfrm>
          <a:prstGeom prst="rect">
            <a:avLst/>
          </a:prstGeom>
          <a:noFill/>
        </p:spPr>
        <p:txBody>
          <a:bodyPr wrap="square" rtlCol="0">
            <a:spAutoFit/>
          </a:bodyPr>
          <a:lstStyle/>
          <a:p>
            <a:r>
              <a:rPr lang="en-US" sz="2000" dirty="0" smtClean="0"/>
              <a:t>- Two contrasting images/ideas</a:t>
            </a:r>
          </a:p>
          <a:p>
            <a:r>
              <a:rPr lang="en-US" sz="2000" dirty="0" smtClean="0"/>
              <a:t>- Completely different </a:t>
            </a:r>
          </a:p>
          <a:p>
            <a:endParaRPr lang="en-US" sz="2000" dirty="0"/>
          </a:p>
        </p:txBody>
      </p:sp>
      <p:sp>
        <p:nvSpPr>
          <p:cNvPr id="7" name="TextBox 6"/>
          <p:cNvSpPr txBox="1"/>
          <p:nvPr/>
        </p:nvSpPr>
        <p:spPr>
          <a:xfrm>
            <a:off x="3505200" y="3477161"/>
            <a:ext cx="5257800" cy="1323439"/>
          </a:xfrm>
          <a:prstGeom prst="rect">
            <a:avLst/>
          </a:prstGeom>
          <a:noFill/>
        </p:spPr>
        <p:txBody>
          <a:bodyPr wrap="square" rtlCol="0">
            <a:spAutoFit/>
          </a:bodyPr>
          <a:lstStyle/>
          <a:p>
            <a:pPr>
              <a:buFontTx/>
              <a:buChar char="-"/>
            </a:pPr>
            <a:r>
              <a:rPr lang="en-US" sz="2000" dirty="0" smtClean="0"/>
              <a:t> Lower Class</a:t>
            </a:r>
          </a:p>
          <a:p>
            <a:pPr>
              <a:buFontTx/>
              <a:buChar char="-"/>
            </a:pPr>
            <a:r>
              <a:rPr lang="en-US" sz="2000" dirty="0" smtClean="0"/>
              <a:t> Abnormal</a:t>
            </a:r>
          </a:p>
          <a:p>
            <a:pPr>
              <a:buFontTx/>
              <a:buChar char="-"/>
            </a:pPr>
            <a:r>
              <a:rPr lang="en-US" sz="2000" dirty="0" smtClean="0"/>
              <a:t> Could show the difficulties they face: how can someone play with a headless goat?</a:t>
            </a:r>
            <a:endParaRPr lang="en-US" sz="2000" dirty="0"/>
          </a:p>
        </p:txBody>
      </p:sp>
      <p:pic>
        <p:nvPicPr>
          <p:cNvPr id="8" name="Picture 4"/>
          <p:cNvPicPr>
            <a:picLocks noChangeAspect="1" noChangeArrowheads="1"/>
          </p:cNvPicPr>
          <p:nvPr/>
        </p:nvPicPr>
        <p:blipFill>
          <a:blip r:embed="rId2" cstate="print"/>
          <a:srcRect/>
          <a:stretch>
            <a:fillRect/>
          </a:stretch>
        </p:blipFill>
        <p:spPr bwMode="auto">
          <a:xfrm>
            <a:off x="457200" y="304800"/>
            <a:ext cx="3276600" cy="2457450"/>
          </a:xfrm>
          <a:prstGeom prst="round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5309829" y="1600200"/>
            <a:ext cx="3453172"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Key themes</a:t>
            </a:r>
            <a:endParaRPr lang="en-US" sz="5400" dirty="0"/>
          </a:p>
        </p:txBody>
      </p:sp>
      <p:sp>
        <p:nvSpPr>
          <p:cNvPr id="3" name="Content Placeholder 2"/>
          <p:cNvSpPr>
            <a:spLocks noGrp="1"/>
          </p:cNvSpPr>
          <p:nvPr>
            <p:ph idx="1"/>
          </p:nvPr>
        </p:nvSpPr>
        <p:spPr/>
        <p:txBody>
          <a:bodyPr>
            <a:normAutofit/>
          </a:bodyPr>
          <a:lstStyle/>
          <a:p>
            <a:r>
              <a:rPr lang="en-US" sz="3600" dirty="0" smtClean="0"/>
              <a:t> Competitiveness</a:t>
            </a:r>
          </a:p>
          <a:p>
            <a:pPr>
              <a:buNone/>
            </a:pPr>
            <a:endParaRPr lang="en-US" sz="3600" dirty="0" smtClean="0"/>
          </a:p>
          <a:p>
            <a:r>
              <a:rPr lang="en-US" sz="3600" dirty="0" smtClean="0"/>
              <a:t> Society/Class</a:t>
            </a:r>
          </a:p>
          <a:p>
            <a:endParaRPr lang="en-US" sz="3600" dirty="0" smtClean="0"/>
          </a:p>
          <a:p>
            <a:r>
              <a:rPr lang="en-US" sz="3600" dirty="0" smtClean="0"/>
              <a:t> Difference between the East and the West</a:t>
            </a:r>
          </a:p>
          <a:p>
            <a:pPr>
              <a:buNone/>
            </a:pPr>
            <a:endParaRPr lang="en-US" sz="3600" dirty="0" smtClean="0"/>
          </a:p>
          <a:p>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a:xfrm>
            <a:off x="457200" y="1874520"/>
            <a:ext cx="8229600" cy="4678680"/>
          </a:xfrm>
        </p:spPr>
        <p:txBody>
          <a:bodyPr>
            <a:normAutofit fontScale="92500" lnSpcReduction="10000"/>
          </a:bodyPr>
          <a:lstStyle/>
          <a:p>
            <a:r>
              <a:rPr lang="en-US" sz="2500" dirty="0" smtClean="0"/>
              <a:t> Line 3: “wacky races”: reference to a western cartoon show, already beginning to see a difference in cultures. This is humorous – we know what to expect!</a:t>
            </a:r>
          </a:p>
          <a:p>
            <a:r>
              <a:rPr lang="en-US" sz="2500" dirty="0" smtClean="0"/>
              <a:t>Line 4: ‘We’ll open the car boot, you climb inside’ – again, the unusualness makes the reader laugh</a:t>
            </a:r>
          </a:p>
          <a:p>
            <a:r>
              <a:rPr lang="en-US" sz="2500" dirty="0" smtClean="0"/>
              <a:t> Line 7: “The two lads who had never been interested in this Karachi sport were suddenly fired up with enthusiasm</a:t>
            </a:r>
            <a:r>
              <a:rPr lang="en-US" sz="2500" smtClean="0"/>
              <a:t>.”:  not </a:t>
            </a:r>
            <a:r>
              <a:rPr lang="en-US" sz="2500" dirty="0" smtClean="0"/>
              <a:t>a typical idea of fun but they get excited anyway because it’s different/new. </a:t>
            </a:r>
          </a:p>
          <a:p>
            <a:r>
              <a:rPr lang="en-US" sz="2500" dirty="0" smtClean="0"/>
              <a:t>Line 8: “We waited for eternity on the brow of the hill, me perched in the boot with a zoom lens pointing out.”:  builds anticipation, we begin to look forward to an exciting event.  “zoom lens” indication of technology – once again showing the differences between cultures. </a:t>
            </a:r>
          </a:p>
          <a:p>
            <a:pPr>
              <a:buNone/>
            </a:pP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320"/>
            <a:ext cx="8229600" cy="4526280"/>
          </a:xfrm>
        </p:spPr>
        <p:txBody>
          <a:bodyPr>
            <a:normAutofit/>
          </a:bodyPr>
          <a:lstStyle/>
          <a:p>
            <a:r>
              <a:rPr lang="en-US" sz="2800" dirty="0" smtClean="0"/>
              <a:t> Line 10: “villager on a wobbly bicycle”: it shows the kind of circumstances the people live in. It isn’t a rich country. Is she critiquing their culture? Or just stating what she’s seeing?</a:t>
            </a:r>
          </a:p>
          <a:p>
            <a:endParaRPr lang="en-US" sz="2800" dirty="0" smtClean="0"/>
          </a:p>
          <a:p>
            <a:r>
              <a:rPr lang="en-US" sz="2800" dirty="0" smtClean="0"/>
              <a:t> Line 11: “he cycled past and gazed around at us”: the word “gazed” gives us the impression that he’s curious about them. Is he not used to seeing people like Emma and her friends around? </a:t>
            </a:r>
          </a:p>
          <a:p>
            <a:pPr>
              <a:buNone/>
            </a:pPr>
            <a:endParaRPr lang="en-US" sz="2800" dirty="0"/>
          </a:p>
        </p:txBody>
      </p:sp>
      <p:sp>
        <p:nvSpPr>
          <p:cNvPr id="4" name="Title 1"/>
          <p:cNvSpPr>
            <a:spLocks noGrp="1"/>
          </p:cNvSpPr>
          <p:nvPr>
            <p:ph type="title"/>
          </p:nvPr>
        </p:nvSpPr>
        <p:spPr/>
        <p:txBody>
          <a:bodyPr/>
          <a:lstStyle/>
          <a:p>
            <a:pPr algn="l"/>
            <a:r>
              <a:rPr lang="en-US" dirty="0" smtClean="0"/>
              <a:t>Analysis of Quotations.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a:xfrm>
            <a:off x="457200" y="1295400"/>
            <a:ext cx="8458200" cy="4526280"/>
          </a:xfrm>
        </p:spPr>
        <p:txBody>
          <a:bodyPr>
            <a:noAutofit/>
          </a:bodyPr>
          <a:lstStyle/>
          <a:p>
            <a:r>
              <a:rPr lang="en-US" sz="2300" dirty="0" smtClean="0"/>
              <a:t> Line 15: “We spotted two approaching donkey-carts in front of a cloud of fumes and dust created by some fifty vehicles roaring up in their wake.”: creates an image of chaos and disorder, the noise and fumes cover everything – uncomfortable atmosphere, the quote reinforces the stereotypical image we have of the country. Roaring is onomatopoeic and wake suggests a fast moving boat</a:t>
            </a:r>
          </a:p>
          <a:p>
            <a:r>
              <a:rPr lang="en-US" sz="2300" dirty="0" smtClean="0"/>
              <a:t> Line 19: “the Kibla donkey is said to achieve speeds of up to 40 kph”: a comical comparison of donkeys to cars. </a:t>
            </a:r>
          </a:p>
          <a:p>
            <a:r>
              <a:rPr lang="en-US" sz="2300" dirty="0" smtClean="0"/>
              <a:t> 5</a:t>
            </a:r>
            <a:r>
              <a:rPr lang="en-US" sz="2300" baseline="30000" dirty="0" smtClean="0"/>
              <a:t>th</a:t>
            </a:r>
            <a:r>
              <a:rPr lang="en-US" sz="2300" dirty="0" smtClean="0"/>
              <a:t> paragraph: “The noise of the approaching…front of the convoy.”: A lot of senses described, disordered and hectic imagery created, lots of onomatopoeia (find them) it describes the atmosphere (out of control), its written in an informative tone showing us that she isn’t trying to say it negatively. </a:t>
            </a:r>
            <a:endParaRPr lang="en-US"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a:xfrm>
            <a:off x="381000" y="1371600"/>
            <a:ext cx="8610600" cy="4526280"/>
          </a:xfrm>
        </p:spPr>
        <p:txBody>
          <a:bodyPr>
            <a:noAutofit/>
          </a:bodyPr>
          <a:lstStyle/>
          <a:p>
            <a:r>
              <a:rPr lang="en-US" sz="2700" dirty="0" smtClean="0"/>
              <a:t> Line 31: “a complete flouting of every type of traffic rule and common sense.”: they have no laws that they follow and even if they did they aren’t being executed.  Is it a </a:t>
            </a:r>
            <a:r>
              <a:rPr lang="en-US" sz="2700" dirty="0" err="1" smtClean="0"/>
              <a:t>critiique</a:t>
            </a:r>
            <a:r>
              <a:rPr lang="en-US" sz="2700" dirty="0" smtClean="0"/>
              <a:t> of their society, or funny?</a:t>
            </a:r>
          </a:p>
          <a:p>
            <a:r>
              <a:rPr lang="en-US" sz="2700" dirty="0" smtClean="0"/>
              <a:t> Line 32: “it was survival of the fittest”: animalistic connotations – if you can’t survive you are not worthy of being there </a:t>
            </a:r>
          </a:p>
          <a:p>
            <a:r>
              <a:rPr lang="en-US" sz="2700" dirty="0" smtClean="0"/>
              <a:t> Line 33: “depended upon the ability to cut in…an effective horn”:  they’re used to it, it may not look that way to onlookers but they know what they are doing.  The punctuation seems to be Levine’s way of bringing order to the chaos they were in. </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lstStyle/>
          <a:p>
            <a:pPr>
              <a:buNone/>
            </a:pPr>
            <a:r>
              <a:rPr lang="en-US" dirty="0" smtClean="0"/>
              <a:t>Line 38: ‘Oncoming traffic…had to dive into the ditch’ creates a humorous / dangerous view of the action</a:t>
            </a:r>
          </a:p>
          <a:p>
            <a:pPr>
              <a:buNone/>
            </a:pPr>
            <a:r>
              <a:rPr lang="en-US" dirty="0" smtClean="0"/>
              <a:t>Line 39: ‘</a:t>
            </a:r>
            <a:r>
              <a:rPr lang="en-US" dirty="0" err="1" smtClean="0"/>
              <a:t>Yaqoob</a:t>
            </a:r>
            <a:r>
              <a:rPr lang="en-US" dirty="0" smtClean="0"/>
              <a:t> loved it.’ This short sentence shows us the feeling of joy and adrenaline rush he’s experiencing</a:t>
            </a:r>
          </a:p>
          <a:p>
            <a:pPr>
              <a:buNone/>
            </a:pPr>
            <a:r>
              <a:rPr lang="en-US" dirty="0" smtClean="0"/>
              <a:t>Line 40: ‘Language growing more </a:t>
            </a:r>
            <a:r>
              <a:rPr lang="en-US" dirty="0" err="1" smtClean="0"/>
              <a:t>colourful</a:t>
            </a:r>
            <a:r>
              <a:rPr lang="en-US" dirty="0" smtClean="0"/>
              <a:t>’ – this euphemistic term actually sounds pleasant!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679</TotalTime>
  <Words>1239</Words>
  <Application>Microsoft Office PowerPoint</Application>
  <PresentationFormat>On-screen Show (4:3)</PresentationFormat>
  <Paragraphs>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From A Game of Polo with A Headless Goat.</vt:lpstr>
      <vt:lpstr>Summary of Extract</vt:lpstr>
      <vt:lpstr>The Title</vt:lpstr>
      <vt:lpstr>Key themes</vt:lpstr>
      <vt:lpstr>Analysis of Quotations</vt:lpstr>
      <vt:lpstr>Analysis of Quotations.</vt:lpstr>
      <vt:lpstr>Analysis of Quotations...</vt:lpstr>
      <vt:lpstr>Analysis of Quotations…</vt:lpstr>
      <vt:lpstr>Analysis of Quotations</vt:lpstr>
      <vt:lpstr>Analysis of Quotations….</vt:lpstr>
      <vt:lpstr>Analysis of Quotations…..</vt:lpstr>
      <vt:lpstr>Analysis of Quotations…..</vt:lpstr>
      <vt:lpstr>Analysis of Quotations…..</vt:lpstr>
      <vt:lpstr>West vs. East</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 Game of Polo with A Headless Goat.</dc:title>
  <dc:creator>Admin</dc:creator>
  <cp:lastModifiedBy>dah</cp:lastModifiedBy>
  <cp:revision>80</cp:revision>
  <dcterms:created xsi:type="dcterms:W3CDTF">2011-02-23T14:26:26Z</dcterms:created>
  <dcterms:modified xsi:type="dcterms:W3CDTF">2012-01-09T13:53:40Z</dcterms:modified>
</cp:coreProperties>
</file>