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62" r:id="rId5"/>
    <p:sldId id="263"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61" r:id="rId20"/>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hris Clark" initials="C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kiosk/>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D6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86" y="-149"/>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B5DD88-9DC3-45AF-9279-B77D450C2CFD}" type="datetimeFigureOut">
              <a:rPr lang="en-GB" smtClean="0"/>
              <a:t>23/11/2015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D6B1C0-9900-4F81-99B1-34AAA9000DBC}" type="slidenum">
              <a:rPr lang="en-GB" smtClean="0"/>
              <a:t>‹#›</a:t>
            </a:fld>
            <a:endParaRPr lang="en-GB"/>
          </a:p>
        </p:txBody>
      </p:sp>
    </p:spTree>
    <p:extLst>
      <p:ext uri="{BB962C8B-B14F-4D97-AF65-F5344CB8AC3E}">
        <p14:creationId xmlns:p14="http://schemas.microsoft.com/office/powerpoint/2010/main" val="2776698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BD6B1C0-9900-4F81-99B1-34AAA9000DBC}" type="slidenum">
              <a:rPr lang="en-GB" smtClean="0"/>
              <a:t>1</a:t>
            </a:fld>
            <a:endParaRPr lang="en-GB"/>
          </a:p>
        </p:txBody>
      </p:sp>
    </p:spTree>
    <p:extLst>
      <p:ext uri="{BB962C8B-B14F-4D97-AF65-F5344CB8AC3E}">
        <p14:creationId xmlns:p14="http://schemas.microsoft.com/office/powerpoint/2010/main" val="1364351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10</a:t>
            </a:fld>
            <a:endParaRPr lang="en-GB"/>
          </a:p>
        </p:txBody>
      </p:sp>
    </p:spTree>
    <p:extLst>
      <p:ext uri="{BB962C8B-B14F-4D97-AF65-F5344CB8AC3E}">
        <p14:creationId xmlns:p14="http://schemas.microsoft.com/office/powerpoint/2010/main" val="6379048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11</a:t>
            </a:fld>
            <a:endParaRPr lang="en-GB"/>
          </a:p>
        </p:txBody>
      </p:sp>
    </p:spTree>
    <p:extLst>
      <p:ext uri="{BB962C8B-B14F-4D97-AF65-F5344CB8AC3E}">
        <p14:creationId xmlns:p14="http://schemas.microsoft.com/office/powerpoint/2010/main" val="1365864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12</a:t>
            </a:fld>
            <a:endParaRPr lang="en-GB"/>
          </a:p>
        </p:txBody>
      </p:sp>
    </p:spTree>
    <p:extLst>
      <p:ext uri="{BB962C8B-B14F-4D97-AF65-F5344CB8AC3E}">
        <p14:creationId xmlns:p14="http://schemas.microsoft.com/office/powerpoint/2010/main" val="343841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13</a:t>
            </a:fld>
            <a:endParaRPr lang="en-GB"/>
          </a:p>
        </p:txBody>
      </p:sp>
    </p:spTree>
    <p:extLst>
      <p:ext uri="{BB962C8B-B14F-4D97-AF65-F5344CB8AC3E}">
        <p14:creationId xmlns:p14="http://schemas.microsoft.com/office/powerpoint/2010/main" val="18392605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14</a:t>
            </a:fld>
            <a:endParaRPr lang="en-GB"/>
          </a:p>
        </p:txBody>
      </p:sp>
    </p:spTree>
    <p:extLst>
      <p:ext uri="{BB962C8B-B14F-4D97-AF65-F5344CB8AC3E}">
        <p14:creationId xmlns:p14="http://schemas.microsoft.com/office/powerpoint/2010/main" val="30631478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15</a:t>
            </a:fld>
            <a:endParaRPr lang="en-GB"/>
          </a:p>
        </p:txBody>
      </p:sp>
    </p:spTree>
    <p:extLst>
      <p:ext uri="{BB962C8B-B14F-4D97-AF65-F5344CB8AC3E}">
        <p14:creationId xmlns:p14="http://schemas.microsoft.com/office/powerpoint/2010/main" val="9996956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16</a:t>
            </a:fld>
            <a:endParaRPr lang="en-GB"/>
          </a:p>
        </p:txBody>
      </p:sp>
    </p:spTree>
    <p:extLst>
      <p:ext uri="{BB962C8B-B14F-4D97-AF65-F5344CB8AC3E}">
        <p14:creationId xmlns:p14="http://schemas.microsoft.com/office/powerpoint/2010/main" val="21398187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17</a:t>
            </a:fld>
            <a:endParaRPr lang="en-GB"/>
          </a:p>
        </p:txBody>
      </p:sp>
    </p:spTree>
    <p:extLst>
      <p:ext uri="{BB962C8B-B14F-4D97-AF65-F5344CB8AC3E}">
        <p14:creationId xmlns:p14="http://schemas.microsoft.com/office/powerpoint/2010/main" val="18112096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18</a:t>
            </a:fld>
            <a:endParaRPr lang="en-GB"/>
          </a:p>
        </p:txBody>
      </p:sp>
    </p:spTree>
    <p:extLst>
      <p:ext uri="{BB962C8B-B14F-4D97-AF65-F5344CB8AC3E}">
        <p14:creationId xmlns:p14="http://schemas.microsoft.com/office/powerpoint/2010/main" val="16798560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19</a:t>
            </a:fld>
            <a:endParaRPr lang="en-GB"/>
          </a:p>
        </p:txBody>
      </p:sp>
    </p:spTree>
    <p:extLst>
      <p:ext uri="{BB962C8B-B14F-4D97-AF65-F5344CB8AC3E}">
        <p14:creationId xmlns:p14="http://schemas.microsoft.com/office/powerpoint/2010/main" val="3369019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2</a:t>
            </a:fld>
            <a:endParaRPr lang="en-GB"/>
          </a:p>
        </p:txBody>
      </p:sp>
    </p:spTree>
    <p:extLst>
      <p:ext uri="{BB962C8B-B14F-4D97-AF65-F5344CB8AC3E}">
        <p14:creationId xmlns:p14="http://schemas.microsoft.com/office/powerpoint/2010/main" val="885411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3</a:t>
            </a:fld>
            <a:endParaRPr lang="en-GB"/>
          </a:p>
        </p:txBody>
      </p:sp>
    </p:spTree>
    <p:extLst>
      <p:ext uri="{BB962C8B-B14F-4D97-AF65-F5344CB8AC3E}">
        <p14:creationId xmlns:p14="http://schemas.microsoft.com/office/powerpoint/2010/main" val="109784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4</a:t>
            </a:fld>
            <a:endParaRPr lang="en-GB"/>
          </a:p>
        </p:txBody>
      </p:sp>
    </p:spTree>
    <p:extLst>
      <p:ext uri="{BB962C8B-B14F-4D97-AF65-F5344CB8AC3E}">
        <p14:creationId xmlns:p14="http://schemas.microsoft.com/office/powerpoint/2010/main" val="2150147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5</a:t>
            </a:fld>
            <a:endParaRPr lang="en-GB"/>
          </a:p>
        </p:txBody>
      </p:sp>
    </p:spTree>
    <p:extLst>
      <p:ext uri="{BB962C8B-B14F-4D97-AF65-F5344CB8AC3E}">
        <p14:creationId xmlns:p14="http://schemas.microsoft.com/office/powerpoint/2010/main" val="16831779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6</a:t>
            </a:fld>
            <a:endParaRPr lang="en-GB"/>
          </a:p>
        </p:txBody>
      </p:sp>
    </p:spTree>
    <p:extLst>
      <p:ext uri="{BB962C8B-B14F-4D97-AF65-F5344CB8AC3E}">
        <p14:creationId xmlns:p14="http://schemas.microsoft.com/office/powerpoint/2010/main" val="3414607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7</a:t>
            </a:fld>
            <a:endParaRPr lang="en-GB"/>
          </a:p>
        </p:txBody>
      </p:sp>
    </p:spTree>
    <p:extLst>
      <p:ext uri="{BB962C8B-B14F-4D97-AF65-F5344CB8AC3E}">
        <p14:creationId xmlns:p14="http://schemas.microsoft.com/office/powerpoint/2010/main" val="21887322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8</a:t>
            </a:fld>
            <a:endParaRPr lang="en-GB"/>
          </a:p>
        </p:txBody>
      </p:sp>
    </p:spTree>
    <p:extLst>
      <p:ext uri="{BB962C8B-B14F-4D97-AF65-F5344CB8AC3E}">
        <p14:creationId xmlns:p14="http://schemas.microsoft.com/office/powerpoint/2010/main" val="2181679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D6B1C0-9900-4F81-99B1-34AAA9000DBC}" type="slidenum">
              <a:rPr lang="en-GB" smtClean="0"/>
              <a:t>9</a:t>
            </a:fld>
            <a:endParaRPr lang="en-GB"/>
          </a:p>
        </p:txBody>
      </p:sp>
    </p:spTree>
    <p:extLst>
      <p:ext uri="{BB962C8B-B14F-4D97-AF65-F5344CB8AC3E}">
        <p14:creationId xmlns:p14="http://schemas.microsoft.com/office/powerpoint/2010/main" val="3900854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38490997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29668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29176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E975A66-E399-43BD-9E27-8D26794165D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0563733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975A66-E399-43BD-9E27-8D26794165DD}" type="datetimeFigureOut">
              <a:rPr lang="en-GB" smtClean="0"/>
              <a:t>23/11/2015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217432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E975A66-E399-43BD-9E27-8D26794165DD}"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640182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E975A66-E399-43BD-9E27-8D26794165DD}" type="datetimeFigureOut">
              <a:rPr lang="en-GB" smtClean="0"/>
              <a:t>23/11/2015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7936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E975A66-E399-43BD-9E27-8D26794165DD}" type="datetimeFigureOut">
              <a:rPr lang="en-GB" smtClean="0"/>
              <a:t>23/11/2015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50263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975A66-E399-43BD-9E27-8D26794165DD}" type="datetimeFigureOut">
              <a:rPr lang="en-GB" smtClean="0"/>
              <a:t>23/11/2015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73334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1413587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975A66-E399-43BD-9E27-8D26794165DD}" type="datetimeFigureOut">
              <a:rPr lang="en-GB" smtClean="0"/>
              <a:t>23/11/2015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3F5655E-D9A6-4A47-A8EC-BE06B62A7F6B}" type="slidenum">
              <a:rPr lang="en-GB" smtClean="0"/>
              <a:t>‹#›</a:t>
            </a:fld>
            <a:endParaRPr lang="en-GB"/>
          </a:p>
        </p:txBody>
      </p:sp>
    </p:spTree>
    <p:extLst>
      <p:ext uri="{BB962C8B-B14F-4D97-AF65-F5344CB8AC3E}">
        <p14:creationId xmlns:p14="http://schemas.microsoft.com/office/powerpoint/2010/main" val="406270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75A66-E399-43BD-9E27-8D26794165DD}" type="datetimeFigureOut">
              <a:rPr lang="en-GB" smtClean="0"/>
              <a:t>23/11/2015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5655E-D9A6-4A47-A8EC-BE06B62A7F6B}" type="slidenum">
              <a:rPr lang="en-GB" smtClean="0"/>
              <a:t>‹#›</a:t>
            </a:fld>
            <a:endParaRPr lang="en-GB"/>
          </a:p>
        </p:txBody>
      </p:sp>
    </p:spTree>
    <p:extLst>
      <p:ext uri="{BB962C8B-B14F-4D97-AF65-F5344CB8AC3E}">
        <p14:creationId xmlns:p14="http://schemas.microsoft.com/office/powerpoint/2010/main" val="2660747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000">
            <a:alpha val="40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44824"/>
            <a:ext cx="7992888" cy="3168352"/>
          </a:xfrm>
        </p:spPr>
        <p:txBody>
          <a:bodyPr>
            <a:normAutofit/>
          </a:bodyPr>
          <a:lstStyle/>
          <a:p>
            <a:r>
              <a:rPr lang="en-GB" sz="6000" b="1" dirty="0">
                <a:solidFill>
                  <a:schemeClr val="bg1"/>
                </a:solidFill>
              </a:rPr>
              <a:t>ATP and phosphorylation</a:t>
            </a:r>
          </a:p>
        </p:txBody>
      </p:sp>
      <p:sp>
        <p:nvSpPr>
          <p:cNvPr id="9"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smtClean="0"/>
              <a:t>1</a:t>
            </a:r>
            <a:r>
              <a:rPr lang="en-GB" sz="2800" dirty="0" smtClean="0"/>
              <a:t> Energy transfer</a:t>
            </a:r>
            <a:r>
              <a:rPr lang="en-GB" sz="2800" dirty="0" smtClean="0">
                <a:solidFill>
                  <a:srgbClr val="7F7F7F"/>
                </a:solidFill>
              </a:rPr>
              <a:t>	Key concepts</a:t>
            </a:r>
            <a:endParaRPr lang="en-GB" sz="2800" dirty="0">
              <a:solidFill>
                <a:srgbClr val="7F7F7F"/>
              </a:solidFill>
            </a:endParaRPr>
          </a:p>
        </p:txBody>
      </p:sp>
      <p:sp>
        <p:nvSpPr>
          <p:cNvPr id="11" name="TextBox 10"/>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cxnSp>
        <p:nvCxnSpPr>
          <p:cNvPr id="12" name="Straight Connector 11"/>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0" name="Rounded Rectangle 9">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7703400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currency</a:t>
            </a:r>
          </a:p>
          <a:p>
            <a:pPr marL="0" indent="0">
              <a:buNone/>
            </a:pPr>
            <a:r>
              <a:rPr lang="en-GB" sz="2000" dirty="0"/>
              <a:t>ATP is required by cells for:</a:t>
            </a:r>
          </a:p>
          <a:p>
            <a:pPr marL="271463" lvl="1" indent="-271463">
              <a:buFont typeface="Arial" panose="020B0604020202020204" pitchFamily="34" charset="0"/>
              <a:buChar char="•"/>
            </a:pPr>
            <a:r>
              <a:rPr lang="en-GB" sz="2000" dirty="0"/>
              <a:t>Active transport of minerals into root hair cells against a concentration gradient.</a:t>
            </a:r>
          </a:p>
          <a:p>
            <a:pPr marL="271463" lvl="1" indent="-271463">
              <a:buFont typeface="Arial" panose="020B0604020202020204" pitchFamily="34" charset="0"/>
              <a:buChar char="•"/>
            </a:pPr>
            <a:r>
              <a:rPr lang="en-GB" sz="2000" dirty="0"/>
              <a:t>Flagella and cilia require the energy of ATP to move their contractile filaments.</a:t>
            </a:r>
          </a:p>
          <a:p>
            <a:pPr marL="271463" lvl="1" indent="-271463">
              <a:buFont typeface="Arial" panose="020B0604020202020204" pitchFamily="34" charset="0"/>
              <a:buChar char="•"/>
            </a:pPr>
            <a:r>
              <a:rPr lang="en-GB" sz="2000" dirty="0"/>
              <a:t>DNA nucleotides are phosphorylated before attaching to the template strand during DNA replication</a:t>
            </a:r>
            <a:r>
              <a:rPr lang="en-GB" sz="2000" dirty="0" smtClean="0"/>
              <a:t>.</a:t>
            </a:r>
            <a:endParaRPr lang="en-GB" sz="2000" dirty="0"/>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66131534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currency</a:t>
            </a:r>
          </a:p>
          <a:p>
            <a:pPr marL="0" indent="0">
              <a:buNone/>
            </a:pPr>
            <a:r>
              <a:rPr lang="en-GB" sz="2000" dirty="0"/>
              <a:t>ATP is required by cells for:</a:t>
            </a:r>
          </a:p>
          <a:p>
            <a:pPr marL="271463" lvl="1" indent="-271463">
              <a:buFont typeface="Arial" panose="020B0604020202020204" pitchFamily="34" charset="0"/>
              <a:buChar char="•"/>
            </a:pPr>
            <a:r>
              <a:rPr lang="en-GB" sz="2000" dirty="0"/>
              <a:t>Active transport of minerals into root hair cells against a concentration gradient.</a:t>
            </a:r>
          </a:p>
          <a:p>
            <a:pPr marL="271463" lvl="1" indent="-271463">
              <a:buFont typeface="Arial" panose="020B0604020202020204" pitchFamily="34" charset="0"/>
              <a:buChar char="•"/>
            </a:pPr>
            <a:r>
              <a:rPr lang="en-GB" sz="2000" dirty="0"/>
              <a:t>Flagella and cilia require the energy of ATP to move their contractile filaments.</a:t>
            </a:r>
          </a:p>
          <a:p>
            <a:pPr marL="271463" lvl="1" indent="-271463">
              <a:buFont typeface="Arial" panose="020B0604020202020204" pitchFamily="34" charset="0"/>
              <a:buChar char="•"/>
            </a:pPr>
            <a:r>
              <a:rPr lang="en-GB" sz="2000" dirty="0"/>
              <a:t>DNA nucleotides are phosphorylated before attaching to the template strand during DNA replication.</a:t>
            </a:r>
          </a:p>
          <a:p>
            <a:pPr marL="271463" lvl="1" indent="-271463">
              <a:buFont typeface="Arial" panose="020B0604020202020204" pitchFamily="34" charset="0"/>
              <a:buChar char="•"/>
            </a:pPr>
            <a:r>
              <a:rPr lang="en-GB" sz="2000" dirty="0"/>
              <a:t>Uptake of nutrients into the gut and translocation of sucrose in the phloem sieve tube elements</a:t>
            </a:r>
            <a:r>
              <a:rPr lang="en-GB" sz="2000" dirty="0" smtClean="0"/>
              <a:t>.</a:t>
            </a:r>
            <a:endParaRPr lang="en-GB" sz="2000" dirty="0"/>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31018218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currency</a:t>
            </a:r>
          </a:p>
          <a:p>
            <a:pPr marL="0" indent="0">
              <a:buNone/>
            </a:pPr>
            <a:r>
              <a:rPr lang="en-GB" sz="2000" dirty="0"/>
              <a:t>ATP is required by cells for:</a:t>
            </a:r>
          </a:p>
          <a:p>
            <a:pPr marL="271463" lvl="1" indent="-271463">
              <a:buFont typeface="Arial" panose="020B0604020202020204" pitchFamily="34" charset="0"/>
              <a:buChar char="•"/>
            </a:pPr>
            <a:r>
              <a:rPr lang="en-GB" sz="2000" dirty="0"/>
              <a:t>Active transport of minerals into root hair cells against a concentration gradient.</a:t>
            </a:r>
          </a:p>
          <a:p>
            <a:pPr marL="271463" lvl="1" indent="-271463">
              <a:buFont typeface="Arial" panose="020B0604020202020204" pitchFamily="34" charset="0"/>
              <a:buChar char="•"/>
            </a:pPr>
            <a:r>
              <a:rPr lang="en-GB" sz="2000" dirty="0"/>
              <a:t>Flagella and cilia require the energy of ATP to move their contractile filaments.</a:t>
            </a:r>
          </a:p>
          <a:p>
            <a:pPr marL="271463" lvl="1" indent="-271463">
              <a:buFont typeface="Arial" panose="020B0604020202020204" pitchFamily="34" charset="0"/>
              <a:buChar char="•"/>
            </a:pPr>
            <a:r>
              <a:rPr lang="en-GB" sz="2000" dirty="0"/>
              <a:t>DNA nucleotides are phosphorylated before attaching to the template strand during DNA replication.</a:t>
            </a:r>
          </a:p>
          <a:p>
            <a:pPr marL="271463" lvl="1" indent="-271463">
              <a:buFont typeface="Arial" panose="020B0604020202020204" pitchFamily="34" charset="0"/>
              <a:buChar char="•"/>
            </a:pPr>
            <a:r>
              <a:rPr lang="en-GB" sz="2000" dirty="0"/>
              <a:t>Uptake of nutrients into the gut and translocation of sucrose in the phloem sieve tube elements.</a:t>
            </a:r>
          </a:p>
          <a:p>
            <a:pPr marL="271463" lvl="1" indent="-271463">
              <a:buFont typeface="Arial" panose="020B0604020202020204" pitchFamily="34" charset="0"/>
              <a:buChar char="•"/>
            </a:pPr>
            <a:r>
              <a:rPr lang="en-GB" sz="2000" dirty="0"/>
              <a:t>Synthesis reactions such as the formation of proteins from amino acids or starch from monosaccharides.</a:t>
            </a:r>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24359534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Phosphorylation</a:t>
            </a:r>
          </a:p>
          <a:p>
            <a:pPr marL="0" indent="0">
              <a:buNone/>
            </a:pPr>
            <a:r>
              <a:rPr lang="en-GB" sz="2000" dirty="0"/>
              <a:t>ATP is formed when ADP is phosphorylated. This means that a phosphate group is added. The word </a:t>
            </a:r>
            <a:r>
              <a:rPr lang="en-GB" sz="2000" b="1" dirty="0"/>
              <a:t>phosphorylation</a:t>
            </a:r>
            <a:r>
              <a:rPr lang="en-GB" sz="2000" dirty="0"/>
              <a:t> is commonly used to describe the formation of ATP. There are several different ways in which ATP can be created. Click on each bullet to learn more</a:t>
            </a:r>
            <a:r>
              <a:rPr lang="en-GB" sz="2000" dirty="0" smtClean="0"/>
              <a:t>.</a:t>
            </a:r>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7" name="Rectangle 6"/>
          <p:cNvSpPr/>
          <p:nvPr/>
        </p:nvSpPr>
        <p:spPr>
          <a:xfrm>
            <a:off x="4716016" y="3501008"/>
            <a:ext cx="3541316" cy="1277273"/>
          </a:xfrm>
          <a:prstGeom prst="rect">
            <a:avLst/>
          </a:prstGeom>
          <a:solidFill>
            <a:srgbClr val="B3D68B"/>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spcBef>
                <a:spcPts val="600"/>
              </a:spcBef>
            </a:pPr>
            <a:r>
              <a:rPr lang="en-GB" dirty="0">
                <a:solidFill>
                  <a:schemeClr val="tx1"/>
                </a:solidFill>
              </a:rPr>
              <a:t>Photophosphorylation is the formation of ATP using light energy.</a:t>
            </a:r>
          </a:p>
          <a:p>
            <a:pPr>
              <a:spcBef>
                <a:spcPts val="600"/>
              </a:spcBef>
            </a:pPr>
            <a:r>
              <a:rPr lang="en-GB" dirty="0">
                <a:solidFill>
                  <a:schemeClr val="tx1"/>
                </a:solidFill>
              </a:rPr>
              <a:t>It takes place during the light dependent stage of photosynthesis.</a:t>
            </a:r>
          </a:p>
        </p:txBody>
      </p:sp>
      <p:sp>
        <p:nvSpPr>
          <p:cNvPr id="2" name="Rectangle 1"/>
          <p:cNvSpPr/>
          <p:nvPr/>
        </p:nvSpPr>
        <p:spPr>
          <a:xfrm>
            <a:off x="518864" y="3606883"/>
            <a:ext cx="2882136" cy="400110"/>
          </a:xfrm>
          <a:prstGeom prst="rect">
            <a:avLst/>
          </a:prstGeom>
        </p:spPr>
        <p:txBody>
          <a:bodyPr wrap="none">
            <a:spAutoFit/>
          </a:bodyPr>
          <a:lstStyle/>
          <a:p>
            <a:pPr marL="361950" lvl="1" indent="-361950">
              <a:buFont typeface="Arial" panose="020B0604020202020204" pitchFamily="34" charset="0"/>
              <a:buChar char="•"/>
            </a:pPr>
            <a:r>
              <a:rPr lang="en-GB" sz="2000" dirty="0"/>
              <a:t>Photophosphorylation</a:t>
            </a:r>
          </a:p>
        </p:txBody>
      </p:sp>
      <p:sp>
        <p:nvSpPr>
          <p:cNvPr id="3" name="Rectangle 2"/>
          <p:cNvSpPr/>
          <p:nvPr/>
        </p:nvSpPr>
        <p:spPr>
          <a:xfrm>
            <a:off x="518864" y="3975877"/>
            <a:ext cx="3852145" cy="400110"/>
          </a:xfrm>
          <a:prstGeom prst="rect">
            <a:avLst/>
          </a:prstGeom>
        </p:spPr>
        <p:txBody>
          <a:bodyPr wrap="none">
            <a:spAutoFit/>
          </a:bodyPr>
          <a:lstStyle/>
          <a:p>
            <a:pPr marL="361950" lvl="1" indent="-361950">
              <a:buFont typeface="Arial" panose="020B0604020202020204" pitchFamily="34" charset="0"/>
              <a:buChar char="•"/>
            </a:pPr>
            <a:r>
              <a:rPr lang="en-GB" sz="2000" dirty="0"/>
              <a:t>Substrate level phosphorylation</a:t>
            </a:r>
          </a:p>
        </p:txBody>
      </p:sp>
      <p:sp>
        <p:nvSpPr>
          <p:cNvPr id="4" name="Rectangle 3"/>
          <p:cNvSpPr/>
          <p:nvPr/>
        </p:nvSpPr>
        <p:spPr>
          <a:xfrm>
            <a:off x="518864" y="4344871"/>
            <a:ext cx="3299878" cy="400110"/>
          </a:xfrm>
          <a:prstGeom prst="rect">
            <a:avLst/>
          </a:prstGeom>
        </p:spPr>
        <p:txBody>
          <a:bodyPr wrap="none">
            <a:spAutoFit/>
          </a:bodyPr>
          <a:lstStyle/>
          <a:p>
            <a:pPr marL="361950" lvl="1" indent="-361950">
              <a:buFont typeface="Arial" panose="020B0604020202020204" pitchFamily="34" charset="0"/>
              <a:buChar char="•"/>
            </a:pPr>
            <a:r>
              <a:rPr lang="en-GB" sz="2000" dirty="0"/>
              <a:t>Oxidative phosphorylation</a:t>
            </a:r>
          </a:p>
        </p:txBody>
      </p:sp>
      <p:sp>
        <p:nvSpPr>
          <p:cNvPr id="11" name="Rectangle 10"/>
          <p:cNvSpPr/>
          <p:nvPr/>
        </p:nvSpPr>
        <p:spPr>
          <a:xfrm>
            <a:off x="4716016" y="3501008"/>
            <a:ext cx="3541316" cy="2108269"/>
          </a:xfrm>
          <a:prstGeom prst="rect">
            <a:avLst/>
          </a:prstGeom>
          <a:solidFill>
            <a:srgbClr val="B3D68B"/>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spcBef>
                <a:spcPts val="600"/>
              </a:spcBef>
            </a:pPr>
            <a:r>
              <a:rPr lang="en-GB" dirty="0">
                <a:solidFill>
                  <a:schemeClr val="tx1"/>
                </a:solidFill>
              </a:rPr>
              <a:t>Substrate level phosphorylation generates ATP when a chemical reaction releases a phosphate group. The phosphate combines with ADP. </a:t>
            </a:r>
          </a:p>
          <a:p>
            <a:pPr>
              <a:spcBef>
                <a:spcPts val="600"/>
              </a:spcBef>
            </a:pPr>
            <a:r>
              <a:rPr lang="en-GB" dirty="0">
                <a:solidFill>
                  <a:schemeClr val="tx1"/>
                </a:solidFill>
              </a:rPr>
              <a:t>This occurs during glycolysis and Krebs cycle.</a:t>
            </a:r>
          </a:p>
        </p:txBody>
      </p:sp>
      <p:sp>
        <p:nvSpPr>
          <p:cNvPr id="12" name="Rectangle 11"/>
          <p:cNvSpPr/>
          <p:nvPr/>
        </p:nvSpPr>
        <p:spPr>
          <a:xfrm>
            <a:off x="4716016" y="3501008"/>
            <a:ext cx="3541316" cy="1831271"/>
          </a:xfrm>
          <a:prstGeom prst="rect">
            <a:avLst/>
          </a:prstGeom>
          <a:solidFill>
            <a:srgbClr val="B3D68B"/>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spcBef>
                <a:spcPts val="600"/>
              </a:spcBef>
            </a:pPr>
            <a:r>
              <a:rPr lang="en-GB" dirty="0">
                <a:solidFill>
                  <a:schemeClr val="tx1"/>
                </a:solidFill>
              </a:rPr>
              <a:t>Oxidative phosphorylation is the formation of ATP when electrons from reduced co-enzymes are transferred to oxygen. </a:t>
            </a:r>
          </a:p>
          <a:p>
            <a:pPr>
              <a:spcBef>
                <a:spcPts val="600"/>
              </a:spcBef>
            </a:pPr>
            <a:r>
              <a:rPr lang="en-GB" dirty="0">
                <a:solidFill>
                  <a:schemeClr val="tx1"/>
                </a:solidFill>
              </a:rPr>
              <a:t>This uses the electron transport chain on the mitochondrial cristae.</a:t>
            </a:r>
          </a:p>
        </p:txBody>
      </p:sp>
    </p:spTree>
    <p:extLst>
      <p:ext uri="{BB962C8B-B14F-4D97-AF65-F5344CB8AC3E}">
        <p14:creationId xmlns:p14="http://schemas.microsoft.com/office/powerpoint/2010/main" val="191303784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3" nodeType="withEffect">
                                  <p:stCondLst>
                                    <p:cond delay="0"/>
                                  </p:stCondLst>
                                  <p:childTnLst>
                                    <p:set>
                                      <p:cBhvr>
                                        <p:cTn id="6" dur="1" fill="hold">
                                          <p:stCondLst>
                                            <p:cond delay="0"/>
                                          </p:stCondLst>
                                        </p:cTn>
                                        <p:tgtEl>
                                          <p:spTgt spid="7"/>
                                        </p:tgtEl>
                                        <p:attrNameLst>
                                          <p:attrName>style.visibility</p:attrName>
                                        </p:attrNameLst>
                                      </p:cBhvr>
                                      <p:to>
                                        <p:strVal val="hidden"/>
                                      </p:to>
                                    </p:set>
                                  </p:childTnLst>
                                </p:cTn>
                              </p:par>
                              <p:par>
                                <p:cTn id="7" presetID="1" presetClass="exit" presetSubtype="0" fill="hold" grpId="3" nodeType="withEffect">
                                  <p:stCondLst>
                                    <p:cond delay="0"/>
                                  </p:stCondLst>
                                  <p:childTnLst>
                                    <p:set>
                                      <p:cBhvr>
                                        <p:cTn id="8" dur="1" fill="hold">
                                          <p:stCondLst>
                                            <p:cond delay="0"/>
                                          </p:stCondLst>
                                        </p:cTn>
                                        <p:tgtEl>
                                          <p:spTgt spid="11"/>
                                        </p:tgtEl>
                                        <p:attrNameLst>
                                          <p:attrName>style.visibility</p:attrName>
                                        </p:attrNameLst>
                                      </p:cBhvr>
                                      <p:to>
                                        <p:strVal val="hidden"/>
                                      </p:to>
                                    </p:set>
                                  </p:childTnLst>
                                </p:cTn>
                              </p:par>
                              <p:par>
                                <p:cTn id="9" presetID="1" presetClass="exit" presetSubtype="0" fill="hold" grpId="3" nodeType="with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1" restart="whenNotActive" fill="hold" evtFilter="cancelBubble" nodeType="interactiveSeq">
                <p:stCondLst>
                  <p:cond evt="onClick" delay="0">
                    <p:tgtEl>
                      <p:spTgt spid="2"/>
                    </p:tgtEl>
                  </p:cond>
                </p:stCondLst>
                <p:endSync evt="end" delay="0">
                  <p:rtn val="all"/>
                </p:endSync>
                <p:childTnLst>
                  <p:par>
                    <p:cTn id="12" fill="hold">
                      <p:stCondLst>
                        <p:cond delay="0"/>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par>
                                <p:cTn id="16" presetID="1" presetClass="exit" presetSubtype="0" fill="hold" grpId="1" nodeType="withEffect">
                                  <p:stCondLst>
                                    <p:cond delay="0"/>
                                  </p:stCondLst>
                                  <p:childTnLst>
                                    <p:set>
                                      <p:cBhvr>
                                        <p:cTn id="17" dur="1" fill="hold">
                                          <p:stCondLst>
                                            <p:cond delay="0"/>
                                          </p:stCondLst>
                                        </p:cTn>
                                        <p:tgtEl>
                                          <p:spTgt spid="11"/>
                                        </p:tgtEl>
                                        <p:attrNameLst>
                                          <p:attrName>style.visibility</p:attrName>
                                        </p:attrNameLst>
                                      </p:cBhvr>
                                      <p:to>
                                        <p:strVal val="hidden"/>
                                      </p:to>
                                    </p:set>
                                  </p:childTnLst>
                                </p:cTn>
                              </p:par>
                              <p:par>
                                <p:cTn id="18" presetID="1" presetClass="exit" presetSubtype="0" fill="hold" grpId="2" nodeType="with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2"/>
                  </p:tgtEl>
                </p:cond>
              </p:nextCondLst>
            </p:seq>
            <p:seq concurrent="1" nextAc="seek">
              <p:cTn id="20" restart="whenNotActive" fill="hold" evtFilter="cancelBubble" nodeType="interactiveSeq">
                <p:stCondLst>
                  <p:cond evt="onClick" delay="0">
                    <p:tgtEl>
                      <p:spTgt spid="3"/>
                    </p:tgtEl>
                  </p:cond>
                </p:stCondLst>
                <p:endSync evt="end" delay="0">
                  <p:rtn val="all"/>
                </p:endSync>
                <p:childTnLst>
                  <p:par>
                    <p:cTn id="21" fill="hold">
                      <p:stCondLst>
                        <p:cond delay="0"/>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xit" presetSubtype="0" fill="hold" grpId="1" nodeType="withEffect">
                                  <p:stCondLst>
                                    <p:cond delay="0"/>
                                  </p:stCondLst>
                                  <p:childTnLst>
                                    <p:set>
                                      <p:cBhvr>
                                        <p:cTn id="26" dur="1" fill="hold">
                                          <p:stCondLst>
                                            <p:cond delay="0"/>
                                          </p:stCondLst>
                                        </p:cTn>
                                        <p:tgtEl>
                                          <p:spTgt spid="7"/>
                                        </p:tgtEl>
                                        <p:attrNameLst>
                                          <p:attrName>style.visibility</p:attrName>
                                        </p:attrNameLst>
                                      </p:cBhvr>
                                      <p:to>
                                        <p:strVal val="hidden"/>
                                      </p:to>
                                    </p:set>
                                  </p:childTnLst>
                                </p:cTn>
                              </p:par>
                              <p:par>
                                <p:cTn id="27" presetID="1" presetClass="exit" presetSubtype="0" fill="hold" grpId="1" nodeType="withEffect">
                                  <p:stCondLst>
                                    <p:cond delay="0"/>
                                  </p:stCondLst>
                                  <p:childTnLst>
                                    <p:set>
                                      <p:cBhvr>
                                        <p:cTn id="28" dur="1" fill="hold">
                                          <p:stCondLst>
                                            <p:cond delay="0"/>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3"/>
                  </p:tgtEl>
                </p:cond>
              </p:nextCondLst>
            </p:seq>
            <p:seq concurrent="1" nextAc="seek">
              <p:cTn id="29" restart="whenNotActive" fill="hold" evtFilter="cancelBubble" nodeType="interactiveSeq">
                <p:stCondLst>
                  <p:cond evt="onClick" delay="0">
                    <p:tgtEl>
                      <p:spTgt spid="4"/>
                    </p:tgtEl>
                  </p:cond>
                </p:stCondLst>
                <p:endSync evt="end" delay="0">
                  <p:rtn val="all"/>
                </p:endSync>
                <p:childTnLst>
                  <p:par>
                    <p:cTn id="30" fill="hold">
                      <p:stCondLst>
                        <p:cond delay="0"/>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childTnLst>
                                </p:cTn>
                              </p:par>
                              <p:par>
                                <p:cTn id="34" presetID="1" presetClass="exit" presetSubtype="0" fill="hold" grpId="2" nodeType="withEffect">
                                  <p:stCondLst>
                                    <p:cond delay="0"/>
                                  </p:stCondLst>
                                  <p:childTnLst>
                                    <p:set>
                                      <p:cBhvr>
                                        <p:cTn id="35" dur="1" fill="hold">
                                          <p:stCondLst>
                                            <p:cond delay="0"/>
                                          </p:stCondLst>
                                        </p:cTn>
                                        <p:tgtEl>
                                          <p:spTgt spid="7"/>
                                        </p:tgtEl>
                                        <p:attrNameLst>
                                          <p:attrName>style.visibility</p:attrName>
                                        </p:attrNameLst>
                                      </p:cBhvr>
                                      <p:to>
                                        <p:strVal val="hidden"/>
                                      </p:to>
                                    </p:set>
                                  </p:childTnLst>
                                </p:cTn>
                              </p:par>
                              <p:par>
                                <p:cTn id="36" presetID="1" presetClass="exit" presetSubtype="0" fill="hold" grpId="2" nodeType="withEffect">
                                  <p:stCondLst>
                                    <p:cond delay="0"/>
                                  </p:stCondLst>
                                  <p:childTnLst>
                                    <p:set>
                                      <p:cBhvr>
                                        <p:cTn id="37" dur="1" fill="hold">
                                          <p:stCondLst>
                                            <p:cond delay="0"/>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4"/>
                  </p:tgtEl>
                </p:cond>
              </p:nextCondLst>
            </p:seq>
          </p:childTnLst>
        </p:cTn>
      </p:par>
    </p:tnLst>
    <p:bldLst>
      <p:bldP spid="7" grpId="0" animBg="1"/>
      <p:bldP spid="7" grpId="1" animBg="1"/>
      <p:bldP spid="7" grpId="2" animBg="1"/>
      <p:bldP spid="7" grpId="3" animBg="1"/>
      <p:bldP spid="11" grpId="0" animBg="1"/>
      <p:bldP spid="11" grpId="1" animBg="1"/>
      <p:bldP spid="11" grpId="2" animBg="1"/>
      <p:bldP spid="11" grpId="3" animBg="1"/>
      <p:bldP spid="12" grpId="0" animBg="1"/>
      <p:bldP spid="12" grpId="1" animBg="1"/>
      <p:bldP spid="12" grpId="2" animBg="1"/>
      <p:bldP spid="12" grpId="3"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Photophosphorylation</a:t>
            </a:r>
          </a:p>
          <a:p>
            <a:pPr marL="0" indent="0">
              <a:buNone/>
            </a:pPr>
            <a:r>
              <a:rPr lang="en-GB" sz="2000" dirty="0"/>
              <a:t>The diagram shows how light energy is used to create ATP</a:t>
            </a:r>
            <a:r>
              <a:rPr lang="en-GB" sz="2000" dirty="0" smtClean="0"/>
              <a:t>.</a:t>
            </a:r>
            <a:endParaRPr lang="en-GB" sz="2000" dirty="0"/>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pic>
        <p:nvPicPr>
          <p:cNvPr id="1026" name="Picture 2" descr="C:\Business\Hodder Biology PowerPoints\Batch 2 October\Received\Converted artwork\Ch1_ATP-and-phosphorylation_slide6_02_07-02.png"/>
          <p:cNvPicPr>
            <a:picLocks noChangeAspect="1" noChangeArrowheads="1"/>
          </p:cNvPicPr>
          <p:nvPr/>
        </p:nvPicPr>
        <p:blipFill rotWithShape="1">
          <a:blip r:embed="rId3">
            <a:extLst>
              <a:ext uri="{28A0092B-C50C-407E-A947-70E740481C1C}">
                <a14:useLocalDpi xmlns:a14="http://schemas.microsoft.com/office/drawing/2010/main" val="0"/>
              </a:ext>
            </a:extLst>
          </a:blip>
          <a:srcRect l="33414" t="2607" r="14605" b="24743"/>
          <a:stretch/>
        </p:blipFill>
        <p:spPr bwMode="auto">
          <a:xfrm>
            <a:off x="2555776" y="2837620"/>
            <a:ext cx="3897426" cy="295232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09203" y="4947415"/>
            <a:ext cx="936104" cy="830997"/>
          </a:xfrm>
          <a:prstGeom prst="rect">
            <a:avLst/>
          </a:prstGeom>
          <a:noFill/>
        </p:spPr>
        <p:txBody>
          <a:bodyPr wrap="square" rtlCol="0">
            <a:spAutoFit/>
          </a:bodyPr>
          <a:lstStyle/>
          <a:p>
            <a:pPr algn="ctr"/>
            <a:r>
              <a:rPr lang="en-GB" sz="1600" b="1" dirty="0" smtClean="0"/>
              <a:t>photo-system</a:t>
            </a:r>
            <a:br>
              <a:rPr lang="en-GB" sz="1600" b="1" dirty="0" smtClean="0"/>
            </a:br>
            <a:r>
              <a:rPr lang="en-GB" sz="1600" b="1" dirty="0" smtClean="0"/>
              <a:t>II</a:t>
            </a:r>
            <a:endParaRPr lang="en-GB" sz="1600" b="1" dirty="0"/>
          </a:p>
        </p:txBody>
      </p:sp>
      <p:sp>
        <p:nvSpPr>
          <p:cNvPr id="10" name="TextBox 9"/>
          <p:cNvSpPr txBox="1"/>
          <p:nvPr/>
        </p:nvSpPr>
        <p:spPr>
          <a:xfrm>
            <a:off x="4216234" y="4493557"/>
            <a:ext cx="936104" cy="830997"/>
          </a:xfrm>
          <a:prstGeom prst="rect">
            <a:avLst/>
          </a:prstGeom>
          <a:noFill/>
        </p:spPr>
        <p:txBody>
          <a:bodyPr wrap="square" rtlCol="0">
            <a:spAutoFit/>
          </a:bodyPr>
          <a:lstStyle/>
          <a:p>
            <a:pPr algn="ctr"/>
            <a:r>
              <a:rPr lang="en-GB" sz="1600" b="1" dirty="0" smtClean="0"/>
              <a:t>photo-system</a:t>
            </a:r>
            <a:br>
              <a:rPr lang="en-GB" sz="1600" b="1" dirty="0" smtClean="0"/>
            </a:br>
            <a:r>
              <a:rPr lang="en-GB" sz="1600" b="1" dirty="0" smtClean="0"/>
              <a:t>I</a:t>
            </a:r>
            <a:endParaRPr lang="en-GB" sz="1600" b="1" dirty="0"/>
          </a:p>
        </p:txBody>
      </p:sp>
      <p:sp>
        <p:nvSpPr>
          <p:cNvPr id="11" name="TextBox 10"/>
          <p:cNvSpPr txBox="1"/>
          <p:nvPr/>
        </p:nvSpPr>
        <p:spPr>
          <a:xfrm>
            <a:off x="2988544" y="4713855"/>
            <a:ext cx="556061" cy="338554"/>
          </a:xfrm>
          <a:prstGeom prst="rect">
            <a:avLst/>
          </a:prstGeom>
          <a:noFill/>
        </p:spPr>
        <p:txBody>
          <a:bodyPr wrap="square" rtlCol="0">
            <a:spAutoFit/>
          </a:bodyPr>
          <a:lstStyle/>
          <a:p>
            <a:pPr algn="ctr"/>
            <a:r>
              <a:rPr lang="en-GB" sz="1600" dirty="0" smtClean="0"/>
              <a:t>ATP</a:t>
            </a:r>
            <a:endParaRPr lang="en-GB" sz="1600" dirty="0"/>
          </a:p>
        </p:txBody>
      </p:sp>
      <p:sp>
        <p:nvSpPr>
          <p:cNvPr id="12" name="TextBox 11"/>
          <p:cNvSpPr txBox="1"/>
          <p:nvPr/>
        </p:nvSpPr>
        <p:spPr>
          <a:xfrm>
            <a:off x="3411875" y="5166566"/>
            <a:ext cx="983445" cy="338554"/>
          </a:xfrm>
          <a:prstGeom prst="rect">
            <a:avLst/>
          </a:prstGeom>
          <a:noFill/>
        </p:spPr>
        <p:txBody>
          <a:bodyPr wrap="square" rtlCol="0">
            <a:spAutoFit/>
          </a:bodyPr>
          <a:lstStyle/>
          <a:p>
            <a:pPr algn="ctr"/>
            <a:r>
              <a:rPr lang="en-GB" sz="1600" dirty="0" smtClean="0"/>
              <a:t>ADP + P</a:t>
            </a:r>
            <a:r>
              <a:rPr lang="en-GB" sz="1600" baseline="-25000" dirty="0" smtClean="0"/>
              <a:t>i</a:t>
            </a:r>
            <a:endParaRPr lang="en-GB" sz="1600" baseline="-25000" dirty="0"/>
          </a:p>
        </p:txBody>
      </p:sp>
      <p:sp>
        <p:nvSpPr>
          <p:cNvPr id="13" name="TextBox 12"/>
          <p:cNvSpPr txBox="1"/>
          <p:nvPr/>
        </p:nvSpPr>
        <p:spPr>
          <a:xfrm>
            <a:off x="4888082" y="4392922"/>
            <a:ext cx="936104" cy="338554"/>
          </a:xfrm>
          <a:prstGeom prst="rect">
            <a:avLst/>
          </a:prstGeom>
          <a:noFill/>
        </p:spPr>
        <p:txBody>
          <a:bodyPr wrap="square" rtlCol="0">
            <a:spAutoFit/>
          </a:bodyPr>
          <a:lstStyle/>
          <a:p>
            <a:pPr algn="ctr"/>
            <a:r>
              <a:rPr lang="en-GB" sz="1600" dirty="0" smtClean="0"/>
              <a:t>NADP</a:t>
            </a:r>
            <a:endParaRPr lang="en-GB" sz="1600" dirty="0"/>
          </a:p>
        </p:txBody>
      </p:sp>
      <p:sp>
        <p:nvSpPr>
          <p:cNvPr id="14" name="TextBox 13"/>
          <p:cNvSpPr txBox="1"/>
          <p:nvPr/>
        </p:nvSpPr>
        <p:spPr>
          <a:xfrm>
            <a:off x="5924589" y="4392922"/>
            <a:ext cx="936104" cy="338554"/>
          </a:xfrm>
          <a:prstGeom prst="rect">
            <a:avLst/>
          </a:prstGeom>
          <a:noFill/>
        </p:spPr>
        <p:txBody>
          <a:bodyPr wrap="square" rtlCol="0">
            <a:spAutoFit/>
          </a:bodyPr>
          <a:lstStyle/>
          <a:p>
            <a:pPr algn="ctr"/>
            <a:r>
              <a:rPr lang="en-GB" sz="1600" dirty="0" smtClean="0"/>
              <a:t>NADPH</a:t>
            </a:r>
            <a:endParaRPr lang="en-GB" sz="1600" dirty="0"/>
          </a:p>
        </p:txBody>
      </p:sp>
      <p:sp>
        <p:nvSpPr>
          <p:cNvPr id="15" name="TextBox 14"/>
          <p:cNvSpPr txBox="1"/>
          <p:nvPr/>
        </p:nvSpPr>
        <p:spPr>
          <a:xfrm>
            <a:off x="755576" y="5730858"/>
            <a:ext cx="2104940" cy="584775"/>
          </a:xfrm>
          <a:prstGeom prst="rect">
            <a:avLst/>
          </a:prstGeom>
          <a:noFill/>
        </p:spPr>
        <p:txBody>
          <a:bodyPr wrap="square" rtlCol="0">
            <a:spAutoFit/>
          </a:bodyPr>
          <a:lstStyle/>
          <a:p>
            <a:pPr marL="271463" indent="-271463"/>
            <a:r>
              <a:rPr lang="en-GB" sz="1600" dirty="0" smtClean="0"/>
              <a:t>1.	light energy hits the photosystem</a:t>
            </a:r>
            <a:endParaRPr lang="en-GB" sz="1600" dirty="0"/>
          </a:p>
        </p:txBody>
      </p:sp>
      <p:sp>
        <p:nvSpPr>
          <p:cNvPr id="16" name="TextBox 15"/>
          <p:cNvSpPr txBox="1"/>
          <p:nvPr/>
        </p:nvSpPr>
        <p:spPr>
          <a:xfrm>
            <a:off x="539552" y="4221088"/>
            <a:ext cx="1800200" cy="584775"/>
          </a:xfrm>
          <a:prstGeom prst="rect">
            <a:avLst/>
          </a:prstGeom>
          <a:noFill/>
        </p:spPr>
        <p:txBody>
          <a:bodyPr wrap="square" rtlCol="0">
            <a:spAutoFit/>
          </a:bodyPr>
          <a:lstStyle/>
          <a:p>
            <a:pPr marL="271463" indent="-271463"/>
            <a:r>
              <a:rPr lang="en-GB" sz="1600" dirty="0" smtClean="0"/>
              <a:t>2.	excited electron ejected</a:t>
            </a:r>
            <a:endParaRPr lang="en-GB" sz="1600" dirty="0"/>
          </a:p>
        </p:txBody>
      </p:sp>
      <p:sp>
        <p:nvSpPr>
          <p:cNvPr id="17" name="TextBox 16"/>
          <p:cNvSpPr txBox="1"/>
          <p:nvPr/>
        </p:nvSpPr>
        <p:spPr>
          <a:xfrm>
            <a:off x="1049526" y="2564904"/>
            <a:ext cx="2362349" cy="830997"/>
          </a:xfrm>
          <a:prstGeom prst="rect">
            <a:avLst/>
          </a:prstGeom>
          <a:noFill/>
        </p:spPr>
        <p:txBody>
          <a:bodyPr wrap="square" rtlCol="0">
            <a:spAutoFit/>
          </a:bodyPr>
          <a:lstStyle/>
          <a:p>
            <a:pPr marL="271463" indent="-271463"/>
            <a:r>
              <a:rPr lang="en-GB" sz="1600" dirty="0" smtClean="0"/>
              <a:t>3.	excited electron picked up and passed down electron carriers</a:t>
            </a:r>
            <a:endParaRPr lang="en-GB" sz="1600" dirty="0"/>
          </a:p>
        </p:txBody>
      </p:sp>
      <p:sp>
        <p:nvSpPr>
          <p:cNvPr id="18" name="TextBox 17"/>
          <p:cNvSpPr txBox="1"/>
          <p:nvPr/>
        </p:nvSpPr>
        <p:spPr>
          <a:xfrm>
            <a:off x="4283968" y="5877272"/>
            <a:ext cx="2204198" cy="830997"/>
          </a:xfrm>
          <a:prstGeom prst="rect">
            <a:avLst/>
          </a:prstGeom>
          <a:noFill/>
        </p:spPr>
        <p:txBody>
          <a:bodyPr wrap="square" rtlCol="0">
            <a:spAutoFit/>
          </a:bodyPr>
          <a:lstStyle/>
          <a:p>
            <a:pPr marL="271463" indent="-271463"/>
            <a:r>
              <a:rPr lang="en-GB" sz="1600" dirty="0" smtClean="0"/>
              <a:t>4.	energy released by electron is used to create ATP</a:t>
            </a:r>
            <a:endParaRPr lang="en-GB" sz="1600" dirty="0"/>
          </a:p>
        </p:txBody>
      </p:sp>
      <p:sp>
        <p:nvSpPr>
          <p:cNvPr id="19" name="TextBox 18"/>
          <p:cNvSpPr txBox="1"/>
          <p:nvPr/>
        </p:nvSpPr>
        <p:spPr>
          <a:xfrm>
            <a:off x="6516216" y="4713855"/>
            <a:ext cx="2304256" cy="830997"/>
          </a:xfrm>
          <a:prstGeom prst="rect">
            <a:avLst/>
          </a:prstGeom>
          <a:noFill/>
        </p:spPr>
        <p:txBody>
          <a:bodyPr wrap="square" rtlCol="0">
            <a:spAutoFit/>
          </a:bodyPr>
          <a:lstStyle/>
          <a:p>
            <a:pPr marL="271463" indent="-271463"/>
            <a:r>
              <a:rPr lang="en-GB" sz="1600" dirty="0" smtClean="0"/>
              <a:t>5.	light energy hits photosystem ejecting another electron</a:t>
            </a:r>
            <a:endParaRPr lang="en-GB" sz="1600" dirty="0"/>
          </a:p>
        </p:txBody>
      </p:sp>
      <p:sp>
        <p:nvSpPr>
          <p:cNvPr id="20" name="TextBox 19"/>
          <p:cNvSpPr txBox="1"/>
          <p:nvPr/>
        </p:nvSpPr>
        <p:spPr>
          <a:xfrm>
            <a:off x="6084168" y="2564903"/>
            <a:ext cx="2304256" cy="830997"/>
          </a:xfrm>
          <a:prstGeom prst="rect">
            <a:avLst/>
          </a:prstGeom>
          <a:noFill/>
        </p:spPr>
        <p:txBody>
          <a:bodyPr wrap="square" rtlCol="0">
            <a:spAutoFit/>
          </a:bodyPr>
          <a:lstStyle/>
          <a:p>
            <a:pPr marL="271463" indent="-271463"/>
            <a:r>
              <a:rPr lang="en-GB" sz="1600" dirty="0" smtClean="0"/>
              <a:t>6.	the energy from this electron also used to generate ATP</a:t>
            </a:r>
            <a:endParaRPr lang="en-GB" sz="1600" dirty="0"/>
          </a:p>
        </p:txBody>
      </p:sp>
      <p:cxnSp>
        <p:nvCxnSpPr>
          <p:cNvPr id="4" name="Straight Connector 3"/>
          <p:cNvCxnSpPr/>
          <p:nvPr/>
        </p:nvCxnSpPr>
        <p:spPr>
          <a:xfrm>
            <a:off x="4216234" y="4713855"/>
            <a:ext cx="355766" cy="12354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H="1" flipV="1">
            <a:off x="2230700" y="4493557"/>
            <a:ext cx="735266" cy="1147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860516" y="3158785"/>
            <a:ext cx="177883" cy="61771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4674136" y="2765778"/>
            <a:ext cx="1399286" cy="7545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Up Arrow 8"/>
          <p:cNvSpPr/>
          <p:nvPr/>
        </p:nvSpPr>
        <p:spPr>
          <a:xfrm>
            <a:off x="2874862" y="5778659"/>
            <a:ext cx="177883" cy="685024"/>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Up Arrow 30"/>
          <p:cNvSpPr/>
          <p:nvPr/>
        </p:nvSpPr>
        <p:spPr>
          <a:xfrm rot="16200000">
            <a:off x="5779131" y="4264945"/>
            <a:ext cx="177883" cy="1296000"/>
          </a:xfrm>
          <a:prstGeom prst="up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767324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400" y="1425600"/>
            <a:ext cx="8229600" cy="5055368"/>
          </a:xfrm>
        </p:spPr>
        <p:txBody>
          <a:bodyPr>
            <a:noAutofit/>
          </a:bodyPr>
          <a:lstStyle/>
          <a:p>
            <a:pPr marL="0" indent="0">
              <a:buNone/>
            </a:pPr>
            <a:r>
              <a:rPr lang="en-GB" b="1" dirty="0" smtClean="0"/>
              <a:t>Questions</a:t>
            </a:r>
          </a:p>
          <a:p>
            <a:pPr lvl="0"/>
            <a:r>
              <a:rPr lang="en-GB" sz="2400"/>
              <a:t>Explain the role of light energy in the formation of ATP during photophosphorylation?</a:t>
            </a:r>
            <a:endParaRPr lang="en-GB" sz="2300" dirty="0" smtClean="0"/>
          </a:p>
          <a:p>
            <a:pPr marL="342000" lvl="2" indent="0">
              <a:buNone/>
            </a:pPr>
            <a:r>
              <a:rPr lang="en-GB" sz="2300" dirty="0">
                <a:solidFill>
                  <a:srgbClr val="008000"/>
                </a:solidFill>
              </a:rPr>
              <a:t>The light energy energises the electrons. It is the energy that they release as they pass down the electron carriers that is used to combine ADP and Pi to form ATP.</a:t>
            </a:r>
          </a:p>
          <a:p>
            <a:r>
              <a:rPr lang="en-GB" sz="2400" dirty="0"/>
              <a:t>What is the ATP used for that is made by this process?</a:t>
            </a:r>
            <a:endParaRPr lang="en-GB" sz="2300" dirty="0" smtClean="0"/>
          </a:p>
          <a:p>
            <a:pPr marL="342000" lvl="2" indent="0">
              <a:buNone/>
            </a:pPr>
            <a:r>
              <a:rPr lang="en-GB" sz="2300" dirty="0">
                <a:solidFill>
                  <a:srgbClr val="008000"/>
                </a:solidFill>
              </a:rPr>
              <a:t>It is used in the light-independent reactions (Calvin cycle) or for other active processes within the plant.</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7" name="Rounded Rectangle 16">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269503415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hidden"/>
                                      </p:to>
                                    </p:set>
                                  </p:childTnLst>
                                </p:cTn>
                              </p:par>
                              <p:par>
                                <p:cTn id="15" presetID="1" presetClass="exit"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Substrate level phosphorylation</a:t>
            </a:r>
          </a:p>
          <a:p>
            <a:pPr marL="0" indent="0">
              <a:buNone/>
            </a:pPr>
            <a:r>
              <a:rPr lang="en-GB" sz="2000" dirty="0"/>
              <a:t>The diagram shows the breakdown </a:t>
            </a:r>
            <a:r>
              <a:rPr lang="en-GB" sz="2000" dirty="0" smtClean="0"/>
              <a:t>of glucose into</a:t>
            </a:r>
            <a:br>
              <a:rPr lang="en-GB" sz="2000" dirty="0" smtClean="0"/>
            </a:br>
            <a:r>
              <a:rPr lang="en-GB" sz="2000" dirty="0" smtClean="0"/>
              <a:t>pyruvate</a:t>
            </a:r>
            <a:r>
              <a:rPr lang="en-GB" sz="2000" dirty="0"/>
              <a:t>. This is the first </a:t>
            </a:r>
            <a:r>
              <a:rPr lang="en-GB" sz="2000" dirty="0" smtClean="0"/>
              <a:t>stage of </a:t>
            </a:r>
            <a:r>
              <a:rPr lang="en-GB" sz="2000" dirty="0"/>
              <a:t>respiration. It is </a:t>
            </a:r>
            <a:r>
              <a:rPr lang="en-GB" sz="2000" dirty="0" smtClean="0"/>
              <a:t>called</a:t>
            </a:r>
            <a:br>
              <a:rPr lang="en-GB" sz="2000" dirty="0" smtClean="0"/>
            </a:br>
            <a:r>
              <a:rPr lang="en-GB" sz="2000" dirty="0" smtClean="0"/>
              <a:t>glycolysis</a:t>
            </a:r>
            <a:r>
              <a:rPr lang="en-GB" sz="2000" dirty="0"/>
              <a:t>. </a:t>
            </a:r>
            <a:r>
              <a:rPr lang="en-GB" sz="2000" dirty="0" smtClean="0"/>
              <a:t>During glycolysis </a:t>
            </a:r>
            <a:r>
              <a:rPr lang="en-GB" sz="2000" dirty="0"/>
              <a:t>four molecules of ATP </a:t>
            </a:r>
            <a:r>
              <a:rPr lang="en-GB" sz="2000" dirty="0" smtClean="0"/>
              <a:t>are</a:t>
            </a:r>
            <a:br>
              <a:rPr lang="en-GB" sz="2000" dirty="0" smtClean="0"/>
            </a:br>
            <a:r>
              <a:rPr lang="en-GB" sz="2000" dirty="0" smtClean="0"/>
              <a:t>generated </a:t>
            </a:r>
            <a:r>
              <a:rPr lang="en-GB" sz="2000" dirty="0"/>
              <a:t>by substrate level phosphorylation.</a:t>
            </a:r>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pic>
        <p:nvPicPr>
          <p:cNvPr id="29" name="Picture 2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1772816"/>
            <a:ext cx="2332836" cy="3914154"/>
          </a:xfrm>
          <a:prstGeom prst="rect">
            <a:avLst/>
          </a:prstGeom>
        </p:spPr>
      </p:pic>
    </p:spTree>
    <p:extLst>
      <p:ext uri="{BB962C8B-B14F-4D97-AF65-F5344CB8AC3E}">
        <p14:creationId xmlns:p14="http://schemas.microsoft.com/office/powerpoint/2010/main" val="14344779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400" y="1425600"/>
            <a:ext cx="8229600" cy="5055368"/>
          </a:xfrm>
        </p:spPr>
        <p:txBody>
          <a:bodyPr>
            <a:noAutofit/>
          </a:bodyPr>
          <a:lstStyle/>
          <a:p>
            <a:pPr marL="0" indent="0">
              <a:buNone/>
            </a:pPr>
            <a:r>
              <a:rPr lang="en-GB" b="1" dirty="0" smtClean="0"/>
              <a:t>Questions</a:t>
            </a:r>
          </a:p>
          <a:p>
            <a:pPr lvl="0"/>
            <a:r>
              <a:rPr lang="en-GB" sz="2400" dirty="0"/>
              <a:t>Suggest why two molecules of ATP </a:t>
            </a:r>
            <a:r>
              <a:rPr lang="en-GB" sz="2400" dirty="0" smtClean="0"/>
              <a:t>are</a:t>
            </a:r>
            <a:br>
              <a:rPr lang="en-GB" sz="2400" dirty="0" smtClean="0"/>
            </a:br>
            <a:r>
              <a:rPr lang="en-GB" sz="2400" dirty="0" smtClean="0"/>
              <a:t>required </a:t>
            </a:r>
            <a:r>
              <a:rPr lang="en-GB" sz="2400" dirty="0"/>
              <a:t>at the start of glycolysis.</a:t>
            </a:r>
            <a:endParaRPr lang="en-GB" sz="2300" dirty="0" smtClean="0"/>
          </a:p>
          <a:p>
            <a:pPr marL="342000" lvl="2" indent="0">
              <a:buNone/>
            </a:pPr>
            <a:r>
              <a:rPr lang="en-GB" sz="2300" dirty="0">
                <a:solidFill>
                  <a:srgbClr val="008000"/>
                </a:solidFill>
              </a:rPr>
              <a:t>The glucose has to be converted into </a:t>
            </a:r>
            <a:r>
              <a:rPr lang="en-GB" sz="2300" dirty="0" smtClean="0">
                <a:solidFill>
                  <a:srgbClr val="008000"/>
                </a:solidFill>
              </a:rPr>
              <a:t>two</a:t>
            </a:r>
            <a:br>
              <a:rPr lang="en-GB" sz="2300" dirty="0" smtClean="0">
                <a:solidFill>
                  <a:srgbClr val="008000"/>
                </a:solidFill>
              </a:rPr>
            </a:br>
            <a:r>
              <a:rPr lang="en-GB" sz="2300" dirty="0" smtClean="0">
                <a:solidFill>
                  <a:srgbClr val="008000"/>
                </a:solidFill>
              </a:rPr>
              <a:t>molecules </a:t>
            </a:r>
            <a:r>
              <a:rPr lang="en-GB" sz="2300" dirty="0">
                <a:solidFill>
                  <a:srgbClr val="008000"/>
                </a:solidFill>
              </a:rPr>
              <a:t>of triose phosphate. This </a:t>
            </a:r>
            <a:r>
              <a:rPr lang="en-GB" sz="2300" dirty="0" smtClean="0">
                <a:solidFill>
                  <a:srgbClr val="008000"/>
                </a:solidFill>
              </a:rPr>
              <a:t>requires</a:t>
            </a:r>
            <a:br>
              <a:rPr lang="en-GB" sz="2300" dirty="0" smtClean="0">
                <a:solidFill>
                  <a:srgbClr val="008000"/>
                </a:solidFill>
              </a:rPr>
            </a:br>
            <a:r>
              <a:rPr lang="en-GB" sz="2300" dirty="0" smtClean="0">
                <a:solidFill>
                  <a:srgbClr val="008000"/>
                </a:solidFill>
              </a:rPr>
              <a:t>energy </a:t>
            </a:r>
            <a:r>
              <a:rPr lang="en-GB" sz="2300" dirty="0">
                <a:solidFill>
                  <a:srgbClr val="008000"/>
                </a:solidFill>
              </a:rPr>
              <a:t>from ATP.</a:t>
            </a:r>
          </a:p>
          <a:p>
            <a:r>
              <a:rPr lang="en-GB" sz="2400" dirty="0"/>
              <a:t>What is the net gain of ATP from glycolysis?</a:t>
            </a:r>
            <a:endParaRPr lang="en-GB" sz="2300" dirty="0" smtClean="0"/>
          </a:p>
          <a:p>
            <a:pPr marL="342000" lvl="2" indent="0">
              <a:buNone/>
            </a:pPr>
            <a:r>
              <a:rPr lang="en-GB" sz="2300" dirty="0">
                <a:solidFill>
                  <a:srgbClr val="008000"/>
                </a:solidFill>
              </a:rPr>
              <a:t>Net gain is two ATP molecules</a:t>
            </a:r>
            <a:r>
              <a:rPr lang="en-GB" sz="2300" dirty="0" smtClean="0">
                <a:solidFill>
                  <a:srgbClr val="008000"/>
                </a:solidFill>
              </a:rPr>
              <a:t>.</a:t>
            </a:r>
          </a:p>
          <a:p>
            <a:r>
              <a:rPr lang="en-GB" sz="2400" dirty="0"/>
              <a:t>What do the numbers in the green </a:t>
            </a:r>
            <a:r>
              <a:rPr lang="en-GB" sz="2400" dirty="0" smtClean="0"/>
              <a:t>boxes</a:t>
            </a:r>
            <a:br>
              <a:rPr lang="en-GB" sz="2400" dirty="0" smtClean="0"/>
            </a:br>
            <a:r>
              <a:rPr lang="en-GB" sz="2400" dirty="0" smtClean="0"/>
              <a:t>refer </a:t>
            </a:r>
            <a:r>
              <a:rPr lang="en-GB" sz="2400" dirty="0"/>
              <a:t>to?</a:t>
            </a:r>
            <a:endParaRPr lang="en-GB" sz="2300" dirty="0"/>
          </a:p>
          <a:p>
            <a:pPr marL="342000" lvl="2" indent="0">
              <a:buNone/>
            </a:pPr>
            <a:r>
              <a:rPr lang="en-GB" sz="2300" dirty="0">
                <a:solidFill>
                  <a:srgbClr val="008000"/>
                </a:solidFill>
              </a:rPr>
              <a:t>These are the number of carbon atoms in the molecules.</a:t>
            </a:r>
          </a:p>
        </p:txBody>
      </p:sp>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p:cNvSpPr/>
          <p:nvPr/>
        </p:nvSpPr>
        <p:spPr>
          <a:xfrm>
            <a:off x="6300192" y="6093296"/>
            <a:ext cx="127825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Answers</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7" name="Rounded Rectangle 16">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88224" y="1772816"/>
            <a:ext cx="2332836" cy="3914154"/>
          </a:xfrm>
          <a:prstGeom prst="rect">
            <a:avLst/>
          </a:prstGeom>
        </p:spPr>
      </p:pic>
    </p:spTree>
    <p:extLst>
      <p:ext uri="{BB962C8B-B14F-4D97-AF65-F5344CB8AC3E}">
        <p14:creationId xmlns:p14="http://schemas.microsoft.com/office/powerpoint/2010/main" val="33927564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hidden"/>
                                      </p:to>
                                    </p:set>
                                  </p:childTnLst>
                                </p:cTn>
                              </p:par>
                              <p:par>
                                <p:cTn id="17" presetID="1" presetClass="exit"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hidden"/>
                                      </p:to>
                                    </p:set>
                                  </p:childTnLst>
                                </p:cTn>
                              </p:par>
                              <p:par>
                                <p:cTn id="19" presetID="1" presetClass="exit"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77055" y="3068960"/>
            <a:ext cx="4884338" cy="2889957"/>
          </a:xfrm>
          <a:prstGeom prst="rect">
            <a:avLst/>
          </a:prstGeom>
        </p:spPr>
      </p:pic>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Oxidative phosphorylation</a:t>
            </a:r>
          </a:p>
          <a:p>
            <a:pPr marL="0" indent="0">
              <a:buNone/>
            </a:pPr>
            <a:r>
              <a:rPr lang="en-GB" sz="2000" dirty="0"/>
              <a:t>The diagram shows how ATP is generated by the electron transport chain. The hypothesis that explains this process is called chemiosmosis.</a:t>
            </a:r>
          </a:p>
          <a:p>
            <a:pPr marL="0" indent="0">
              <a:buNone/>
            </a:pPr>
            <a:r>
              <a:rPr lang="en-GB" sz="2000" dirty="0"/>
              <a:t>Find the six hotspots on the diagram below to learn more.</a:t>
            </a:r>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
        <p:nvSpPr>
          <p:cNvPr id="9" name="Rectangle 8"/>
          <p:cNvSpPr/>
          <p:nvPr/>
        </p:nvSpPr>
        <p:spPr>
          <a:xfrm>
            <a:off x="44501" y="4259533"/>
            <a:ext cx="1921272" cy="738664"/>
          </a:xfrm>
          <a:prstGeom prst="rect">
            <a:avLst/>
          </a:prstGeom>
        </p:spPr>
        <p:txBody>
          <a:bodyPr wrap="square">
            <a:spAutoFit/>
          </a:bodyPr>
          <a:lstStyle/>
          <a:p>
            <a:r>
              <a:rPr lang="en-GB" sz="1400" dirty="0"/>
              <a:t>protons and electrons are split off from co-enzymes NAD and FAD </a:t>
            </a:r>
            <a:endParaRPr lang="en-GB" sz="1300" dirty="0"/>
          </a:p>
        </p:txBody>
      </p:sp>
      <p:sp>
        <p:nvSpPr>
          <p:cNvPr id="10" name="Rectangle 9"/>
          <p:cNvSpPr/>
          <p:nvPr/>
        </p:nvSpPr>
        <p:spPr>
          <a:xfrm>
            <a:off x="2167859" y="4809926"/>
            <a:ext cx="1137315" cy="369332"/>
          </a:xfrm>
          <a:prstGeom prst="rect">
            <a:avLst/>
          </a:prstGeom>
          <a:solidFill>
            <a:schemeClr val="accent2">
              <a:alpha val="0"/>
            </a:schemeClr>
          </a:solidFill>
        </p:spPr>
        <p:txBody>
          <a:bodyPr wrap="square">
            <a:spAutoFit/>
          </a:bodyPr>
          <a:lstStyle/>
          <a:p>
            <a:endParaRPr lang="en-GB" dirty="0"/>
          </a:p>
        </p:txBody>
      </p:sp>
      <p:sp>
        <p:nvSpPr>
          <p:cNvPr id="11" name="Rectangle 10"/>
          <p:cNvSpPr/>
          <p:nvPr/>
        </p:nvSpPr>
        <p:spPr>
          <a:xfrm>
            <a:off x="905173" y="5697307"/>
            <a:ext cx="1988028" cy="523220"/>
          </a:xfrm>
          <a:prstGeom prst="rect">
            <a:avLst/>
          </a:prstGeom>
        </p:spPr>
        <p:txBody>
          <a:bodyPr wrap="square">
            <a:spAutoFit/>
          </a:bodyPr>
          <a:lstStyle/>
          <a:p>
            <a:r>
              <a:rPr lang="en-GB" sz="1400" dirty="0"/>
              <a:t>electrons pass down electron transport chain</a:t>
            </a:r>
            <a:endParaRPr lang="en-GB" sz="1300" dirty="0"/>
          </a:p>
        </p:txBody>
      </p:sp>
      <p:sp>
        <p:nvSpPr>
          <p:cNvPr id="12" name="Rectangle 11"/>
          <p:cNvSpPr/>
          <p:nvPr/>
        </p:nvSpPr>
        <p:spPr>
          <a:xfrm>
            <a:off x="3088028" y="4005064"/>
            <a:ext cx="1267947" cy="864000"/>
          </a:xfrm>
          <a:prstGeom prst="rect">
            <a:avLst/>
          </a:prstGeom>
          <a:solidFill>
            <a:schemeClr val="accent2">
              <a:alpha val="0"/>
            </a:schemeClr>
          </a:solidFill>
        </p:spPr>
        <p:txBody>
          <a:bodyPr wrap="square">
            <a:spAutoFit/>
          </a:bodyPr>
          <a:lstStyle/>
          <a:p>
            <a:endParaRPr lang="en-GB" dirty="0"/>
          </a:p>
        </p:txBody>
      </p:sp>
      <p:sp>
        <p:nvSpPr>
          <p:cNvPr id="13" name="Rectangle 12"/>
          <p:cNvSpPr/>
          <p:nvPr/>
        </p:nvSpPr>
        <p:spPr>
          <a:xfrm>
            <a:off x="107504" y="3048929"/>
            <a:ext cx="1938120" cy="954107"/>
          </a:xfrm>
          <a:prstGeom prst="rect">
            <a:avLst/>
          </a:prstGeom>
        </p:spPr>
        <p:txBody>
          <a:bodyPr wrap="square">
            <a:spAutoFit/>
          </a:bodyPr>
          <a:lstStyle/>
          <a:p>
            <a:r>
              <a:rPr lang="en-GB" sz="1400" dirty="0"/>
              <a:t>energy released by electrons pumps protons into the intermembrane space</a:t>
            </a:r>
            <a:endParaRPr lang="en-GB" sz="1300" dirty="0"/>
          </a:p>
        </p:txBody>
      </p:sp>
      <p:sp>
        <p:nvSpPr>
          <p:cNvPr id="14" name="Rectangle 13"/>
          <p:cNvSpPr/>
          <p:nvPr/>
        </p:nvSpPr>
        <p:spPr>
          <a:xfrm>
            <a:off x="2504250" y="3521621"/>
            <a:ext cx="2283773" cy="576000"/>
          </a:xfrm>
          <a:prstGeom prst="rect">
            <a:avLst/>
          </a:prstGeom>
          <a:solidFill>
            <a:schemeClr val="accent2">
              <a:alpha val="0"/>
            </a:schemeClr>
          </a:solidFill>
        </p:spPr>
        <p:txBody>
          <a:bodyPr wrap="square">
            <a:spAutoFit/>
          </a:bodyPr>
          <a:lstStyle/>
          <a:p>
            <a:endParaRPr lang="en-GB" dirty="0"/>
          </a:p>
        </p:txBody>
      </p:sp>
      <p:sp>
        <p:nvSpPr>
          <p:cNvPr id="15" name="Rectangle 14"/>
          <p:cNvSpPr/>
          <p:nvPr/>
        </p:nvSpPr>
        <p:spPr>
          <a:xfrm>
            <a:off x="7067141" y="3440289"/>
            <a:ext cx="1969355" cy="738664"/>
          </a:xfrm>
          <a:prstGeom prst="rect">
            <a:avLst/>
          </a:prstGeom>
        </p:spPr>
        <p:txBody>
          <a:bodyPr wrap="square">
            <a:spAutoFit/>
          </a:bodyPr>
          <a:lstStyle/>
          <a:p>
            <a:r>
              <a:rPr lang="en-GB" sz="1400" dirty="0"/>
              <a:t>protons flow down a proton gradient through ATP synthase molecule</a:t>
            </a:r>
            <a:endParaRPr lang="en-GB" sz="1300" dirty="0"/>
          </a:p>
        </p:txBody>
      </p:sp>
      <p:sp>
        <p:nvSpPr>
          <p:cNvPr id="16" name="Rectangle 15"/>
          <p:cNvSpPr/>
          <p:nvPr/>
        </p:nvSpPr>
        <p:spPr>
          <a:xfrm>
            <a:off x="5599162" y="3728288"/>
            <a:ext cx="576000" cy="2016000"/>
          </a:xfrm>
          <a:prstGeom prst="rect">
            <a:avLst/>
          </a:prstGeom>
          <a:solidFill>
            <a:schemeClr val="accent2">
              <a:alpha val="0"/>
            </a:schemeClr>
          </a:solidFill>
        </p:spPr>
        <p:txBody>
          <a:bodyPr wrap="square">
            <a:spAutoFit/>
          </a:bodyPr>
          <a:lstStyle/>
          <a:p>
            <a:endParaRPr lang="en-GB" dirty="0"/>
          </a:p>
        </p:txBody>
      </p:sp>
      <p:sp>
        <p:nvSpPr>
          <p:cNvPr id="17" name="Rectangle 16"/>
          <p:cNvSpPr/>
          <p:nvPr/>
        </p:nvSpPr>
        <p:spPr>
          <a:xfrm>
            <a:off x="7380312" y="4584774"/>
            <a:ext cx="1656184" cy="1169551"/>
          </a:xfrm>
          <a:prstGeom prst="rect">
            <a:avLst/>
          </a:prstGeom>
        </p:spPr>
        <p:txBody>
          <a:bodyPr wrap="square">
            <a:spAutoFit/>
          </a:bodyPr>
          <a:lstStyle/>
          <a:p>
            <a:r>
              <a:rPr lang="en-GB" sz="1400" dirty="0" smtClean="0"/>
              <a:t>the electro-motive </a:t>
            </a:r>
            <a:r>
              <a:rPr lang="en-GB" sz="1400" dirty="0"/>
              <a:t>force generated by proton flow combines ADP and Pi</a:t>
            </a:r>
            <a:endParaRPr lang="en-GB" sz="1300" dirty="0"/>
          </a:p>
        </p:txBody>
      </p:sp>
      <p:sp>
        <p:nvSpPr>
          <p:cNvPr id="18" name="Rectangle 17"/>
          <p:cNvSpPr/>
          <p:nvPr/>
        </p:nvSpPr>
        <p:spPr>
          <a:xfrm>
            <a:off x="6173227" y="4809924"/>
            <a:ext cx="723963" cy="1188000"/>
          </a:xfrm>
          <a:prstGeom prst="rect">
            <a:avLst/>
          </a:prstGeom>
          <a:solidFill>
            <a:schemeClr val="accent2">
              <a:alpha val="0"/>
            </a:schemeClr>
          </a:solidFill>
        </p:spPr>
        <p:txBody>
          <a:bodyPr wrap="square">
            <a:spAutoFit/>
          </a:bodyPr>
          <a:lstStyle/>
          <a:p>
            <a:endParaRPr lang="en-GB" dirty="0"/>
          </a:p>
        </p:txBody>
      </p:sp>
      <p:sp>
        <p:nvSpPr>
          <p:cNvPr id="19" name="Rectangle 18"/>
          <p:cNvSpPr/>
          <p:nvPr/>
        </p:nvSpPr>
        <p:spPr>
          <a:xfrm>
            <a:off x="3597699" y="5816297"/>
            <a:ext cx="2025171" cy="738664"/>
          </a:xfrm>
          <a:prstGeom prst="rect">
            <a:avLst/>
          </a:prstGeom>
        </p:spPr>
        <p:txBody>
          <a:bodyPr wrap="square">
            <a:spAutoFit/>
          </a:bodyPr>
          <a:lstStyle/>
          <a:p>
            <a:r>
              <a:rPr lang="en-GB" sz="1400" dirty="0"/>
              <a:t>oxygen acts as the final proton and electron acceptor forming water</a:t>
            </a:r>
            <a:endParaRPr lang="en-GB" sz="1300" dirty="0"/>
          </a:p>
        </p:txBody>
      </p:sp>
      <p:sp>
        <p:nvSpPr>
          <p:cNvPr id="20" name="Rectangle 19"/>
          <p:cNvSpPr/>
          <p:nvPr/>
        </p:nvSpPr>
        <p:spPr>
          <a:xfrm>
            <a:off x="4234024" y="4828510"/>
            <a:ext cx="1202071" cy="369332"/>
          </a:xfrm>
          <a:prstGeom prst="rect">
            <a:avLst/>
          </a:prstGeom>
          <a:solidFill>
            <a:schemeClr val="accent2">
              <a:alpha val="0"/>
            </a:schemeClr>
          </a:solidFill>
        </p:spPr>
        <p:txBody>
          <a:bodyPr wrap="square">
            <a:spAutoFit/>
          </a:bodyPr>
          <a:lstStyle/>
          <a:p>
            <a:endParaRPr lang="en-GB" dirty="0"/>
          </a:p>
        </p:txBody>
      </p:sp>
      <p:sp>
        <p:nvSpPr>
          <p:cNvPr id="25" name="Rounded Rectangle 24"/>
          <p:cNvSpPr/>
          <p:nvPr/>
        </p:nvSpPr>
        <p:spPr>
          <a:xfrm>
            <a:off x="6444208" y="6093296"/>
            <a:ext cx="1134234"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Reveal</a:t>
            </a:r>
            <a:endParaRPr lang="en-GB" sz="2400" dirty="0"/>
          </a:p>
        </p:txBody>
      </p:sp>
      <p:cxnSp>
        <p:nvCxnSpPr>
          <p:cNvPr id="4" name="Straight Connector 3"/>
          <p:cNvCxnSpPr/>
          <p:nvPr/>
        </p:nvCxnSpPr>
        <p:spPr>
          <a:xfrm flipH="1" flipV="1">
            <a:off x="1619672" y="3525983"/>
            <a:ext cx="1116844" cy="283638"/>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p:cNvCxnSpPr/>
          <p:nvPr/>
        </p:nvCxnSpPr>
        <p:spPr>
          <a:xfrm flipH="1">
            <a:off x="2772661" y="4643844"/>
            <a:ext cx="873476" cy="1315073"/>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flipH="1" flipV="1">
            <a:off x="1763688" y="4643844"/>
            <a:ext cx="404172" cy="350748"/>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H="1">
            <a:off x="4519224" y="5085184"/>
            <a:ext cx="91060" cy="731113"/>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a:stCxn id="15" idx="1"/>
          </p:cNvCxnSpPr>
          <p:nvPr/>
        </p:nvCxnSpPr>
        <p:spPr>
          <a:xfrm flipH="1">
            <a:off x="5887162" y="3809621"/>
            <a:ext cx="1179979" cy="627443"/>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p:cNvCxnSpPr/>
          <p:nvPr/>
        </p:nvCxnSpPr>
        <p:spPr>
          <a:xfrm>
            <a:off x="6477151" y="5085184"/>
            <a:ext cx="903161"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336229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9"/>
                                        </p:tgtEl>
                                        <p:attrNameLst>
                                          <p:attrName>style.visibility</p:attrName>
                                        </p:attrNameLst>
                                      </p:cBhvr>
                                      <p:to>
                                        <p:strVal val="hidden"/>
                                      </p:to>
                                    </p:set>
                                  </p:childTnLst>
                                </p:cTn>
                              </p:par>
                              <p:par>
                                <p:cTn id="13" presetID="1" presetClass="exit" presetSubtype="0" fill="hold" nodeType="with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5" restart="whenNotActive" fill="hold" evtFilter="cancelBubble" nodeType="interactiveSeq">
                <p:stCondLst>
                  <p:cond evt="onClick" delay="0">
                    <p:tgtEl>
                      <p:spTgt spid="12"/>
                    </p:tgtEl>
                  </p:cond>
                </p:stCondLst>
                <p:endSync evt="end" delay="0">
                  <p:rtn val="all"/>
                </p:endSync>
                <p:childTnLst>
                  <p:par>
                    <p:cTn id="16" fill="hold">
                      <p:stCondLst>
                        <p:cond delay="0"/>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6"/>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1"/>
                                        </p:tgtEl>
                                        <p:attrNameLst>
                                          <p:attrName>style.visibility</p:attrName>
                                        </p:attrNameLst>
                                      </p:cBhvr>
                                      <p:to>
                                        <p:strVal val="hidden"/>
                                      </p:to>
                                    </p:set>
                                  </p:childTnLst>
                                </p:cTn>
                              </p:par>
                              <p:par>
                                <p:cTn id="26" presetID="1" presetClass="exit" presetSubtype="0" fill="hold" nodeType="withEffect">
                                  <p:stCondLst>
                                    <p:cond delay="0"/>
                                  </p:stCondLst>
                                  <p:childTnLst>
                                    <p:set>
                                      <p:cBhvr>
                                        <p:cTn id="27" dur="1" fill="hold">
                                          <p:stCondLst>
                                            <p:cond delay="0"/>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28" restart="whenNotActive" fill="hold" evtFilter="cancelBubble" nodeType="interactiveSeq">
                <p:stCondLst>
                  <p:cond evt="onClick" delay="0">
                    <p:tgtEl>
                      <p:spTgt spid="14"/>
                    </p:tgtEl>
                  </p:cond>
                </p:stCondLst>
                <p:endSync evt="end" delay="0">
                  <p:rtn val="all"/>
                </p:endSync>
                <p:childTnLst>
                  <p:par>
                    <p:cTn id="29" fill="hold">
                      <p:stCondLst>
                        <p:cond delay="0"/>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13"/>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4"/>
                                        </p:tgtEl>
                                        <p:attrNameLst>
                                          <p:attrName>style.visibility</p:attrName>
                                        </p:attrNameLst>
                                      </p:cBhvr>
                                      <p:to>
                                        <p:strVal val="hidden"/>
                                      </p:to>
                                    </p:set>
                                  </p:childTnLst>
                                </p:cTn>
                              </p:par>
                            </p:childTnLst>
                          </p:cTn>
                        </p:par>
                      </p:childTnLst>
                    </p:cTn>
                  </p:par>
                </p:childTnLst>
              </p:cTn>
              <p:nextCondLst>
                <p:cond evt="onClick" delay="0">
                  <p:tgtEl>
                    <p:spTgt spid="14"/>
                  </p:tgtEl>
                </p:cond>
              </p:nextCondLst>
            </p:seq>
            <p:seq concurrent="1" nextAc="seek">
              <p:cTn id="41" restart="whenNotActive" fill="hold" evtFilter="cancelBubble" nodeType="interactiveSeq">
                <p:stCondLst>
                  <p:cond evt="onClick" delay="0">
                    <p:tgtEl>
                      <p:spTgt spid="16"/>
                    </p:tgtEl>
                  </p:cond>
                </p:stCondLst>
                <p:endSync evt="end" delay="0">
                  <p:rtn val="all"/>
                </p:endSync>
                <p:childTnLst>
                  <p:par>
                    <p:cTn id="42" fill="hold">
                      <p:stCondLst>
                        <p:cond delay="0"/>
                      </p:stCondLst>
                      <p:childTnLst>
                        <p:par>
                          <p:cTn id="43" fill="hold">
                            <p:stCondLst>
                              <p:cond delay="0"/>
                            </p:stCondLst>
                            <p:childTnLst>
                              <p:par>
                                <p:cTn id="44" presetID="1" presetClass="entr" presetSubtype="0" fill="hold" grpId="0" nodeType="clickEffect">
                                  <p:stCondLst>
                                    <p:cond delay="0"/>
                                  </p:stCondLst>
                                  <p:childTnLst>
                                    <p:set>
                                      <p:cBhvr>
                                        <p:cTn id="45" dur="1" fill="hold">
                                          <p:stCondLst>
                                            <p:cond delay="0"/>
                                          </p:stCondLst>
                                        </p:cTn>
                                        <p:tgtEl>
                                          <p:spTgt spid="15"/>
                                        </p:tgtEl>
                                        <p:attrNameLst>
                                          <p:attrName>style.visibility</p:attrName>
                                        </p:attrNameLst>
                                      </p:cBhvr>
                                      <p:to>
                                        <p:strVal val="visible"/>
                                      </p:to>
                                    </p:set>
                                  </p:childTnLst>
                                </p:cTn>
                              </p:par>
                              <p:par>
                                <p:cTn id="46" presetID="1" presetClass="entr" presetSubtype="0" fill="hold" nodeType="withEffect">
                                  <p:stCondLst>
                                    <p:cond delay="0"/>
                                  </p:stCondLst>
                                  <p:childTnLst>
                                    <p:set>
                                      <p:cBhvr>
                                        <p:cTn id="47" dur="1" fill="hold">
                                          <p:stCondLst>
                                            <p:cond delay="0"/>
                                          </p:stCondLst>
                                        </p:cTn>
                                        <p:tgtEl>
                                          <p:spTgt spid="34"/>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grpId="1" nodeType="clickEffect">
                                  <p:stCondLst>
                                    <p:cond delay="0"/>
                                  </p:stCondLst>
                                  <p:childTnLst>
                                    <p:set>
                                      <p:cBhvr>
                                        <p:cTn id="51" dur="1" fill="hold">
                                          <p:stCondLst>
                                            <p:cond delay="0"/>
                                          </p:stCondLst>
                                        </p:cTn>
                                        <p:tgtEl>
                                          <p:spTgt spid="15"/>
                                        </p:tgtEl>
                                        <p:attrNameLst>
                                          <p:attrName>style.visibility</p:attrName>
                                        </p:attrNameLst>
                                      </p:cBhvr>
                                      <p:to>
                                        <p:strVal val="hidden"/>
                                      </p:to>
                                    </p:set>
                                  </p:childTnLst>
                                </p:cTn>
                              </p:par>
                              <p:par>
                                <p:cTn id="52" presetID="1" presetClass="exit" presetSubtype="0" fill="hold" nodeType="withEffect">
                                  <p:stCondLst>
                                    <p:cond delay="0"/>
                                  </p:stCondLst>
                                  <p:childTnLst>
                                    <p:set>
                                      <p:cBhvr>
                                        <p:cTn id="53" dur="1" fill="hold">
                                          <p:stCondLst>
                                            <p:cond delay="0"/>
                                          </p:stCondLst>
                                        </p:cTn>
                                        <p:tgtEl>
                                          <p:spTgt spid="34"/>
                                        </p:tgtEl>
                                        <p:attrNameLst>
                                          <p:attrName>style.visibility</p:attrName>
                                        </p:attrNameLst>
                                      </p:cBhvr>
                                      <p:to>
                                        <p:strVal val="hidden"/>
                                      </p:to>
                                    </p:set>
                                  </p:childTnLst>
                                </p:cTn>
                              </p:par>
                            </p:childTnLst>
                          </p:cTn>
                        </p:par>
                      </p:childTnLst>
                    </p:cTn>
                  </p:par>
                </p:childTnLst>
              </p:cTn>
              <p:nextCondLst>
                <p:cond evt="onClick" delay="0">
                  <p:tgtEl>
                    <p:spTgt spid="16"/>
                  </p:tgtEl>
                </p:cond>
              </p:nextCondLst>
            </p:seq>
            <p:seq concurrent="1" nextAc="seek">
              <p:cTn id="54" restart="whenNotActive" fill="hold" evtFilter="cancelBubble" nodeType="interactiveSeq">
                <p:stCondLst>
                  <p:cond evt="onClick" delay="0">
                    <p:tgtEl>
                      <p:spTgt spid="18"/>
                    </p:tgtEl>
                  </p:cond>
                </p:stCondLst>
                <p:endSync evt="end" delay="0">
                  <p:rtn val="all"/>
                </p:endSync>
                <p:childTnLst>
                  <p:par>
                    <p:cTn id="55" fill="hold">
                      <p:stCondLst>
                        <p:cond delay="0"/>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xit" presetSubtype="0" fill="hold" grpId="1" nodeType="clickEffect">
                                  <p:stCondLst>
                                    <p:cond delay="0"/>
                                  </p:stCondLst>
                                  <p:childTnLst>
                                    <p:set>
                                      <p:cBhvr>
                                        <p:cTn id="64" dur="1" fill="hold">
                                          <p:stCondLst>
                                            <p:cond delay="0"/>
                                          </p:stCondLst>
                                        </p:cTn>
                                        <p:tgtEl>
                                          <p:spTgt spid="17"/>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18"/>
                  </p:tgtEl>
                </p:cond>
              </p:nextCondLst>
            </p:seq>
            <p:seq concurrent="1" nextAc="seek">
              <p:cTn id="67" restart="whenNotActive" fill="hold" evtFilter="cancelBubble" nodeType="interactiveSeq">
                <p:stCondLst>
                  <p:cond evt="onClick" delay="0">
                    <p:tgtEl>
                      <p:spTgt spid="20"/>
                    </p:tgtEl>
                  </p:cond>
                </p:stCondLst>
                <p:endSync evt="end" delay="0">
                  <p:rtn val="all"/>
                </p:endSync>
                <p:childTnLst>
                  <p:par>
                    <p:cTn id="68" fill="hold">
                      <p:stCondLst>
                        <p:cond delay="0"/>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childTnLst>
                                </p:cTn>
                              </p:par>
                              <p:par>
                                <p:cTn id="72" presetID="1" presetClass="entr" presetSubtype="0" fill="hold" nodeType="withEffect">
                                  <p:stCondLst>
                                    <p:cond delay="0"/>
                                  </p:stCondLst>
                                  <p:childTnLst>
                                    <p:set>
                                      <p:cBhvr>
                                        <p:cTn id="73" dur="1" fill="hold">
                                          <p:stCondLst>
                                            <p:cond delay="0"/>
                                          </p:stCondLst>
                                        </p:cTn>
                                        <p:tgtEl>
                                          <p:spTgt spid="31"/>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1" nodeType="clickEffect">
                                  <p:stCondLst>
                                    <p:cond delay="0"/>
                                  </p:stCondLst>
                                  <p:childTnLst>
                                    <p:set>
                                      <p:cBhvr>
                                        <p:cTn id="77" dur="1" fill="hold">
                                          <p:stCondLst>
                                            <p:cond delay="0"/>
                                          </p:stCondLst>
                                        </p:cTn>
                                        <p:tgtEl>
                                          <p:spTgt spid="19"/>
                                        </p:tgtEl>
                                        <p:attrNameLst>
                                          <p:attrName>style.visibility</p:attrName>
                                        </p:attrNameLst>
                                      </p:cBhvr>
                                      <p:to>
                                        <p:strVal val="hidden"/>
                                      </p:to>
                                    </p:set>
                                  </p:childTnLst>
                                </p:cTn>
                              </p:par>
                              <p:par>
                                <p:cTn id="78" presetID="1" presetClass="exit" presetSubtype="0" fill="hold" nodeType="withEffect">
                                  <p:stCondLst>
                                    <p:cond delay="0"/>
                                  </p:stCondLst>
                                  <p:childTnLst>
                                    <p:set>
                                      <p:cBhvr>
                                        <p:cTn id="79" dur="1" fill="hold">
                                          <p:stCondLst>
                                            <p:cond delay="0"/>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80" restart="whenNotActive" fill="hold" evtFilter="cancelBubble" nodeType="interactiveSeq">
                <p:stCondLst>
                  <p:cond evt="onClick" delay="0">
                    <p:tgtEl>
                      <p:spTgt spid="25"/>
                    </p:tgtEl>
                  </p:cond>
                </p:stCondLst>
                <p:endSync evt="end" delay="0">
                  <p:rtn val="all"/>
                </p:endSync>
                <p:childTnLst>
                  <p:par>
                    <p:cTn id="81" fill="hold">
                      <p:stCondLst>
                        <p:cond delay="0"/>
                      </p:stCondLst>
                      <p:childTnLst>
                        <p:par>
                          <p:cTn id="82" fill="hold">
                            <p:stCondLst>
                              <p:cond delay="0"/>
                            </p:stCondLst>
                            <p:childTnLst>
                              <p:par>
                                <p:cTn id="83" presetID="1" presetClass="entr" presetSubtype="0" fill="hold" grpId="2" nodeType="clickEffect">
                                  <p:stCondLst>
                                    <p:cond delay="0"/>
                                  </p:stCondLst>
                                  <p:childTnLst>
                                    <p:set>
                                      <p:cBhvr>
                                        <p:cTn id="84" dur="1" fill="hold">
                                          <p:stCondLst>
                                            <p:cond delay="0"/>
                                          </p:stCondLst>
                                        </p:cTn>
                                        <p:tgtEl>
                                          <p:spTgt spid="9"/>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8"/>
                                        </p:tgtEl>
                                        <p:attrNameLst>
                                          <p:attrName>style.visibility</p:attrName>
                                        </p:attrNameLst>
                                      </p:cBhvr>
                                      <p:to>
                                        <p:strVal val="visible"/>
                                      </p:to>
                                    </p:set>
                                  </p:childTnLst>
                                </p:cTn>
                              </p:par>
                              <p:par>
                                <p:cTn id="87" presetID="1" presetClass="entr" presetSubtype="0" fill="hold" grpId="2" nodeType="withEffect">
                                  <p:stCondLst>
                                    <p:cond delay="0"/>
                                  </p:stCondLst>
                                  <p:childTnLst>
                                    <p:set>
                                      <p:cBhvr>
                                        <p:cTn id="88" dur="1" fill="hold">
                                          <p:stCondLst>
                                            <p:cond delay="0"/>
                                          </p:stCondLst>
                                        </p:cTn>
                                        <p:tgtEl>
                                          <p:spTgt spid="11"/>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
                                        </p:tgtEl>
                                        <p:attrNameLst>
                                          <p:attrName>style.visibility</p:attrName>
                                        </p:attrNameLst>
                                      </p:cBhvr>
                                      <p:to>
                                        <p:strVal val="visible"/>
                                      </p:to>
                                    </p:set>
                                  </p:childTnLst>
                                </p:cTn>
                              </p:par>
                              <p:par>
                                <p:cTn id="91" presetID="1" presetClass="entr" presetSubtype="0" fill="hold" grpId="2" nodeType="withEffect">
                                  <p:stCondLst>
                                    <p:cond delay="0"/>
                                  </p:stCondLst>
                                  <p:childTnLst>
                                    <p:set>
                                      <p:cBhvr>
                                        <p:cTn id="92" dur="1" fill="hold">
                                          <p:stCondLst>
                                            <p:cond delay="0"/>
                                          </p:stCondLst>
                                        </p:cTn>
                                        <p:tgtEl>
                                          <p:spTgt spid="13"/>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4"/>
                                        </p:tgtEl>
                                        <p:attrNameLst>
                                          <p:attrName>style.visibility</p:attrName>
                                        </p:attrNameLst>
                                      </p:cBhvr>
                                      <p:to>
                                        <p:strVal val="visible"/>
                                      </p:to>
                                    </p:set>
                                  </p:childTnLst>
                                </p:cTn>
                              </p:par>
                              <p:par>
                                <p:cTn id="95" presetID="1" presetClass="entr" presetSubtype="0" fill="hold" grpId="2" nodeType="withEffect">
                                  <p:stCondLst>
                                    <p:cond delay="0"/>
                                  </p:stCondLst>
                                  <p:childTnLst>
                                    <p:set>
                                      <p:cBhvr>
                                        <p:cTn id="96" dur="1" fill="hold">
                                          <p:stCondLst>
                                            <p:cond delay="0"/>
                                          </p:stCondLst>
                                        </p:cTn>
                                        <p:tgtEl>
                                          <p:spTgt spid="15"/>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34"/>
                                        </p:tgtEl>
                                        <p:attrNameLst>
                                          <p:attrName>style.visibility</p:attrName>
                                        </p:attrNameLst>
                                      </p:cBhvr>
                                      <p:to>
                                        <p:strVal val="visible"/>
                                      </p:to>
                                    </p:set>
                                  </p:childTnLst>
                                </p:cTn>
                              </p:par>
                              <p:par>
                                <p:cTn id="99" presetID="1" presetClass="entr" presetSubtype="0" fill="hold" grpId="2" nodeType="withEffect">
                                  <p:stCondLst>
                                    <p:cond delay="0"/>
                                  </p:stCondLst>
                                  <p:childTnLst>
                                    <p:set>
                                      <p:cBhvr>
                                        <p:cTn id="100" dur="1" fill="hold">
                                          <p:stCondLst>
                                            <p:cond delay="0"/>
                                          </p:stCondLst>
                                        </p:cTn>
                                        <p:tgtEl>
                                          <p:spTgt spid="17"/>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36"/>
                                        </p:tgtEl>
                                        <p:attrNameLst>
                                          <p:attrName>style.visibility</p:attrName>
                                        </p:attrNameLst>
                                      </p:cBhvr>
                                      <p:to>
                                        <p:strVal val="visible"/>
                                      </p:to>
                                    </p:set>
                                  </p:childTnLst>
                                </p:cTn>
                              </p:par>
                              <p:par>
                                <p:cTn id="103" presetID="1" presetClass="entr" presetSubtype="0" fill="hold" grpId="2" nodeType="withEffect">
                                  <p:stCondLst>
                                    <p:cond delay="0"/>
                                  </p:stCondLst>
                                  <p:childTnLst>
                                    <p:set>
                                      <p:cBhvr>
                                        <p:cTn id="104" dur="1" fill="hold">
                                          <p:stCondLst>
                                            <p:cond delay="0"/>
                                          </p:stCondLst>
                                        </p:cTn>
                                        <p:tgtEl>
                                          <p:spTgt spid="19"/>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31"/>
                                        </p:tgtEl>
                                        <p:attrNameLst>
                                          <p:attrName>style.visibility</p:attrName>
                                        </p:attrNameLst>
                                      </p:cBhvr>
                                      <p:to>
                                        <p:strVal val="visible"/>
                                      </p:to>
                                    </p:set>
                                  </p:childTnLst>
                                </p:cTn>
                              </p:par>
                            </p:childTnLst>
                          </p:cTn>
                        </p:par>
                      </p:childTnLst>
                    </p:cTn>
                  </p:par>
                </p:childTnLst>
              </p:cTn>
              <p:nextCondLst>
                <p:cond evt="onClick" delay="0">
                  <p:tgtEl>
                    <p:spTgt spid="25"/>
                  </p:tgtEl>
                </p:cond>
              </p:nextCondLst>
            </p:seq>
          </p:childTnLst>
        </p:cTn>
      </p:par>
    </p:tnLst>
    <p:bldLst>
      <p:bldP spid="9" grpId="0"/>
      <p:bldP spid="9" grpId="1"/>
      <p:bldP spid="9" grpId="2"/>
      <p:bldP spid="11" grpId="0"/>
      <p:bldP spid="11" grpId="1"/>
      <p:bldP spid="11" grpId="2"/>
      <p:bldP spid="13" grpId="0"/>
      <p:bldP spid="13" grpId="1"/>
      <p:bldP spid="13" grpId="2"/>
      <p:bldP spid="15" grpId="0"/>
      <p:bldP spid="15" grpId="1"/>
      <p:bldP spid="15" grpId="2"/>
      <p:bldP spid="17" grpId="0"/>
      <p:bldP spid="17" grpId="1"/>
      <p:bldP spid="17" grpId="2"/>
      <p:bldP spid="19" grpId="0"/>
      <p:bldP spid="19" grpId="1"/>
      <p:bldP spid="19" grpId="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a:t> Energy transfer</a:t>
            </a:r>
            <a:r>
              <a:rPr lang="en-GB" sz="2800">
                <a:solidFill>
                  <a:srgbClr val="7F7F7F"/>
                </a:solidFill>
              </a:rPr>
              <a:t>	Key concepts</a:t>
            </a:r>
            <a:endParaRPr lang="en-GB" sz="2800" dirty="0">
              <a:solidFill>
                <a:srgbClr val="7F7F7F"/>
              </a:solidFill>
            </a:endParaRPr>
          </a:p>
        </p:txBody>
      </p:sp>
      <p:cxnSp>
        <p:nvCxnSpPr>
          <p:cNvPr id="5" name="Straight Connector 4"/>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16" name="Rounded Rectangle 15">
            <a:hlinkClick r:id="" action="ppaction://hlinkshowjump?jump=firstslide"/>
          </p:cNvPr>
          <p:cNvSpPr/>
          <p:nvPr/>
        </p:nvSpPr>
        <p:spPr>
          <a:xfrm>
            <a:off x="3608839" y="3933056"/>
            <a:ext cx="1926322"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Back to start</a:t>
            </a:r>
            <a:endParaRPr lang="en-GB" sz="2400" dirty="0"/>
          </a:p>
        </p:txBody>
      </p:sp>
      <p:sp>
        <p:nvSpPr>
          <p:cNvPr id="8" name="TextBox 7"/>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12" name="Rectangle 11"/>
          <p:cNvSpPr/>
          <p:nvPr/>
        </p:nvSpPr>
        <p:spPr>
          <a:xfrm>
            <a:off x="2131619" y="2736485"/>
            <a:ext cx="4880762" cy="461665"/>
          </a:xfrm>
          <a:prstGeom prst="rect">
            <a:avLst/>
          </a:prstGeom>
        </p:spPr>
        <p:txBody>
          <a:bodyPr wrap="square">
            <a:spAutoFit/>
          </a:bodyPr>
          <a:lstStyle/>
          <a:p>
            <a:pPr algn="ctr"/>
            <a:r>
              <a:rPr lang="en-GB" sz="2400" b="1" dirty="0" smtClean="0">
                <a:solidFill>
                  <a:srgbClr val="008000"/>
                </a:solidFill>
              </a:rPr>
              <a:t>This is the end of the presentation</a:t>
            </a:r>
            <a:endParaRPr lang="en-GB" sz="2400" b="1" dirty="0">
              <a:solidFill>
                <a:srgbClr val="008000"/>
              </a:solidFill>
            </a:endParaRPr>
          </a:p>
        </p:txBody>
      </p:sp>
    </p:spTree>
    <p:extLst>
      <p:ext uri="{BB962C8B-B14F-4D97-AF65-F5344CB8AC3E}">
        <p14:creationId xmlns:p14="http://schemas.microsoft.com/office/powerpoint/2010/main" val="41406276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Introduction</a:t>
            </a:r>
          </a:p>
          <a:p>
            <a:pPr marL="0" indent="0">
              <a:buNone/>
            </a:pPr>
            <a:r>
              <a:rPr lang="en-GB" sz="2000" dirty="0"/>
              <a:t>All organisms require energy to drive their metabolic processes. </a:t>
            </a:r>
            <a:r>
              <a:rPr lang="en-GB" sz="2000" b="1" dirty="0"/>
              <a:t>Metabolism</a:t>
            </a:r>
            <a:r>
              <a:rPr lang="en-GB" sz="2000" dirty="0"/>
              <a:t> comprises all the chemical reactions that take place in living cells. ATP or </a:t>
            </a:r>
            <a:r>
              <a:rPr lang="en-GB" sz="2000" b="1" dirty="0"/>
              <a:t>adenosine triphosphate</a:t>
            </a:r>
            <a:r>
              <a:rPr lang="en-GB" sz="2000" dirty="0"/>
              <a:t> is the energy currency of cells. An ATP molecule consists of adenine, ribose sugar and three inorganic phosphate groups. ATP stores energy in its phosphate bonds. When the bonds are hydrolysed, energy is released. This energy can be used to drive all </a:t>
            </a:r>
            <a:r>
              <a:rPr lang="en-GB" sz="2000" b="1" dirty="0"/>
              <a:t>endergonic</a:t>
            </a:r>
            <a:r>
              <a:rPr lang="en-GB" sz="2000" dirty="0"/>
              <a:t> (energy requiring) reactions in the cells and tissues. </a:t>
            </a:r>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207179802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sz="2000" dirty="0" smtClean="0"/>
              <a:t>The </a:t>
            </a:r>
            <a:r>
              <a:rPr lang="en-GB" sz="2000" dirty="0"/>
              <a:t>diagram shows the structure of ATP.</a:t>
            </a:r>
          </a:p>
          <a:p>
            <a:pPr marL="0" indent="0">
              <a:buNone/>
            </a:pPr>
            <a:r>
              <a:rPr lang="en-GB" sz="2000" dirty="0"/>
              <a:t>Choose the correct labels from the list for each of the empty boxes. Click on each box to see if you are correct. </a:t>
            </a:r>
          </a:p>
          <a:p>
            <a:pPr marL="266700" lvl="1" indent="-266700">
              <a:buFont typeface="Arial" panose="020B0604020202020204" pitchFamily="34" charset="0"/>
              <a:buChar char="•"/>
            </a:pPr>
            <a:r>
              <a:rPr lang="en-GB" sz="2000" dirty="0"/>
              <a:t>THYMINE	</a:t>
            </a:r>
          </a:p>
          <a:p>
            <a:pPr marL="266700" lvl="1" indent="-266700">
              <a:buFont typeface="Arial" panose="020B0604020202020204" pitchFamily="34" charset="0"/>
              <a:buChar char="•"/>
            </a:pPr>
            <a:r>
              <a:rPr lang="en-GB" sz="2000" dirty="0"/>
              <a:t>PENTOSE SUGAR</a:t>
            </a:r>
          </a:p>
          <a:p>
            <a:pPr marL="266700" lvl="1" indent="-266700">
              <a:buFont typeface="Arial" panose="020B0604020202020204" pitchFamily="34" charset="0"/>
              <a:buChar char="•"/>
            </a:pPr>
            <a:r>
              <a:rPr lang="en-GB" sz="2000" dirty="0"/>
              <a:t>HEXOSE SUGAR</a:t>
            </a:r>
          </a:p>
          <a:p>
            <a:pPr marL="266700" lvl="1" indent="-266700">
              <a:buFont typeface="Arial" panose="020B0604020202020204" pitchFamily="34" charset="0"/>
              <a:buChar char="•"/>
            </a:pPr>
            <a:r>
              <a:rPr lang="en-GB" sz="2000" dirty="0"/>
              <a:t>PHOSPHATE	</a:t>
            </a:r>
          </a:p>
          <a:p>
            <a:pPr marL="266700" lvl="1" indent="-266700">
              <a:buFont typeface="Arial" panose="020B0604020202020204" pitchFamily="34" charset="0"/>
              <a:buChar char="•"/>
            </a:pPr>
            <a:r>
              <a:rPr lang="en-GB" sz="2000" dirty="0"/>
              <a:t>ATP	</a:t>
            </a:r>
          </a:p>
          <a:p>
            <a:pPr marL="266700" lvl="1" indent="-266700">
              <a:buFont typeface="Arial" panose="020B0604020202020204" pitchFamily="34" charset="0"/>
              <a:buChar char="•"/>
            </a:pPr>
            <a:r>
              <a:rPr lang="en-GB" sz="2000" dirty="0"/>
              <a:t>ADP	</a:t>
            </a:r>
          </a:p>
          <a:p>
            <a:pPr marL="266700" lvl="1" indent="-266700">
              <a:buFont typeface="Arial" panose="020B0604020202020204" pitchFamily="34" charset="0"/>
              <a:buChar char="•"/>
            </a:pPr>
            <a:r>
              <a:rPr lang="en-GB" sz="2000" dirty="0"/>
              <a:t>ADENINE	</a:t>
            </a:r>
          </a:p>
          <a:p>
            <a:pPr marL="266700" lvl="1" indent="-266700">
              <a:buFont typeface="Arial" panose="020B0604020202020204" pitchFamily="34" charset="0"/>
              <a:buChar char="•"/>
            </a:pPr>
            <a:r>
              <a:rPr lang="en-GB" sz="2000" dirty="0"/>
              <a:t>GUANINE	</a:t>
            </a:r>
          </a:p>
          <a:p>
            <a:pPr marL="266700" lvl="1" indent="-266700">
              <a:buFont typeface="Arial" panose="020B0604020202020204" pitchFamily="34" charset="0"/>
              <a:buChar char="•"/>
            </a:pPr>
            <a:r>
              <a:rPr lang="en-GB" sz="2000" dirty="0"/>
              <a:t>CYTOSINE</a:t>
            </a:r>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grpSp>
        <p:nvGrpSpPr>
          <p:cNvPr id="6" name="Group 5"/>
          <p:cNvGrpSpPr/>
          <p:nvPr/>
        </p:nvGrpSpPr>
        <p:grpSpPr>
          <a:xfrm>
            <a:off x="2707365" y="2564904"/>
            <a:ext cx="5234219" cy="2664296"/>
            <a:chOff x="2707365" y="2564904"/>
            <a:chExt cx="5234219" cy="2664296"/>
          </a:xfrm>
        </p:grpSpPr>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t="-865" r="3251" b="46388"/>
            <a:stretch/>
          </p:blipFill>
          <p:spPr>
            <a:xfrm>
              <a:off x="2707365" y="2564904"/>
              <a:ext cx="5234219" cy="2664296"/>
            </a:xfrm>
            <a:prstGeom prst="rect">
              <a:avLst/>
            </a:prstGeom>
          </p:spPr>
        </p:pic>
        <p:sp>
          <p:nvSpPr>
            <p:cNvPr id="4" name="Rectangle 3"/>
            <p:cNvSpPr/>
            <p:nvPr/>
          </p:nvSpPr>
          <p:spPr>
            <a:xfrm>
              <a:off x="5004048" y="2564904"/>
              <a:ext cx="1224136"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l="11458" t="52054" r="16710" b="46388"/>
          <a:stretch/>
        </p:blipFill>
        <p:spPr>
          <a:xfrm>
            <a:off x="3296707" y="5589240"/>
            <a:ext cx="4752000" cy="93178"/>
          </a:xfrm>
          <a:prstGeom prst="rect">
            <a:avLst/>
          </a:prstGeom>
        </p:spPr>
      </p:pic>
      <p:sp>
        <p:nvSpPr>
          <p:cNvPr id="5" name="Rectangle 4"/>
          <p:cNvSpPr/>
          <p:nvPr/>
        </p:nvSpPr>
        <p:spPr>
          <a:xfrm>
            <a:off x="4888421" y="5274703"/>
            <a:ext cx="720080" cy="24027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5293617" y="5767299"/>
            <a:ext cx="720080" cy="24027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4888421" y="5274703"/>
            <a:ext cx="720080" cy="24027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ADP</a:t>
            </a:r>
            <a:endParaRPr lang="en-GB" dirty="0">
              <a:solidFill>
                <a:schemeClr val="tx1"/>
              </a:solidFill>
            </a:endParaRPr>
          </a:p>
        </p:txBody>
      </p:sp>
      <p:sp>
        <p:nvSpPr>
          <p:cNvPr id="14" name="Rectangle 13"/>
          <p:cNvSpPr/>
          <p:nvPr/>
        </p:nvSpPr>
        <p:spPr>
          <a:xfrm>
            <a:off x="5293617" y="5767299"/>
            <a:ext cx="720080" cy="24027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ATP</a:t>
            </a:r>
            <a:endParaRPr lang="en-GB" dirty="0">
              <a:solidFill>
                <a:schemeClr val="tx1"/>
              </a:solidFill>
            </a:endParaRPr>
          </a:p>
        </p:txBody>
      </p:sp>
      <p:pic>
        <p:nvPicPr>
          <p:cNvPr id="15" name="Picture 14"/>
          <p:cNvPicPr>
            <a:picLocks/>
          </p:cNvPicPr>
          <p:nvPr/>
        </p:nvPicPr>
        <p:blipFill rotWithShape="1">
          <a:blip r:embed="rId3">
            <a:extLst>
              <a:ext uri="{28A0092B-C50C-407E-A947-70E740481C1C}">
                <a14:useLocalDpi xmlns:a14="http://schemas.microsoft.com/office/drawing/2010/main" val="0"/>
              </a:ext>
            </a:extLst>
          </a:blip>
          <a:srcRect l="27086" t="39354" r="72069" b="58105"/>
          <a:stretch/>
        </p:blipFill>
        <p:spPr>
          <a:xfrm>
            <a:off x="3573414" y="4499593"/>
            <a:ext cx="720080" cy="180000"/>
          </a:xfrm>
          <a:prstGeom prst="rect">
            <a:avLst/>
          </a:prstGeom>
        </p:spPr>
      </p:pic>
      <p:sp>
        <p:nvSpPr>
          <p:cNvPr id="16" name="Rectangle 15"/>
          <p:cNvSpPr/>
          <p:nvPr/>
        </p:nvSpPr>
        <p:spPr>
          <a:xfrm>
            <a:off x="3583114" y="4480542"/>
            <a:ext cx="712664" cy="20888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smtClean="0">
                <a:solidFill>
                  <a:schemeClr val="tx1"/>
                </a:solidFill>
              </a:rPr>
              <a:t>adenine</a:t>
            </a:r>
            <a:endParaRPr lang="en-GB" sz="1200" dirty="0">
              <a:solidFill>
                <a:schemeClr val="tx1"/>
              </a:solidFill>
            </a:endParaRPr>
          </a:p>
        </p:txBody>
      </p:sp>
      <p:pic>
        <p:nvPicPr>
          <p:cNvPr id="17" name="Picture 16"/>
          <p:cNvPicPr>
            <a:picLocks/>
          </p:cNvPicPr>
          <p:nvPr/>
        </p:nvPicPr>
        <p:blipFill rotWithShape="1">
          <a:blip r:embed="rId3">
            <a:extLst>
              <a:ext uri="{28A0092B-C50C-407E-A947-70E740481C1C}">
                <a14:useLocalDpi xmlns:a14="http://schemas.microsoft.com/office/drawing/2010/main" val="0"/>
              </a:ext>
            </a:extLst>
          </a:blip>
          <a:srcRect l="44924" t="47964" r="51625" b="49504"/>
          <a:stretch/>
        </p:blipFill>
        <p:spPr>
          <a:xfrm>
            <a:off x="4612409" y="4898299"/>
            <a:ext cx="712066" cy="154713"/>
          </a:xfrm>
          <a:prstGeom prst="rect">
            <a:avLst/>
          </a:prstGeom>
        </p:spPr>
      </p:pic>
      <p:sp>
        <p:nvSpPr>
          <p:cNvPr id="18" name="Rectangle 17"/>
          <p:cNvSpPr/>
          <p:nvPr/>
        </p:nvSpPr>
        <p:spPr>
          <a:xfrm>
            <a:off x="4624956" y="4876304"/>
            <a:ext cx="712664" cy="20888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smtClean="0">
                <a:solidFill>
                  <a:schemeClr val="tx1"/>
                </a:solidFill>
              </a:rPr>
              <a:t>ribose</a:t>
            </a:r>
            <a:endParaRPr lang="en-GB" sz="1200" dirty="0">
              <a:solidFill>
                <a:schemeClr val="tx1"/>
              </a:solidFill>
            </a:endParaRPr>
          </a:p>
        </p:txBody>
      </p:sp>
      <p:pic>
        <p:nvPicPr>
          <p:cNvPr id="19" name="Picture 18"/>
          <p:cNvPicPr>
            <a:picLocks/>
          </p:cNvPicPr>
          <p:nvPr/>
        </p:nvPicPr>
        <p:blipFill rotWithShape="1">
          <a:blip r:embed="rId3">
            <a:extLst>
              <a:ext uri="{28A0092B-C50C-407E-A947-70E740481C1C}">
                <a14:useLocalDpi xmlns:a14="http://schemas.microsoft.com/office/drawing/2010/main" val="0"/>
              </a:ext>
            </a:extLst>
          </a:blip>
          <a:srcRect l="65104" t="38717" r="33931" b="58073"/>
          <a:stretch/>
        </p:blipFill>
        <p:spPr>
          <a:xfrm>
            <a:off x="5598975" y="4513883"/>
            <a:ext cx="705980" cy="156989"/>
          </a:xfrm>
          <a:prstGeom prst="rect">
            <a:avLst/>
          </a:prstGeom>
        </p:spPr>
      </p:pic>
      <p:sp>
        <p:nvSpPr>
          <p:cNvPr id="20" name="Rectangle 19"/>
          <p:cNvSpPr/>
          <p:nvPr/>
        </p:nvSpPr>
        <p:spPr>
          <a:xfrm>
            <a:off x="5531919" y="4475216"/>
            <a:ext cx="821619" cy="20888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smtClean="0">
                <a:solidFill>
                  <a:schemeClr val="tx1"/>
                </a:solidFill>
              </a:rPr>
              <a:t>phosphate</a:t>
            </a:r>
            <a:endParaRPr lang="en-GB" sz="1200" dirty="0">
              <a:solidFill>
                <a:schemeClr val="tx1"/>
              </a:solidFill>
            </a:endParaRPr>
          </a:p>
        </p:txBody>
      </p:sp>
      <p:pic>
        <p:nvPicPr>
          <p:cNvPr id="21" name="Picture 20"/>
          <p:cNvPicPr>
            <a:picLocks/>
          </p:cNvPicPr>
          <p:nvPr/>
        </p:nvPicPr>
        <p:blipFill rotWithShape="1">
          <a:blip r:embed="rId3">
            <a:extLst>
              <a:ext uri="{28A0092B-C50C-407E-A947-70E740481C1C}">
                <a14:useLocalDpi xmlns:a14="http://schemas.microsoft.com/office/drawing/2010/main" val="0"/>
              </a:ext>
            </a:extLst>
          </a:blip>
          <a:srcRect l="65104" t="38717" r="33931" b="58073"/>
          <a:stretch/>
        </p:blipFill>
        <p:spPr>
          <a:xfrm>
            <a:off x="6376384" y="4130028"/>
            <a:ext cx="705980" cy="156989"/>
          </a:xfrm>
          <a:prstGeom prst="rect">
            <a:avLst/>
          </a:prstGeom>
        </p:spPr>
      </p:pic>
      <p:sp>
        <p:nvSpPr>
          <p:cNvPr id="25" name="Rectangle 24"/>
          <p:cNvSpPr/>
          <p:nvPr/>
        </p:nvSpPr>
        <p:spPr>
          <a:xfrm>
            <a:off x="6309328" y="4091361"/>
            <a:ext cx="821619" cy="20888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smtClean="0">
                <a:solidFill>
                  <a:schemeClr val="tx1"/>
                </a:solidFill>
              </a:rPr>
              <a:t>phosphate</a:t>
            </a:r>
            <a:endParaRPr lang="en-GB" sz="1200" dirty="0">
              <a:solidFill>
                <a:schemeClr val="tx1"/>
              </a:solidFill>
            </a:endParaRPr>
          </a:p>
        </p:txBody>
      </p:sp>
      <p:pic>
        <p:nvPicPr>
          <p:cNvPr id="26" name="Picture 25"/>
          <p:cNvPicPr>
            <a:picLocks/>
          </p:cNvPicPr>
          <p:nvPr/>
        </p:nvPicPr>
        <p:blipFill rotWithShape="1">
          <a:blip r:embed="rId3">
            <a:extLst>
              <a:ext uri="{28A0092B-C50C-407E-A947-70E740481C1C}">
                <a14:useLocalDpi xmlns:a14="http://schemas.microsoft.com/office/drawing/2010/main" val="0"/>
              </a:ext>
            </a:extLst>
          </a:blip>
          <a:srcRect l="65104" t="38717" r="33931" b="58073"/>
          <a:stretch/>
        </p:blipFill>
        <p:spPr>
          <a:xfrm>
            <a:off x="7154573" y="4509120"/>
            <a:ext cx="705980" cy="156989"/>
          </a:xfrm>
          <a:prstGeom prst="rect">
            <a:avLst/>
          </a:prstGeom>
        </p:spPr>
      </p:pic>
      <p:sp>
        <p:nvSpPr>
          <p:cNvPr id="28" name="Rectangle 27"/>
          <p:cNvSpPr/>
          <p:nvPr/>
        </p:nvSpPr>
        <p:spPr>
          <a:xfrm>
            <a:off x="7087517" y="4470453"/>
            <a:ext cx="821619" cy="20888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200" dirty="0" smtClean="0">
                <a:solidFill>
                  <a:schemeClr val="tx1"/>
                </a:solidFill>
              </a:rPr>
              <a:t>phosphate</a:t>
            </a:r>
            <a:endParaRPr lang="en-GB" sz="1200" dirty="0">
              <a:solidFill>
                <a:schemeClr val="tx1"/>
              </a:solidFill>
            </a:endParaRPr>
          </a:p>
        </p:txBody>
      </p:sp>
    </p:spTree>
    <p:extLst>
      <p:ext uri="{BB962C8B-B14F-4D97-AF65-F5344CB8AC3E}">
        <p14:creationId xmlns:p14="http://schemas.microsoft.com/office/powerpoint/2010/main" val="9702196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nextCondLst>
                <p:cond evt="onClick" delay="0">
                  <p:tgtEl>
                    <p:spTgt spid="12"/>
                  </p:tgtEl>
                </p:cond>
              </p:nextCondLst>
            </p:seq>
            <p:seq concurrent="1" nextAc="seek">
              <p:cTn id="7" restart="whenNotActive" fill="hold" evtFilter="cancelBubble" nodeType="interactiveSeq">
                <p:stCondLst>
                  <p:cond evt="onClick" delay="0">
                    <p:tgtEl>
                      <p:spTgt spid="5"/>
                    </p:tgtEl>
                  </p:cond>
                </p:stCondLst>
                <p:endSync evt="end" delay="0">
                  <p:rtn val="all"/>
                </p:endSync>
                <p:childTnLst>
                  <p:par>
                    <p:cTn id="8" fill="hold">
                      <p:stCondLst>
                        <p:cond delay="0"/>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childTnLst>
              </p:cTn>
              <p:nextCondLst>
                <p:cond evt="onClick" delay="0">
                  <p:tgtEl>
                    <p:spTgt spid="5"/>
                  </p:tgtEl>
                </p:cond>
              </p:nextCondLst>
            </p:seq>
            <p:seq concurrent="1" nextAc="seek">
              <p:cTn id="12" restart="whenNotActive" fill="hold" evtFilter="cancelBubble" nodeType="interactiveSeq">
                <p:stCondLst>
                  <p:cond evt="onClick" delay="0">
                    <p:tgtEl>
                      <p:spTgt spid="15"/>
                    </p:tgtEl>
                  </p:cond>
                </p:stCondLst>
                <p:endSync evt="end" delay="0">
                  <p:rtn val="all"/>
                </p:endSync>
                <p:childTnLst>
                  <p:par>
                    <p:cTn id="13" fill="hold">
                      <p:stCondLst>
                        <p:cond delay="0"/>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childTnLst>
              </p:cTn>
              <p:nextCondLst>
                <p:cond evt="onClick" delay="0">
                  <p:tgtEl>
                    <p:spTgt spid="15"/>
                  </p:tgtEl>
                </p:cond>
              </p:nextCondLst>
            </p:seq>
            <p:seq concurrent="1" nextAc="seek">
              <p:cTn id="17" restart="whenNotActive" fill="hold" evtFilter="cancelBubble" nodeType="interactiveSeq">
                <p:stCondLst>
                  <p:cond evt="onClick" delay="0">
                    <p:tgtEl>
                      <p:spTgt spid="17"/>
                    </p:tgtEl>
                  </p:cond>
                </p:stCondLst>
                <p:endSync evt="end" delay="0">
                  <p:rtn val="all"/>
                </p:endSync>
                <p:childTnLst>
                  <p:par>
                    <p:cTn id="18" fill="hold">
                      <p:stCondLst>
                        <p:cond delay="0"/>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childTnLst>
              </p:cTn>
              <p:nextCondLst>
                <p:cond evt="onClick" delay="0">
                  <p:tgtEl>
                    <p:spTgt spid="17"/>
                  </p:tgtEl>
                </p:cond>
              </p:nextCondLst>
            </p:seq>
            <p:seq concurrent="1" nextAc="seek">
              <p:cTn id="22" restart="whenNotActive" fill="hold" evtFilter="cancelBubble" nodeType="interactiveSeq">
                <p:stCondLst>
                  <p:cond evt="onClick" delay="0">
                    <p:tgtEl>
                      <p:spTgt spid="19"/>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nextCondLst>
                <p:cond evt="onClick" delay="0">
                  <p:tgtEl>
                    <p:spTgt spid="19"/>
                  </p:tgtEl>
                </p:cond>
              </p:nextCondLst>
            </p:seq>
            <p:seq concurrent="1" nextAc="seek">
              <p:cTn id="27" restart="whenNotActive" fill="hold" evtFilter="cancelBubble" nodeType="interactiveSeq">
                <p:stCondLst>
                  <p:cond evt="onClick" delay="0">
                    <p:tgtEl>
                      <p:spTgt spid="21"/>
                    </p:tgtEl>
                  </p:cond>
                </p:stCondLst>
                <p:endSync evt="end" delay="0">
                  <p:rtn val="all"/>
                </p:endSync>
                <p:childTnLst>
                  <p:par>
                    <p:cTn id="28" fill="hold">
                      <p:stCondLst>
                        <p:cond delay="0"/>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childTnLst>
                                </p:cTn>
                              </p:par>
                            </p:childTnLst>
                          </p:cTn>
                        </p:par>
                      </p:childTnLst>
                    </p:cTn>
                  </p:par>
                </p:childTnLst>
              </p:cTn>
              <p:nextCondLst>
                <p:cond evt="onClick" delay="0">
                  <p:tgtEl>
                    <p:spTgt spid="21"/>
                  </p:tgtEl>
                </p:cond>
              </p:nextCondLst>
            </p:seq>
            <p:seq concurrent="1" nextAc="seek">
              <p:cTn id="32" restart="whenNotActive" fill="hold" evtFilter="cancelBubble" nodeType="interactiveSeq">
                <p:stCondLst>
                  <p:cond evt="onClick" delay="0">
                    <p:tgtEl>
                      <p:spTgt spid="26"/>
                    </p:tgtEl>
                  </p:cond>
                </p:stCondLst>
                <p:endSync evt="end" delay="0">
                  <p:rtn val="all"/>
                </p:endSync>
                <p:childTnLst>
                  <p:par>
                    <p:cTn id="33" fill="hold">
                      <p:stCondLst>
                        <p:cond delay="0"/>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childTnLst>
              </p:cTn>
              <p:nextCondLst>
                <p:cond evt="onClick" delay="0">
                  <p:tgtEl>
                    <p:spTgt spid="26"/>
                  </p:tgtEl>
                </p:cond>
              </p:nextCondLst>
            </p:seq>
          </p:childTnLst>
        </p:cTn>
      </p:par>
    </p:tnLst>
    <p:bldLst>
      <p:bldP spid="13" grpId="0" animBg="1"/>
      <p:bldP spid="14" grpId="0" animBg="1"/>
      <p:bldP spid="16" grpId="0"/>
      <p:bldP spid="18" grpId="0"/>
      <p:bldP spid="20" grpId="0"/>
      <p:bldP spid="25" grpId="0"/>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currency</a:t>
            </a:r>
          </a:p>
          <a:p>
            <a:pPr marL="0" indent="0">
              <a:buNone/>
            </a:pPr>
            <a:r>
              <a:rPr lang="en-GB" sz="2000" dirty="0"/>
              <a:t>ATP is a small, soluble molecule. It is found universally in all living organisms, both eukaryotes and prokaryotes. It can be moved around cells. It can also be transferred between cells by facilitated diffusion. ATP formation or breakdown can be coupled with energy-releasing or energy-requiring reactions. </a:t>
            </a:r>
            <a:endParaRPr lang="en-GB" sz="2000" dirty="0" smtClean="0"/>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8961208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currency</a:t>
            </a:r>
          </a:p>
          <a:p>
            <a:pPr marL="0" indent="0">
              <a:buNone/>
            </a:pPr>
            <a:r>
              <a:rPr lang="en-GB" sz="2000" dirty="0"/>
              <a:t>ATP is a small, soluble molecule. It is found universally in all living organisms, both eukaryotes and prokaryotes. It can be moved around cells. It can also be transferred between cells by facilitated diffusion. ATP formation or breakdown can be coupled with energy-releasing or energy-requiring reactions. </a:t>
            </a:r>
            <a:endParaRPr lang="en-GB" sz="2000" dirty="0" smtClean="0"/>
          </a:p>
          <a:p>
            <a:pPr marL="361950" lvl="1" indent="-361950">
              <a:buFont typeface="Arial" panose="020B0604020202020204" pitchFamily="34" charset="0"/>
              <a:buChar char="•"/>
            </a:pPr>
            <a:r>
              <a:rPr lang="en-GB" sz="2000" dirty="0"/>
              <a:t>ATP can be hydrolysed into ADP and inorganic phosphate (Pi). This reaction releases 30.6 kJ of energy.</a:t>
            </a:r>
          </a:p>
          <a:p>
            <a:pPr marL="361950" lvl="1" indent="-361950">
              <a:buFont typeface="Arial" panose="020B0604020202020204" pitchFamily="34" charset="0"/>
              <a:buChar char="•"/>
            </a:pPr>
            <a:r>
              <a:rPr lang="en-GB" sz="2000" dirty="0"/>
              <a:t>When glucose is broken down during respiration the energy released can join ADP and Pi to form ATP.</a:t>
            </a:r>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2804589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a:t>
            </a:r>
            <a:r>
              <a:rPr lang="en-GB" b="1" dirty="0" smtClean="0"/>
              <a:t>currency</a:t>
            </a:r>
            <a:endParaRPr lang="en-GB" b="1" dirty="0"/>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pic>
        <p:nvPicPr>
          <p:cNvPr id="8" name="Picture 2"/>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633563" y="2678003"/>
            <a:ext cx="5247105" cy="2847429"/>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128851" y="5147900"/>
            <a:ext cx="720080" cy="369332"/>
          </a:xfrm>
          <a:prstGeom prst="rect">
            <a:avLst/>
          </a:prstGeom>
          <a:noFill/>
        </p:spPr>
        <p:txBody>
          <a:bodyPr wrap="square" rtlCol="0">
            <a:spAutoFit/>
          </a:bodyPr>
          <a:lstStyle/>
          <a:p>
            <a:pPr algn="ctr"/>
            <a:r>
              <a:rPr lang="en-GB" b="1" dirty="0" smtClean="0"/>
              <a:t>ATP</a:t>
            </a:r>
            <a:endParaRPr lang="en-GB" b="1" dirty="0"/>
          </a:p>
        </p:txBody>
      </p:sp>
      <p:sp>
        <p:nvSpPr>
          <p:cNvPr id="10" name="TextBox 9"/>
          <p:cNvSpPr txBox="1"/>
          <p:nvPr/>
        </p:nvSpPr>
        <p:spPr>
          <a:xfrm>
            <a:off x="2960972" y="2029931"/>
            <a:ext cx="3024336" cy="646331"/>
          </a:xfrm>
          <a:prstGeom prst="rect">
            <a:avLst/>
          </a:prstGeom>
          <a:noFill/>
        </p:spPr>
        <p:txBody>
          <a:bodyPr wrap="square" rtlCol="0">
            <a:spAutoFit/>
          </a:bodyPr>
          <a:lstStyle/>
          <a:p>
            <a:pPr algn="ctr"/>
            <a:r>
              <a:rPr lang="en-GB" b="1" dirty="0" smtClean="0"/>
              <a:t>ADP + Pi</a:t>
            </a:r>
          </a:p>
          <a:p>
            <a:pPr algn="ctr"/>
            <a:r>
              <a:rPr lang="en-GB" dirty="0" smtClean="0"/>
              <a:t>(inorganic phosphate)</a:t>
            </a:r>
            <a:endParaRPr lang="en-GB" dirty="0"/>
          </a:p>
        </p:txBody>
      </p:sp>
      <p:sp>
        <p:nvSpPr>
          <p:cNvPr id="11" name="TextBox 10"/>
          <p:cNvSpPr txBox="1"/>
          <p:nvPr/>
        </p:nvSpPr>
        <p:spPr>
          <a:xfrm>
            <a:off x="2976723" y="3717032"/>
            <a:ext cx="3024336" cy="369332"/>
          </a:xfrm>
          <a:prstGeom prst="rect">
            <a:avLst/>
          </a:prstGeom>
          <a:noFill/>
        </p:spPr>
        <p:txBody>
          <a:bodyPr wrap="square" rtlCol="0">
            <a:spAutoFit/>
          </a:bodyPr>
          <a:lstStyle/>
          <a:p>
            <a:pPr algn="ctr"/>
            <a:r>
              <a:rPr lang="en-GB" b="1" dirty="0" smtClean="0"/>
              <a:t>ATP </a:t>
            </a:r>
            <a:r>
              <a:rPr lang="en-GB" b="1" dirty="0" err="1" smtClean="0"/>
              <a:t>synthetase</a:t>
            </a:r>
            <a:endParaRPr lang="en-GB" b="1" dirty="0" smtClean="0"/>
          </a:p>
        </p:txBody>
      </p:sp>
      <p:sp>
        <p:nvSpPr>
          <p:cNvPr id="12" name="TextBox 11"/>
          <p:cNvSpPr txBox="1"/>
          <p:nvPr/>
        </p:nvSpPr>
        <p:spPr>
          <a:xfrm>
            <a:off x="2148631" y="4101717"/>
            <a:ext cx="1656184" cy="646331"/>
          </a:xfrm>
          <a:prstGeom prst="rect">
            <a:avLst/>
          </a:prstGeom>
          <a:noFill/>
        </p:spPr>
        <p:txBody>
          <a:bodyPr wrap="square" rtlCol="0">
            <a:spAutoFit/>
          </a:bodyPr>
          <a:lstStyle/>
          <a:p>
            <a:r>
              <a:rPr lang="en-GB" dirty="0" smtClean="0"/>
              <a:t>condensation reaction</a:t>
            </a:r>
            <a:endParaRPr lang="en-GB" dirty="0"/>
          </a:p>
        </p:txBody>
      </p:sp>
      <p:sp>
        <p:nvSpPr>
          <p:cNvPr id="13" name="TextBox 12"/>
          <p:cNvSpPr txBox="1"/>
          <p:nvPr/>
        </p:nvSpPr>
        <p:spPr>
          <a:xfrm>
            <a:off x="5508104" y="4101717"/>
            <a:ext cx="1656184" cy="646331"/>
          </a:xfrm>
          <a:prstGeom prst="rect">
            <a:avLst/>
          </a:prstGeom>
          <a:noFill/>
        </p:spPr>
        <p:txBody>
          <a:bodyPr wrap="square" rtlCol="0">
            <a:spAutoFit/>
          </a:bodyPr>
          <a:lstStyle/>
          <a:p>
            <a:r>
              <a:rPr lang="en-GB" dirty="0" smtClean="0"/>
              <a:t>hydrolysis reaction</a:t>
            </a:r>
            <a:endParaRPr lang="en-GB" dirty="0"/>
          </a:p>
        </p:txBody>
      </p:sp>
      <p:sp>
        <p:nvSpPr>
          <p:cNvPr id="14" name="TextBox 13"/>
          <p:cNvSpPr txBox="1"/>
          <p:nvPr/>
        </p:nvSpPr>
        <p:spPr>
          <a:xfrm>
            <a:off x="6880668" y="2854677"/>
            <a:ext cx="2083820" cy="646331"/>
          </a:xfrm>
          <a:prstGeom prst="rect">
            <a:avLst/>
          </a:prstGeom>
          <a:noFill/>
        </p:spPr>
        <p:txBody>
          <a:bodyPr wrap="square" rtlCol="0">
            <a:spAutoFit/>
          </a:bodyPr>
          <a:lstStyle/>
          <a:p>
            <a:r>
              <a:rPr lang="en-GB" dirty="0" smtClean="0"/>
              <a:t>Energy released for metabolic processes</a:t>
            </a:r>
            <a:endParaRPr lang="en-GB" dirty="0"/>
          </a:p>
        </p:txBody>
      </p:sp>
      <p:sp>
        <p:nvSpPr>
          <p:cNvPr id="15" name="TextBox 14"/>
          <p:cNvSpPr txBox="1"/>
          <p:nvPr/>
        </p:nvSpPr>
        <p:spPr>
          <a:xfrm>
            <a:off x="251520" y="2720209"/>
            <a:ext cx="2083820" cy="923330"/>
          </a:xfrm>
          <a:prstGeom prst="rect">
            <a:avLst/>
          </a:prstGeom>
          <a:noFill/>
        </p:spPr>
        <p:txBody>
          <a:bodyPr wrap="square" rtlCol="0">
            <a:spAutoFit/>
          </a:bodyPr>
          <a:lstStyle/>
          <a:p>
            <a:r>
              <a:rPr lang="en-GB" dirty="0" smtClean="0"/>
              <a:t>Energy released during respiration of glucose</a:t>
            </a:r>
            <a:endParaRPr lang="en-GB" dirty="0"/>
          </a:p>
        </p:txBody>
      </p:sp>
    </p:spTree>
    <p:extLst>
      <p:ext uri="{BB962C8B-B14F-4D97-AF65-F5344CB8AC3E}">
        <p14:creationId xmlns:p14="http://schemas.microsoft.com/office/powerpoint/2010/main" val="21632726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currency</a:t>
            </a:r>
          </a:p>
          <a:p>
            <a:pPr marL="0" indent="0">
              <a:buNone/>
            </a:pPr>
            <a:r>
              <a:rPr lang="en-GB" sz="2000" dirty="0"/>
              <a:t>ATP is required by cells for</a:t>
            </a:r>
            <a:r>
              <a:rPr lang="en-GB" sz="2000" dirty="0" smtClean="0"/>
              <a:t>:</a:t>
            </a:r>
            <a:endParaRPr lang="en-GB" sz="2000" dirty="0"/>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9085299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currency</a:t>
            </a:r>
          </a:p>
          <a:p>
            <a:pPr marL="0" indent="0">
              <a:buNone/>
            </a:pPr>
            <a:r>
              <a:rPr lang="en-GB" sz="2000" dirty="0"/>
              <a:t>ATP is required by cells for:</a:t>
            </a:r>
          </a:p>
          <a:p>
            <a:pPr marL="271463" lvl="1" indent="-271463">
              <a:buFont typeface="Arial" panose="020B0604020202020204" pitchFamily="34" charset="0"/>
              <a:buChar char="•"/>
            </a:pPr>
            <a:r>
              <a:rPr lang="en-GB" sz="2000" dirty="0"/>
              <a:t>Active transport of minerals into root hair cells against a concentration gradient</a:t>
            </a:r>
            <a:r>
              <a:rPr lang="en-GB" sz="2000" dirty="0" smtClean="0"/>
              <a:t>.</a:t>
            </a:r>
            <a:endParaRPr lang="en-GB" sz="2000" dirty="0"/>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0930966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itle Placeholder 1"/>
          <p:cNvSpPr txBox="1">
            <a:spLocks/>
          </p:cNvSpPr>
          <p:nvPr/>
        </p:nvSpPr>
        <p:spPr>
          <a:xfrm>
            <a:off x="457200" y="592648"/>
            <a:ext cx="8229600" cy="748120"/>
          </a:xfrm>
          <a:prstGeom prst="rect">
            <a:avLst/>
          </a:prstGeom>
        </p:spPr>
        <p:txBody>
          <a:bodyPr vert="horz" lIns="91440" tIns="0" rIns="91440" bIns="45720" rtlCol="0" anchor="t" anchorCtr="0">
            <a:normAutofit/>
          </a:bodyPr>
          <a:lstStyle>
            <a:lvl1pPr marL="0" marR="0" indent="0" algn="l" defTabSz="914400" rtl="0" eaLnBrk="1" fontAlgn="auto" latinLnBrk="0" hangingPunct="1">
              <a:lnSpc>
                <a:spcPct val="100000"/>
              </a:lnSpc>
              <a:spcBef>
                <a:spcPct val="0"/>
              </a:spcBef>
              <a:spcAft>
                <a:spcPts val="0"/>
              </a:spcAft>
              <a:buClrTx/>
              <a:buSzTx/>
              <a:buFontTx/>
              <a:buNone/>
              <a:tabLst/>
              <a:defRPr sz="3600" b="0" kern="1200">
                <a:solidFill>
                  <a:srgbClr val="008000"/>
                </a:solidFill>
                <a:latin typeface="+mj-lt"/>
                <a:ea typeface="+mj-ea"/>
                <a:cs typeface="+mj-cs"/>
              </a:defRPr>
            </a:lvl1pPr>
          </a:lstStyle>
          <a:p>
            <a:pPr>
              <a:tabLst>
                <a:tab pos="8045450" algn="r"/>
              </a:tabLst>
            </a:pPr>
            <a:r>
              <a:rPr lang="en-US" sz="2800" dirty="0"/>
              <a:t>1</a:t>
            </a:r>
            <a:r>
              <a:rPr lang="en-GB" sz="2800" dirty="0"/>
              <a:t> Energy transfer</a:t>
            </a:r>
            <a:r>
              <a:rPr lang="en-GB" sz="2800" dirty="0">
                <a:solidFill>
                  <a:srgbClr val="7F7F7F"/>
                </a:solidFill>
              </a:rPr>
              <a:t>	Key concepts</a:t>
            </a:r>
          </a:p>
        </p:txBody>
      </p:sp>
      <p:cxnSp>
        <p:nvCxnSpPr>
          <p:cNvPr id="30" name="Straight Connector 29"/>
          <p:cNvCxnSpPr/>
          <p:nvPr/>
        </p:nvCxnSpPr>
        <p:spPr>
          <a:xfrm>
            <a:off x="593632" y="1124744"/>
            <a:ext cx="8010816" cy="0"/>
          </a:xfrm>
          <a:prstGeom prst="line">
            <a:avLst/>
          </a:prstGeom>
          <a:ln w="12700" cmpd="sng">
            <a:solidFill>
              <a:srgbClr val="008000"/>
            </a:solidFill>
          </a:ln>
        </p:spPr>
        <p:style>
          <a:lnRef idx="1">
            <a:schemeClr val="accent1"/>
          </a:lnRef>
          <a:fillRef idx="0">
            <a:schemeClr val="accent1"/>
          </a:fillRef>
          <a:effectRef idx="0">
            <a:schemeClr val="accent1"/>
          </a:effectRef>
          <a:fontRef idx="minor">
            <a:schemeClr val="tx1"/>
          </a:fontRef>
        </p:style>
      </p:cxnSp>
      <p:sp>
        <p:nvSpPr>
          <p:cNvPr id="22" name="Content Placeholder 2"/>
          <p:cNvSpPr>
            <a:spLocks noGrp="1"/>
          </p:cNvSpPr>
          <p:nvPr>
            <p:ph idx="1"/>
          </p:nvPr>
        </p:nvSpPr>
        <p:spPr>
          <a:xfrm>
            <a:off x="518864" y="1426566"/>
            <a:ext cx="8085584" cy="5026769"/>
          </a:xfrm>
        </p:spPr>
        <p:txBody>
          <a:bodyPr>
            <a:noAutofit/>
          </a:bodyPr>
          <a:lstStyle/>
          <a:p>
            <a:pPr marL="0" indent="0">
              <a:buNone/>
            </a:pPr>
            <a:r>
              <a:rPr lang="en-GB" b="1" dirty="0"/>
              <a:t>Universal energy currency</a:t>
            </a:r>
          </a:p>
          <a:p>
            <a:pPr marL="0" indent="0">
              <a:buNone/>
            </a:pPr>
            <a:r>
              <a:rPr lang="en-GB" sz="2000" dirty="0"/>
              <a:t>ATP is required by cells for:</a:t>
            </a:r>
          </a:p>
          <a:p>
            <a:pPr marL="271463" lvl="1" indent="-271463">
              <a:buFont typeface="Arial" panose="020B0604020202020204" pitchFamily="34" charset="0"/>
              <a:buChar char="•"/>
            </a:pPr>
            <a:r>
              <a:rPr lang="en-GB" sz="2000" dirty="0"/>
              <a:t>Active transport of minerals into root hair cells against a concentration gradient.</a:t>
            </a:r>
          </a:p>
          <a:p>
            <a:pPr marL="271463" lvl="1" indent="-271463">
              <a:buFont typeface="Arial" panose="020B0604020202020204" pitchFamily="34" charset="0"/>
              <a:buChar char="•"/>
            </a:pPr>
            <a:r>
              <a:rPr lang="en-GB" sz="2000" dirty="0"/>
              <a:t>Flagella and cilia require the energy of ATP to move their contractile filaments</a:t>
            </a:r>
            <a:r>
              <a:rPr lang="en-GB" sz="2000" dirty="0" smtClean="0"/>
              <a:t>.</a:t>
            </a:r>
            <a:endParaRPr lang="en-GB" sz="2000" dirty="0"/>
          </a:p>
        </p:txBody>
      </p:sp>
      <p:sp>
        <p:nvSpPr>
          <p:cNvPr id="23" name="TextBox 22"/>
          <p:cNvSpPr txBox="1"/>
          <p:nvPr/>
        </p:nvSpPr>
        <p:spPr>
          <a:xfrm>
            <a:off x="509175" y="6412686"/>
            <a:ext cx="1804581" cy="184666"/>
          </a:xfrm>
          <a:prstGeom prst="rect">
            <a:avLst/>
          </a:prstGeom>
          <a:noFill/>
        </p:spPr>
        <p:txBody>
          <a:bodyPr wrap="none" lIns="0" tIns="0" rIns="0" bIns="0" rtlCol="0">
            <a:spAutoFit/>
          </a:bodyPr>
          <a:lstStyle/>
          <a:p>
            <a:r>
              <a:rPr lang="en-US" sz="1200" dirty="0" smtClean="0"/>
              <a:t>© Hodder &amp; Stoughton 2015</a:t>
            </a:r>
            <a:endParaRPr lang="en-US" sz="1200" dirty="0"/>
          </a:p>
        </p:txBody>
      </p:sp>
      <p:sp>
        <p:nvSpPr>
          <p:cNvPr id="24" name="Rounded Rectangle 23">
            <a:hlinkClick r:id="" action="ppaction://hlinkshowjump?jump=nextslide"/>
          </p:cNvPr>
          <p:cNvSpPr/>
          <p:nvPr/>
        </p:nvSpPr>
        <p:spPr>
          <a:xfrm>
            <a:off x="7740352" y="6093296"/>
            <a:ext cx="1033960" cy="461665"/>
          </a:xfrm>
          <a:prstGeom prst="round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Next</a:t>
            </a:r>
            <a:endParaRPr lang="en-GB" sz="2400" dirty="0"/>
          </a:p>
        </p:txBody>
      </p:sp>
    </p:spTree>
    <p:extLst>
      <p:ext uri="{BB962C8B-B14F-4D97-AF65-F5344CB8AC3E}">
        <p14:creationId xmlns:p14="http://schemas.microsoft.com/office/powerpoint/2010/main" val="127635805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E3352687-856A-4B4A-96B0-42FD03D66312}"/>
  <p:tag name="ISPRING_RESOURCE_FOLDER" val="N:\Schools\Science\Current Projects\A level Sciences\Dynamic Learning\Biology DL\Design\Key concept ppt test\"/>
  <p:tag name="ISPRING_PRESENTATION_PATH" val="N:\Schools\Science\Current Projects\A level Sciences\Dynamic Learning\Biology DL\Design\Key concept ppt test.pptx"/>
  <p:tag name="ISPRING_PROJECT_FOLDER_UPDATED" val="1"/>
  <p:tag name="ISPRING_ULTRA_SCORM_COURSE_ID" val="B3A2FB4B-38DB-4A54-AFB0-10E759ADA7A0"/>
  <p:tag name="ISPRING_SCORM_RATE_SLIDES" val="1"/>
  <p:tag name="ISPRING_SCORM_RATE_QUIZZES" val="0"/>
  <p:tag name="ISPRING_SCORM_PASSING_SCORE" val="100.0000000000"/>
  <p:tag name="ISPRINGONLINEFOLDERID" val="0"/>
  <p:tag name="ISPRINGONLINEFOLDERPATH" val="Content List"/>
  <p:tag name="ISPRINGCLOUDFOLDERID" val="0"/>
  <p:tag name="ISPRINGCLOUDFOLDERPATH" val="Content List"/>
  <p:tag name="ISPRING_PLAYERS_CUSTOMIZATION" val="UEsDBBQAAgAIADmTX0N7BdOSwAEAANoDAAAPAAAAbm9uZS9wbGF5ZXIueG1spZJPb9QwEMXPW6nfIfK99m4Rolo59ICUE0WVFhC3lTeZJqaOHTwTsvvtmfzZpFuQQOKQaPIy72fPs/X9sXbJT4hog0/FRq5FAj4PhfVlKr58zm7uxP376yvdOHOCmNgiFT54EEkBmEfbEPseDVWpeCFIhoqEXx63R7SpqIiarVJd18nujQyxVLfr9UZ9e/i4yyuozY31SMbnzF32ciuSJtoQLZ1S8W4trq9WA/ICZ5F7fInBtf3KKPNQqyYCgieIatz2bN3S38381MErOjWAgkdfDbMfTP78EIrWAfbaSo9tOyDqCYO20rS1mzufYMxTMTbsa0A0JaB0vhRq9Ko/mPWTM1hNHLzA9tymPTiLFYsjfejeL+r+bBmyVxNHXYJ0PUwwnGLWOpeBoTZCIZIIP1rLVdZjv85HsN6IcTnP3Xt8tl5il7PGVWZyCvH0gR18JFOUco5ejtHLwdTbh+ITF49TnLsFMgezhKArqt3bf86j7/6fOAp4Mq0jcV7B+gKOmeW/BDWPQsAz9pqkxsl+tTOVd9ce6hdX40Iadzdl8R1FQiaWwNewMGTUos8w9Zqm1fg5JTTHotXv91JPRC5/AVBLAQIAABQAAgAIADmTX0N7BdOSwAEAANoDAAAPAAAAAAAAAAEAAAAAAAAAAABub25lL3BsYXllci54bWxQSwUGAAAAAAEAAQA9AAAA7QEAAAAA"/>
  <p:tag name="ISPRING_OUTPUT_FOLDER" val="N:\Schools Editorial\Core Subjects\SCIENCE\Current projects\A Level\Dynamic Learning\Biology DL\1 AQA\Year 2 release\Resources\Key concepts\iSprings"/>
  <p:tag name="ISPRING_PRESENTATION_TITLE" val="Key concept_Ch1_ATP and Phosphorylation"/>
  <p:tag name="ISPRING_SCORM_ENDPOINT" val="&lt;endpoint&gt;&lt;enable&gt;0&lt;/enable&gt;&lt;lrs&gt;http://&lt;/lrs&gt;&lt;auth&gt;0&lt;/auth&gt;&lt;login&gt;&lt;/login&gt;&lt;password&gt;&lt;/password&gt;&lt;key&gt;&lt;/key&gt;&lt;name&gt;&lt;/name&gt;&lt;email&gt;&lt;/email&gt;&lt;/endpoint&gt;&#10;"/>
  <p:tag name="ISPRING_RESOURCE_PATHS_HASH_PRESENTER" val="3746fb454ab2e14512e1fd439513444d7bc03c3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1721</TotalTime>
  <Words>1149</Words>
  <Application>Microsoft Office PowerPoint</Application>
  <PresentationFormat>On-screen Show (4:3)</PresentationFormat>
  <Paragraphs>191</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ATP and phosphorylation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 concept_Ch1_ATP and Phosphorylation</dc:title>
  <dc:creator>Lydia.Young</dc:creator>
  <cp:lastModifiedBy>Lydia.Young</cp:lastModifiedBy>
  <cp:revision>77</cp:revision>
  <dcterms:created xsi:type="dcterms:W3CDTF">2014-09-01T15:39:09Z</dcterms:created>
  <dcterms:modified xsi:type="dcterms:W3CDTF">2015-11-23T11:33:18Z</dcterms:modified>
</cp:coreProperties>
</file>