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68" r:id="rId5"/>
    <p:sldId id="269" r:id="rId6"/>
    <p:sldId id="270" r:id="rId7"/>
    <p:sldId id="265" r:id="rId8"/>
    <p:sldId id="260" r:id="rId9"/>
    <p:sldId id="257" r:id="rId10"/>
    <p:sldId id="264" r:id="rId11"/>
    <p:sldId id="261" r:id="rId12"/>
    <p:sldId id="262" r:id="rId13"/>
    <p:sldId id="258" r:id="rId14"/>
    <p:sldId id="25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31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C8BA-3985-494F-9636-BAC825159581}" type="datetimeFigureOut">
              <a:rPr lang="en-US" smtClean="0"/>
              <a:t>2/2/2016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89D9B-464A-4022-9A31-B1E733B4E3E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C8BA-3985-494F-9636-BAC825159581}" type="datetimeFigureOut">
              <a:rPr lang="en-US" smtClean="0"/>
              <a:t>2/2/2016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89D9B-464A-4022-9A31-B1E733B4E3E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C8BA-3985-494F-9636-BAC825159581}" type="datetimeFigureOut">
              <a:rPr lang="en-US" smtClean="0"/>
              <a:t>2/2/2016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89D9B-464A-4022-9A31-B1E733B4E3E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C8BA-3985-494F-9636-BAC825159581}" type="datetimeFigureOut">
              <a:rPr lang="en-US" smtClean="0"/>
              <a:t>2/2/2016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89D9B-464A-4022-9A31-B1E733B4E3E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C8BA-3985-494F-9636-BAC825159581}" type="datetimeFigureOut">
              <a:rPr lang="en-US" smtClean="0"/>
              <a:t>2/2/2016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89D9B-464A-4022-9A31-B1E733B4E3E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C8BA-3985-494F-9636-BAC825159581}" type="datetimeFigureOut">
              <a:rPr lang="en-US" smtClean="0"/>
              <a:t>2/2/2016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89D9B-464A-4022-9A31-B1E733B4E3E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C8BA-3985-494F-9636-BAC825159581}" type="datetimeFigureOut">
              <a:rPr lang="en-US" smtClean="0"/>
              <a:t>2/2/2016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89D9B-464A-4022-9A31-B1E733B4E3E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C8BA-3985-494F-9636-BAC825159581}" type="datetimeFigureOut">
              <a:rPr lang="en-US" smtClean="0"/>
              <a:t>2/2/2016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89D9B-464A-4022-9A31-B1E733B4E3E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C8BA-3985-494F-9636-BAC825159581}" type="datetimeFigureOut">
              <a:rPr lang="en-US" smtClean="0"/>
              <a:t>2/2/2016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89D9B-464A-4022-9A31-B1E733B4E3E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C8BA-3985-494F-9636-BAC825159581}" type="datetimeFigureOut">
              <a:rPr lang="en-US" smtClean="0"/>
              <a:t>2/2/2016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89D9B-464A-4022-9A31-B1E733B4E3E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C8BA-3985-494F-9636-BAC825159581}" type="datetimeFigureOut">
              <a:rPr lang="en-US" smtClean="0"/>
              <a:t>2/2/2016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89D9B-464A-4022-9A31-B1E733B4E3E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CC8BA-3985-494F-9636-BAC825159581}" type="datetimeFigureOut">
              <a:rPr lang="en-US" smtClean="0"/>
              <a:t>2/2/2016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89D9B-464A-4022-9A31-B1E733B4E3EE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428604"/>
            <a:ext cx="9001156" cy="5381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http://cardiologyforless.com/image.php?type=P&amp;id=13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057234"/>
            <a:ext cx="5791200" cy="579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676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133600"/>
            <a:ext cx="93726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457450"/>
            <a:ext cx="93726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500"/>
            <a:ext cx="96393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19100"/>
            <a:ext cx="9477375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4750296"/>
            <a:ext cx="8424936" cy="2495128"/>
          </a:xfrm>
        </p:spPr>
        <p:txBody>
          <a:bodyPr/>
          <a:lstStyle/>
          <a:p>
            <a:pPr algn="l"/>
            <a:r>
              <a:rPr lang="en-GB" dirty="0">
                <a:solidFill>
                  <a:srgbClr val="002060"/>
                </a:solidFill>
              </a:rPr>
              <a:t>From A-B the person is at rest </a:t>
            </a:r>
            <a:endParaRPr lang="en-GB" dirty="0" smtClean="0">
              <a:solidFill>
                <a:srgbClr val="002060"/>
              </a:solidFill>
            </a:endParaRPr>
          </a:p>
          <a:p>
            <a:r>
              <a:rPr lang="en-GB" dirty="0" smtClean="0">
                <a:solidFill>
                  <a:srgbClr val="002060"/>
                </a:solidFill>
              </a:rPr>
              <a:t>- shallow </a:t>
            </a:r>
            <a:r>
              <a:rPr lang="en-GB" dirty="0">
                <a:solidFill>
                  <a:srgbClr val="002060"/>
                </a:solidFill>
              </a:rPr>
              <a:t>steady </a:t>
            </a:r>
            <a:r>
              <a:rPr lang="en-GB" dirty="0" smtClean="0">
                <a:solidFill>
                  <a:srgbClr val="002060"/>
                </a:solidFill>
              </a:rPr>
              <a:t>breathing/tidal volume</a:t>
            </a:r>
            <a:endParaRPr lang="en-GB" dirty="0">
              <a:solidFill>
                <a:srgbClr val="002060"/>
              </a:solidFill>
            </a:endParaRPr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-603448"/>
            <a:ext cx="9001156" cy="5381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05040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4750296"/>
            <a:ext cx="8424936" cy="2495128"/>
          </a:xfrm>
        </p:spPr>
        <p:txBody>
          <a:bodyPr/>
          <a:lstStyle/>
          <a:p>
            <a:pPr algn="l"/>
            <a:r>
              <a:rPr lang="en-GB" dirty="0">
                <a:solidFill>
                  <a:srgbClr val="002060"/>
                </a:solidFill>
              </a:rPr>
              <a:t>At B exercise starts (deeper </a:t>
            </a:r>
            <a:r>
              <a:rPr lang="en-GB" dirty="0" smtClean="0">
                <a:solidFill>
                  <a:srgbClr val="002060"/>
                </a:solidFill>
              </a:rPr>
              <a:t>breaths/increased TV)</a:t>
            </a:r>
            <a:endParaRPr lang="en-GB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-603448"/>
            <a:ext cx="9001156" cy="5381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86362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4750296"/>
            <a:ext cx="8424936" cy="2495128"/>
          </a:xfrm>
        </p:spPr>
        <p:txBody>
          <a:bodyPr/>
          <a:lstStyle/>
          <a:p>
            <a:pPr algn="l"/>
            <a:r>
              <a:rPr lang="en-GB" dirty="0">
                <a:solidFill>
                  <a:srgbClr val="002060"/>
                </a:solidFill>
              </a:rPr>
              <a:t>At C exercise stops </a:t>
            </a:r>
            <a:r>
              <a:rPr lang="en-GB" dirty="0" smtClean="0">
                <a:solidFill>
                  <a:srgbClr val="002060"/>
                </a:solidFill>
              </a:rPr>
              <a:t/>
            </a:r>
            <a:br>
              <a:rPr lang="en-GB" dirty="0" smtClean="0">
                <a:solidFill>
                  <a:srgbClr val="002060"/>
                </a:solidFill>
              </a:rPr>
            </a:br>
            <a:r>
              <a:rPr lang="en-GB" dirty="0" smtClean="0">
                <a:solidFill>
                  <a:srgbClr val="002060"/>
                </a:solidFill>
              </a:rPr>
              <a:t>	- breathing begins to return </a:t>
            </a:r>
            <a:r>
              <a:rPr lang="en-GB" dirty="0">
                <a:solidFill>
                  <a:srgbClr val="002060"/>
                </a:solidFill>
              </a:rPr>
              <a:t>to </a:t>
            </a:r>
            <a:r>
              <a:rPr lang="en-GB" dirty="0" smtClean="0">
                <a:solidFill>
                  <a:srgbClr val="002060"/>
                </a:solidFill>
              </a:rPr>
              <a:t>‘normal’</a:t>
            </a:r>
            <a:endParaRPr lang="en-GB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-603448"/>
            <a:ext cx="9001156" cy="5381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71751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4750296"/>
            <a:ext cx="8424936" cy="2495128"/>
          </a:xfrm>
        </p:spPr>
        <p:txBody>
          <a:bodyPr/>
          <a:lstStyle/>
          <a:p>
            <a:pPr algn="l"/>
            <a:r>
              <a:rPr lang="en-GB" dirty="0">
                <a:solidFill>
                  <a:srgbClr val="002060"/>
                </a:solidFill>
              </a:rPr>
              <a:t>At D maximum breath out </a:t>
            </a:r>
            <a:endParaRPr lang="en-GB" dirty="0" smtClean="0">
              <a:solidFill>
                <a:srgbClr val="002060"/>
              </a:solidFill>
            </a:endParaRPr>
          </a:p>
          <a:p>
            <a:pPr algn="l"/>
            <a:r>
              <a:rPr lang="en-GB" dirty="0">
                <a:solidFill>
                  <a:srgbClr val="002060"/>
                </a:solidFill>
              </a:rPr>
              <a:t>	</a:t>
            </a:r>
            <a:r>
              <a:rPr lang="en-GB" dirty="0" smtClean="0">
                <a:solidFill>
                  <a:srgbClr val="002060"/>
                </a:solidFill>
              </a:rPr>
              <a:t>- any </a:t>
            </a:r>
            <a:r>
              <a:rPr lang="en-GB" dirty="0">
                <a:solidFill>
                  <a:srgbClr val="002060"/>
                </a:solidFill>
              </a:rPr>
              <a:t>air left in lungs is the residual </a:t>
            </a:r>
            <a:r>
              <a:rPr lang="en-GB" dirty="0" smtClean="0">
                <a:solidFill>
                  <a:srgbClr val="002060"/>
                </a:solidFill>
              </a:rPr>
              <a:t>volume</a:t>
            </a:r>
            <a:endParaRPr lang="en-GB" dirty="0">
              <a:solidFill>
                <a:srgbClr val="002060"/>
              </a:solidFill>
            </a:endParaRPr>
          </a:p>
          <a:p>
            <a:pPr algn="l"/>
            <a:endParaRPr lang="en-GB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-603448"/>
            <a:ext cx="9001156" cy="5381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30026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4750296"/>
            <a:ext cx="8424936" cy="2495128"/>
          </a:xfrm>
        </p:spPr>
        <p:txBody>
          <a:bodyPr/>
          <a:lstStyle/>
          <a:p>
            <a:pPr algn="l"/>
            <a:r>
              <a:rPr lang="en-GB" dirty="0">
                <a:solidFill>
                  <a:srgbClr val="002060"/>
                </a:solidFill>
              </a:rPr>
              <a:t>At E maximum breath in </a:t>
            </a:r>
            <a:endParaRPr lang="en-GB" dirty="0" smtClean="0">
              <a:solidFill>
                <a:srgbClr val="002060"/>
              </a:solidFill>
            </a:endParaRPr>
          </a:p>
          <a:p>
            <a:pPr algn="l"/>
            <a:r>
              <a:rPr lang="en-GB" dirty="0">
                <a:solidFill>
                  <a:srgbClr val="002060"/>
                </a:solidFill>
              </a:rPr>
              <a:t>	</a:t>
            </a:r>
            <a:r>
              <a:rPr lang="en-GB" dirty="0" smtClean="0">
                <a:solidFill>
                  <a:srgbClr val="002060"/>
                </a:solidFill>
              </a:rPr>
              <a:t>- maximum </a:t>
            </a:r>
            <a:r>
              <a:rPr lang="en-GB" dirty="0">
                <a:solidFill>
                  <a:srgbClr val="002060"/>
                </a:solidFill>
              </a:rPr>
              <a:t>in and out is vital </a:t>
            </a:r>
            <a:r>
              <a:rPr lang="en-GB" dirty="0" smtClean="0">
                <a:solidFill>
                  <a:srgbClr val="002060"/>
                </a:solidFill>
              </a:rPr>
              <a:t>capacity</a:t>
            </a:r>
            <a:endParaRPr lang="en-GB" dirty="0">
              <a:solidFill>
                <a:srgbClr val="00206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-603448"/>
            <a:ext cx="9001156" cy="5381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65289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408160"/>
            <a:ext cx="8229600" cy="5840435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589356" y="692696"/>
            <a:ext cx="80871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3600" dirty="0">
                <a:solidFill>
                  <a:srgbClr val="002060"/>
                </a:solidFill>
              </a:rPr>
              <a:t>pulmonary ventilation rate (</a:t>
            </a:r>
            <a:r>
              <a:rPr lang="en-GB" sz="3600" dirty="0" smtClean="0">
                <a:solidFill>
                  <a:srgbClr val="002060"/>
                </a:solidFill>
              </a:rPr>
              <a:t>dm</a:t>
            </a:r>
            <a:r>
              <a:rPr lang="en-GB" sz="3600" baseline="30000" dirty="0" smtClean="0">
                <a:solidFill>
                  <a:srgbClr val="002060"/>
                </a:solidFill>
              </a:rPr>
              <a:t>3</a:t>
            </a:r>
            <a:r>
              <a:rPr lang="en-GB" sz="3600" dirty="0" smtClean="0">
                <a:solidFill>
                  <a:srgbClr val="002060"/>
                </a:solidFill>
              </a:rPr>
              <a:t>min</a:t>
            </a:r>
            <a:r>
              <a:rPr lang="en-GB" sz="3600" baseline="30000" dirty="0" smtClean="0">
                <a:solidFill>
                  <a:srgbClr val="002060"/>
                </a:solidFill>
              </a:rPr>
              <a:t>-1</a:t>
            </a:r>
            <a:r>
              <a:rPr lang="en-GB" sz="3600" dirty="0">
                <a:solidFill>
                  <a:srgbClr val="002060"/>
                </a:solidFill>
              </a:rPr>
              <a:t>) </a:t>
            </a:r>
            <a:r>
              <a:rPr lang="en-GB" sz="3600" dirty="0" smtClean="0">
                <a:solidFill>
                  <a:srgbClr val="002060"/>
                </a:solidFill>
              </a:rPr>
              <a:t>= </a:t>
            </a:r>
            <a:r>
              <a:rPr lang="en-GB" sz="3600" dirty="0">
                <a:solidFill>
                  <a:srgbClr val="002060"/>
                </a:solidFill>
              </a:rPr>
              <a:t>tidal volume (dm</a:t>
            </a:r>
            <a:r>
              <a:rPr lang="en-GB" sz="3600" baseline="30000" dirty="0">
                <a:solidFill>
                  <a:srgbClr val="002060"/>
                </a:solidFill>
              </a:rPr>
              <a:t>3</a:t>
            </a:r>
            <a:r>
              <a:rPr lang="en-GB" sz="3600" dirty="0">
                <a:solidFill>
                  <a:srgbClr val="002060"/>
                </a:solidFill>
              </a:rPr>
              <a:t>) x breathing rate (min</a:t>
            </a:r>
            <a:r>
              <a:rPr lang="en-GB" sz="3600" baseline="30000" dirty="0">
                <a:solidFill>
                  <a:srgbClr val="002060"/>
                </a:solidFill>
              </a:rPr>
              <a:t>-1</a:t>
            </a:r>
            <a:r>
              <a:rPr lang="en-GB" sz="3600" dirty="0">
                <a:solidFill>
                  <a:srgbClr val="002060"/>
                </a:solidFill>
              </a:rPr>
              <a:t>) </a:t>
            </a:r>
          </a:p>
        </p:txBody>
      </p:sp>
      <p:sp>
        <p:nvSpPr>
          <p:cNvPr id="5" name="Rectangle 4"/>
          <p:cNvSpPr/>
          <p:nvPr/>
        </p:nvSpPr>
        <p:spPr>
          <a:xfrm>
            <a:off x="169168" y="2636912"/>
            <a:ext cx="8507288" cy="2829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800"/>
              </a:spcAft>
              <a:tabLst>
                <a:tab pos="1535430" algn="l"/>
              </a:tabLst>
            </a:pPr>
            <a:r>
              <a:rPr lang="en-GB" sz="3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Calculate the pulmonary ventilation rate of a person who takes 17 breaths in a minute with a mean tidal volume of 600cm</a:t>
            </a:r>
            <a:r>
              <a:rPr lang="en-GB" sz="3200" baseline="30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GB" sz="32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Show your working</a:t>
            </a:r>
            <a:r>
              <a:rPr lang="en-GB" sz="32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  <a:tabLst>
                <a:tab pos="1535430" algn="l"/>
              </a:tabLs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GB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GB" sz="32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Answer</a:t>
            </a:r>
            <a:r>
              <a:rPr lang="en-GB" sz="32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GB" sz="32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10.2 dm</a:t>
            </a:r>
            <a:r>
              <a:rPr lang="en-GB" sz="3200" baseline="300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GB" sz="32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min</a:t>
            </a:r>
            <a:r>
              <a:rPr lang="en-GB" sz="3200" baseline="30000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-1</a:t>
            </a:r>
            <a:endParaRPr lang="en-GB" sz="1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177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24070" y="1071546"/>
            <a:ext cx="8095860" cy="50546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52525" y="338138"/>
            <a:ext cx="6838950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80</Words>
  <Application>Microsoft Office PowerPoint</Application>
  <PresentationFormat>On-screen Show (4:3)</PresentationFormat>
  <Paragraphs>11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Rachel Seymour</dc:creator>
  <cp:lastModifiedBy>Rick Le Sauvage</cp:lastModifiedBy>
  <cp:revision>16</cp:revision>
  <dcterms:created xsi:type="dcterms:W3CDTF">2009-10-15T18:25:09Z</dcterms:created>
  <dcterms:modified xsi:type="dcterms:W3CDTF">2016-02-02T14:24:37Z</dcterms:modified>
</cp:coreProperties>
</file>