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310" r:id="rId4"/>
    <p:sldId id="336" r:id="rId5"/>
    <p:sldId id="321" r:id="rId6"/>
    <p:sldId id="322" r:id="rId7"/>
    <p:sldId id="337" r:id="rId8"/>
    <p:sldId id="338" r:id="rId9"/>
    <p:sldId id="323" r:id="rId10"/>
    <p:sldId id="339"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BBB3B"/>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598" autoAdjust="0"/>
  </p:normalViewPr>
  <p:slideViewPr>
    <p:cSldViewPr>
      <p:cViewPr varScale="1">
        <p:scale>
          <a:sx n="76" d="100"/>
          <a:sy n="76" d="100"/>
        </p:scale>
        <p:origin x="-96" y="-5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27/03/2015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10</a:t>
            </a:fld>
            <a:endParaRPr lang="en-GB"/>
          </a:p>
        </p:txBody>
      </p:sp>
    </p:spTree>
    <p:extLst>
      <p:ext uri="{BB962C8B-B14F-4D97-AF65-F5344CB8AC3E}">
        <p14:creationId xmlns:p14="http://schemas.microsoft.com/office/powerpoint/2010/main" val="755886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303824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27/03/2015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27/03/2015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27/03/2015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27/03/2015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a:solidFill>
                  <a:schemeClr val="bg1"/>
                </a:solidFill>
              </a:rPr>
              <a:t>Formation of Tissue Fluid and Lymph</a:t>
            </a:r>
          </a:p>
        </p:txBody>
      </p:sp>
      <p:sp>
        <p:nvSpPr>
          <p:cNvPr id="5" name="Rounded Rectangle 4">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9 </a:t>
            </a:r>
            <a:r>
              <a:rPr lang="en-GB" sz="2800" dirty="0"/>
              <a:t>Mass transport in </a:t>
            </a:r>
            <a:r>
              <a:rPr lang="en-GB" sz="2800" dirty="0" smtClean="0"/>
              <a:t>animals</a:t>
            </a:r>
            <a:r>
              <a:rPr lang="en-GB" sz="2800" dirty="0">
                <a:solidFill>
                  <a:srgbClr val="7F7F7F"/>
                </a:solidFill>
              </a:rPr>
              <a:t>	Key concepts</a:t>
            </a: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9" name="Rounded Rectangle 8">
            <a:hlinkClick r:id="" action="ppaction://hlinkshowjump?jump=endshow"/>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End</a:t>
            </a:r>
            <a:endParaRPr lang="en-GB" sz="2400" dirty="0"/>
          </a:p>
        </p:txBody>
      </p:sp>
      <p:sp>
        <p:nvSpPr>
          <p:cNvPr id="11" name="Rounded Rectangle 10"/>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graphicFrame>
        <p:nvGraphicFramePr>
          <p:cNvPr id="2" name="Table 1"/>
          <p:cNvGraphicFramePr>
            <a:graphicFrameLocks noGrp="1"/>
          </p:cNvGraphicFramePr>
          <p:nvPr>
            <p:extLst>
              <p:ext uri="{D42A27DB-BD31-4B8C-83A1-F6EECF244321}">
                <p14:modId xmlns:p14="http://schemas.microsoft.com/office/powerpoint/2010/main" val="893540210"/>
              </p:ext>
            </p:extLst>
          </p:nvPr>
        </p:nvGraphicFramePr>
        <p:xfrm>
          <a:off x="518864" y="2623121"/>
          <a:ext cx="8219256" cy="3352800"/>
        </p:xfrm>
        <a:graphic>
          <a:graphicData uri="http://schemas.openxmlformats.org/drawingml/2006/table">
            <a:tbl>
              <a:tblPr firstRow="1" firstCol="1" bandRow="1">
                <a:tableStyleId>{F2DE63D5-997A-4646-A377-4702673A728D}</a:tableStyleId>
              </a:tblPr>
              <a:tblGrid>
                <a:gridCol w="1676872"/>
                <a:gridCol w="2376264"/>
                <a:gridCol w="2160240"/>
                <a:gridCol w="2005880"/>
              </a:tblGrid>
              <a:tr h="0">
                <a:tc>
                  <a:txBody>
                    <a:bodyPr/>
                    <a:lstStyle/>
                    <a:p>
                      <a:pPr marL="0">
                        <a:lnSpc>
                          <a:spcPct val="100000"/>
                        </a:lnSpc>
                        <a:spcAft>
                          <a:spcPts val="0"/>
                        </a:spcAft>
                      </a:pPr>
                      <a:r>
                        <a:rPr lang="en-GB" sz="2000" dirty="0" smtClean="0">
                          <a:effectLst/>
                        </a:rPr>
                        <a:t>Feature</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1" kern="1200" dirty="0" smtClean="0">
                          <a:solidFill>
                            <a:schemeClr val="bg1"/>
                          </a:solidFill>
                          <a:effectLst/>
                          <a:latin typeface="+mn-lt"/>
                          <a:ea typeface="+mn-ea"/>
                          <a:cs typeface="+mn-cs"/>
                        </a:rPr>
                        <a:t>Blood system</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smtClean="0">
                          <a:effectLst/>
                        </a:rPr>
                        <a:t>Tissue Fluid</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smtClean="0">
                          <a:effectLst/>
                          <a:latin typeface="Calibri"/>
                          <a:ea typeface="Calibri"/>
                          <a:cs typeface="Times New Roman"/>
                        </a:rPr>
                        <a:t>Lymph</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kern="1200" dirty="0" smtClean="0">
                          <a:solidFill>
                            <a:schemeClr val="tx1"/>
                          </a:solidFill>
                          <a:effectLst/>
                          <a:latin typeface="+mn-lt"/>
                          <a:ea typeface="+mn-ea"/>
                          <a:cs typeface="+mn-cs"/>
                        </a:rPr>
                        <a:t>Type of vessel</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Arteries, veins capillaries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Lymphatic vessels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kern="1200" dirty="0" smtClean="0">
                          <a:solidFill>
                            <a:schemeClr val="tx1"/>
                          </a:solidFill>
                          <a:effectLst/>
                          <a:latin typeface="+mn-lt"/>
                          <a:ea typeface="+mn-ea"/>
                          <a:cs typeface="+mn-cs"/>
                        </a:rPr>
                        <a:t>Erythrocytes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No erythrocytes or.</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kern="1200" dirty="0" smtClean="0">
                          <a:solidFill>
                            <a:schemeClr val="tx1"/>
                          </a:solidFill>
                          <a:effectLst/>
                          <a:latin typeface="+mn-lt"/>
                          <a:ea typeface="+mn-ea"/>
                          <a:cs typeface="+mn-cs"/>
                        </a:rPr>
                        <a:t>Leucocytes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All types present</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Not present </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kern="1200" dirty="0" smtClean="0">
                          <a:solidFill>
                            <a:schemeClr val="tx1"/>
                          </a:solidFill>
                          <a:effectLst/>
                          <a:latin typeface="+mn-lt"/>
                          <a:ea typeface="+mn-ea"/>
                          <a:cs typeface="+mn-cs"/>
                        </a:rPr>
                        <a:t>Proteins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Plasma proteins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Proteins secreted by cells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kern="1200" dirty="0" smtClean="0">
                          <a:solidFill>
                            <a:schemeClr val="tx1"/>
                          </a:solidFill>
                          <a:effectLst/>
                          <a:latin typeface="+mn-lt"/>
                          <a:ea typeface="+mn-ea"/>
                          <a:cs typeface="+mn-cs"/>
                        </a:rPr>
                        <a:t>Oxygen</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kern="1200" dirty="0" smtClean="0">
                          <a:solidFill>
                            <a:schemeClr val="tx1"/>
                          </a:solidFill>
                          <a:effectLst/>
                          <a:latin typeface="+mn-lt"/>
                          <a:ea typeface="+mn-ea"/>
                          <a:cs typeface="+mn-cs"/>
                        </a:rPr>
                        <a:t>Low (absorbed by cells)</a:t>
                      </a:r>
                      <a:endParaRPr lang="en-GB" sz="24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dirty="0" smtClean="0">
                          <a:effectLst/>
                          <a:latin typeface="+mn-lt"/>
                          <a:ea typeface="Calibri"/>
                          <a:cs typeface="Times New Roman"/>
                        </a:rPr>
                        <a:t>Less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kern="1200" dirty="0" smtClean="0">
                          <a:solidFill>
                            <a:schemeClr val="tx1"/>
                          </a:solidFill>
                          <a:effectLst/>
                          <a:latin typeface="+mn-lt"/>
                          <a:ea typeface="+mn-ea"/>
                          <a:cs typeface="+mn-cs"/>
                        </a:rPr>
                        <a:t>Pressure</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High pressure in arteries. Low in veins.</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0" kern="1200" dirty="0" smtClean="0">
                          <a:solidFill>
                            <a:schemeClr val="tx1"/>
                          </a:solidFill>
                          <a:effectLst/>
                          <a:latin typeface="+mn-lt"/>
                          <a:ea typeface="+mn-ea"/>
                          <a:cs typeface="+mn-cs"/>
                        </a:rPr>
                        <a:t>Always low</a:t>
                      </a:r>
                      <a:endParaRPr lang="en-GB" sz="2000" b="0" dirty="0">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bl>
          </a:graphicData>
        </a:graphic>
      </p:graphicFrame>
      <p:sp>
        <p:nvSpPr>
          <p:cNvPr id="13" name="TextBox 12"/>
          <p:cNvSpPr txBox="1"/>
          <p:nvPr/>
        </p:nvSpPr>
        <p:spPr>
          <a:xfrm>
            <a:off x="2175858" y="3486903"/>
            <a:ext cx="2304256" cy="400110"/>
          </a:xfrm>
          <a:prstGeom prst="rect">
            <a:avLst/>
          </a:prstGeom>
          <a:noFill/>
        </p:spPr>
        <p:txBody>
          <a:bodyPr wrap="square" rtlCol="0">
            <a:spAutoFit/>
          </a:bodyPr>
          <a:lstStyle/>
          <a:p>
            <a:r>
              <a:rPr lang="en-GB" sz="2000" dirty="0"/>
              <a:t>Erythrocytes</a:t>
            </a:r>
          </a:p>
        </p:txBody>
      </p:sp>
      <p:sp>
        <p:nvSpPr>
          <p:cNvPr id="1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cxnSp>
        <p:nvCxnSpPr>
          <p:cNvPr id="18" name="Straight Connector 17"/>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9" name="Content Placeholder 2"/>
          <p:cNvSpPr txBox="1">
            <a:spLocks/>
          </p:cNvSpPr>
          <p:nvPr/>
        </p:nvSpPr>
        <p:spPr>
          <a:xfrm>
            <a:off x="518864" y="1268760"/>
            <a:ext cx="8255448" cy="243448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GB" sz="2000" dirty="0" smtClean="0"/>
              <a:t>The </a:t>
            </a:r>
            <a:r>
              <a:rPr lang="en-GB" sz="2000" dirty="0"/>
              <a:t>table shows the main differences between the blood system, tissue fluid and the lymphatic system.  Add the terms below into the correct </a:t>
            </a:r>
            <a:r>
              <a:rPr lang="en-GB" sz="2000" dirty="0" smtClean="0"/>
              <a:t>gaps.</a:t>
            </a:r>
            <a:endParaRPr lang="en-GB" sz="2000" dirty="0"/>
          </a:p>
          <a:p>
            <a:pPr marL="0" indent="0" algn="ctr">
              <a:spcBef>
                <a:spcPts val="0"/>
              </a:spcBef>
              <a:buNone/>
            </a:pPr>
            <a:r>
              <a:rPr lang="en-GB" sz="2000" dirty="0"/>
              <a:t>Erythrocytes       High levels       Circulates freely       Some</a:t>
            </a:r>
          </a:p>
          <a:p>
            <a:pPr marL="0" indent="0" algn="ctr">
              <a:spcBef>
                <a:spcPts val="0"/>
              </a:spcBef>
              <a:buNone/>
            </a:pPr>
            <a:r>
              <a:rPr lang="en-GB" sz="2000" dirty="0"/>
              <a:t>Lymphocytes only        No erythrocytes       Always </a:t>
            </a:r>
            <a:r>
              <a:rPr lang="en-GB" sz="2000" dirty="0" smtClean="0"/>
              <a:t>low</a:t>
            </a:r>
            <a:endParaRPr lang="en-GB" sz="2000" dirty="0"/>
          </a:p>
        </p:txBody>
      </p:sp>
      <p:sp>
        <p:nvSpPr>
          <p:cNvPr id="20" name="TextBox 19"/>
          <p:cNvSpPr txBox="1"/>
          <p:nvPr/>
        </p:nvSpPr>
        <p:spPr>
          <a:xfrm>
            <a:off x="2175858" y="4711353"/>
            <a:ext cx="2304256" cy="400110"/>
          </a:xfrm>
          <a:prstGeom prst="rect">
            <a:avLst/>
          </a:prstGeom>
          <a:noFill/>
        </p:spPr>
        <p:txBody>
          <a:bodyPr wrap="square" rtlCol="0">
            <a:spAutoFit/>
          </a:bodyPr>
          <a:lstStyle/>
          <a:p>
            <a:r>
              <a:rPr lang="en-GB" sz="2000" dirty="0" smtClean="0"/>
              <a:t>High levels</a:t>
            </a:r>
            <a:endParaRPr lang="en-GB" sz="2000" dirty="0"/>
          </a:p>
        </p:txBody>
      </p:sp>
      <p:sp>
        <p:nvSpPr>
          <p:cNvPr id="21" name="TextBox 20"/>
          <p:cNvSpPr txBox="1"/>
          <p:nvPr/>
        </p:nvSpPr>
        <p:spPr>
          <a:xfrm>
            <a:off x="4549687" y="2881336"/>
            <a:ext cx="2304256" cy="400110"/>
          </a:xfrm>
          <a:prstGeom prst="rect">
            <a:avLst/>
          </a:prstGeom>
          <a:noFill/>
        </p:spPr>
        <p:txBody>
          <a:bodyPr wrap="square" rtlCol="0">
            <a:spAutoFit/>
          </a:bodyPr>
          <a:lstStyle/>
          <a:p>
            <a:r>
              <a:rPr lang="en-GB" sz="2000" dirty="0" smtClean="0"/>
              <a:t>Circulates freely</a:t>
            </a:r>
            <a:endParaRPr lang="en-GB" sz="2000" dirty="0"/>
          </a:p>
        </p:txBody>
      </p:sp>
      <p:sp>
        <p:nvSpPr>
          <p:cNvPr id="22" name="TextBox 21"/>
          <p:cNvSpPr txBox="1"/>
          <p:nvPr/>
        </p:nvSpPr>
        <p:spPr>
          <a:xfrm>
            <a:off x="4552122" y="5319355"/>
            <a:ext cx="2304256" cy="400110"/>
          </a:xfrm>
          <a:prstGeom prst="rect">
            <a:avLst/>
          </a:prstGeom>
          <a:noFill/>
        </p:spPr>
        <p:txBody>
          <a:bodyPr wrap="square" rtlCol="0">
            <a:spAutoFit/>
          </a:bodyPr>
          <a:lstStyle/>
          <a:p>
            <a:r>
              <a:rPr lang="en-GB" sz="2000" dirty="0" smtClean="0"/>
              <a:t>Always low</a:t>
            </a:r>
            <a:endParaRPr lang="en-GB" sz="2000" dirty="0"/>
          </a:p>
        </p:txBody>
      </p:sp>
      <p:sp>
        <p:nvSpPr>
          <p:cNvPr id="23" name="TextBox 22"/>
          <p:cNvSpPr txBox="1"/>
          <p:nvPr/>
        </p:nvSpPr>
        <p:spPr>
          <a:xfrm>
            <a:off x="6709927" y="3487217"/>
            <a:ext cx="2304256" cy="400110"/>
          </a:xfrm>
          <a:prstGeom prst="rect">
            <a:avLst/>
          </a:prstGeom>
          <a:noFill/>
        </p:spPr>
        <p:txBody>
          <a:bodyPr wrap="square" rtlCol="0">
            <a:spAutoFit/>
          </a:bodyPr>
          <a:lstStyle/>
          <a:p>
            <a:r>
              <a:rPr lang="en-GB" sz="2000" dirty="0"/>
              <a:t>No erythrocytes</a:t>
            </a:r>
          </a:p>
        </p:txBody>
      </p:sp>
      <p:sp>
        <p:nvSpPr>
          <p:cNvPr id="24" name="TextBox 23"/>
          <p:cNvSpPr txBox="1"/>
          <p:nvPr/>
        </p:nvSpPr>
        <p:spPr>
          <a:xfrm>
            <a:off x="6709927" y="4107593"/>
            <a:ext cx="2304256" cy="400110"/>
          </a:xfrm>
          <a:prstGeom prst="rect">
            <a:avLst/>
          </a:prstGeom>
          <a:noFill/>
        </p:spPr>
        <p:txBody>
          <a:bodyPr wrap="square" rtlCol="0">
            <a:spAutoFit/>
          </a:bodyPr>
          <a:lstStyle/>
          <a:p>
            <a:r>
              <a:rPr lang="en-GB" sz="2000" dirty="0" smtClean="0"/>
              <a:t>Some</a:t>
            </a:r>
            <a:endParaRPr lang="en-GB" sz="2000" dirty="0"/>
          </a:p>
        </p:txBody>
      </p:sp>
      <p:sp>
        <p:nvSpPr>
          <p:cNvPr id="25" name="TextBox 24"/>
          <p:cNvSpPr txBox="1"/>
          <p:nvPr/>
        </p:nvSpPr>
        <p:spPr>
          <a:xfrm>
            <a:off x="6707986" y="3797248"/>
            <a:ext cx="2304256" cy="400110"/>
          </a:xfrm>
          <a:prstGeom prst="rect">
            <a:avLst/>
          </a:prstGeom>
          <a:noFill/>
        </p:spPr>
        <p:txBody>
          <a:bodyPr wrap="square" rtlCol="0">
            <a:spAutoFit/>
          </a:bodyPr>
          <a:lstStyle/>
          <a:p>
            <a:r>
              <a:rPr lang="en-GB" sz="2000" dirty="0" smtClean="0"/>
              <a:t>Lymphocytes only</a:t>
            </a:r>
            <a:endParaRPr lang="en-GB" sz="2000" dirty="0"/>
          </a:p>
        </p:txBody>
      </p:sp>
    </p:spTree>
    <p:extLst>
      <p:ext uri="{BB962C8B-B14F-4D97-AF65-F5344CB8AC3E}">
        <p14:creationId xmlns:p14="http://schemas.microsoft.com/office/powerpoint/2010/main" val="41284357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3"/>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1"/>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23"/>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24"/>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9" grpId="0" animBg="1"/>
      <p:bldP spid="13" grpId="0"/>
      <p:bldP spid="13" grpId="1"/>
      <p:bldP spid="20" grpId="0"/>
      <p:bldP spid="20" grpId="1"/>
      <p:bldP spid="21" grpId="0"/>
      <p:bldP spid="21" grpId="1"/>
      <p:bldP spid="22" grpId="0"/>
      <p:bldP spid="22" grpId="1"/>
      <p:bldP spid="23" grpId="0"/>
      <p:bldP spid="23" grpId="1"/>
      <p:bldP spid="24" grpId="0"/>
      <p:bldP spid="24" grpId="1"/>
      <p:bldP spid="25" grpId="0"/>
      <p:bldP spid="25"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55448" cy="3845024"/>
          </a:xfrm>
        </p:spPr>
        <p:txBody>
          <a:bodyPr>
            <a:noAutofit/>
          </a:bodyPr>
          <a:lstStyle/>
          <a:p>
            <a:pPr marL="0" indent="0">
              <a:buNone/>
            </a:pPr>
            <a:r>
              <a:rPr lang="en-GB" b="1" dirty="0"/>
              <a:t>Introduction</a:t>
            </a:r>
          </a:p>
          <a:p>
            <a:pPr marL="0" indent="0">
              <a:buNone/>
            </a:pPr>
            <a:r>
              <a:rPr lang="en-GB" sz="2400" dirty="0"/>
              <a:t>Blood is a tissue composed of red and white cells and platelets in a liquid </a:t>
            </a:r>
            <a:r>
              <a:rPr lang="en-GB" sz="2400" b="1" dirty="0"/>
              <a:t>matrix</a:t>
            </a:r>
            <a:r>
              <a:rPr lang="en-GB" sz="2400" dirty="0"/>
              <a:t>. The matrix is called </a:t>
            </a:r>
            <a:r>
              <a:rPr lang="en-GB" sz="2400" b="1" dirty="0"/>
              <a:t>plasma</a:t>
            </a:r>
            <a:r>
              <a:rPr lang="en-GB" sz="2400" dirty="0"/>
              <a:t>. Plasma is about 55% water. Plasma contains dissolved glucose, proteins, salts, hormones, urea and ions. The blood transports these materials to and from the cells and tissues of the body. </a:t>
            </a:r>
          </a:p>
          <a:p>
            <a:pPr marL="0" indent="0">
              <a:buNone/>
            </a:pPr>
            <a:r>
              <a:rPr lang="en-GB" sz="2400" dirty="0"/>
              <a:t>Arteries transport blood away from the heart. These thick walled vessels sub divide into smaller arterioles. Arterioles branch into narrow, thin walled capillaries. Capillaries are where materials are exchanged between the blood and tissues. </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55448" cy="3845024"/>
          </a:xfrm>
        </p:spPr>
        <p:txBody>
          <a:bodyPr>
            <a:noAutofit/>
          </a:bodyPr>
          <a:lstStyle/>
          <a:p>
            <a:pPr marL="0" indent="0">
              <a:buNone/>
            </a:pPr>
            <a:r>
              <a:rPr lang="en-GB" b="1" dirty="0"/>
              <a:t>The Structure of a Capillary Network</a:t>
            </a:r>
          </a:p>
          <a:p>
            <a:pPr marL="0" indent="0">
              <a:buNone/>
            </a:pPr>
            <a:r>
              <a:rPr lang="en-GB" sz="2400" dirty="0"/>
              <a:t>Capillary networks permeate the tissues so that every cell is very </a:t>
            </a:r>
            <a:r>
              <a:rPr lang="en-GB" sz="2400" dirty="0" smtClean="0"/>
              <a:t>close to a </a:t>
            </a:r>
            <a:r>
              <a:rPr lang="en-GB" sz="2400" dirty="0"/>
              <a:t>blood supply</a:t>
            </a:r>
            <a:r>
              <a:rPr lang="en-GB" sz="2400" dirty="0" smtClean="0"/>
              <a:t>. Click to reveal the five hotspots.</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2050" name="Picture 2" descr="C:\Business\Hodder Biology PowerPoints\Received\Re-use artwork for chapters 1-9\09_30a_KC.ep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852936"/>
            <a:ext cx="4940806" cy="295624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516216" y="4331060"/>
            <a:ext cx="1008112" cy="461665"/>
          </a:xfrm>
          <a:prstGeom prst="rect">
            <a:avLst/>
          </a:prstGeom>
          <a:noFill/>
        </p:spPr>
        <p:txBody>
          <a:bodyPr wrap="square" rtlCol="0">
            <a:spAutoFit/>
          </a:bodyPr>
          <a:lstStyle/>
          <a:p>
            <a:r>
              <a:rPr lang="en-GB" sz="1200" dirty="0" smtClean="0"/>
              <a:t>Direction of blood flow</a:t>
            </a:r>
            <a:endParaRPr lang="en-GB" sz="1200" dirty="0"/>
          </a:p>
        </p:txBody>
      </p:sp>
      <p:sp>
        <p:nvSpPr>
          <p:cNvPr id="11" name="TextBox 10"/>
          <p:cNvSpPr txBox="1"/>
          <p:nvPr/>
        </p:nvSpPr>
        <p:spPr>
          <a:xfrm>
            <a:off x="4788024" y="5816297"/>
            <a:ext cx="1503784" cy="276999"/>
          </a:xfrm>
          <a:prstGeom prst="rect">
            <a:avLst/>
          </a:prstGeom>
          <a:noFill/>
        </p:spPr>
        <p:txBody>
          <a:bodyPr wrap="square" rtlCol="0">
            <a:spAutoFit/>
          </a:bodyPr>
          <a:lstStyle/>
          <a:p>
            <a:r>
              <a:rPr lang="en-GB" sz="1200" dirty="0" smtClean="0"/>
              <a:t>Lymphatic vessel</a:t>
            </a:r>
            <a:endParaRPr lang="en-GB" sz="1200" dirty="0"/>
          </a:p>
        </p:txBody>
      </p:sp>
      <p:cxnSp>
        <p:nvCxnSpPr>
          <p:cNvPr id="5" name="Straight Connector 4"/>
          <p:cNvCxnSpPr/>
          <p:nvPr/>
        </p:nvCxnSpPr>
        <p:spPr>
          <a:xfrm flipH="1">
            <a:off x="5436096" y="5373216"/>
            <a:ext cx="103820" cy="435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67544" y="3276273"/>
            <a:ext cx="2991960" cy="584775"/>
          </a:xfrm>
          <a:prstGeom prst="rect">
            <a:avLst/>
          </a:prstGeom>
        </p:spPr>
        <p:txBody>
          <a:bodyPr wrap="square">
            <a:spAutoFit/>
          </a:bodyPr>
          <a:lstStyle/>
          <a:p>
            <a:r>
              <a:rPr lang="en-GB" sz="1600" dirty="0"/>
              <a:t>Arteriole carrying oxygenated blood under high pressure.</a:t>
            </a:r>
          </a:p>
        </p:txBody>
      </p:sp>
      <p:cxnSp>
        <p:nvCxnSpPr>
          <p:cNvPr id="9" name="Straight Connector 8"/>
          <p:cNvCxnSpPr>
            <a:stCxn id="7" idx="2"/>
          </p:cNvCxnSpPr>
          <p:nvPr/>
        </p:nvCxnSpPr>
        <p:spPr>
          <a:xfrm>
            <a:off x="1963524" y="3861048"/>
            <a:ext cx="232212" cy="6840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6760506" y="2711822"/>
            <a:ext cx="2347998" cy="1077218"/>
          </a:xfrm>
          <a:prstGeom prst="rect">
            <a:avLst/>
          </a:prstGeom>
        </p:spPr>
        <p:txBody>
          <a:bodyPr wrap="square">
            <a:spAutoFit/>
          </a:bodyPr>
          <a:lstStyle/>
          <a:p>
            <a:r>
              <a:rPr lang="en-GB" sz="1600" dirty="0" err="1"/>
              <a:t>Venule</a:t>
            </a:r>
            <a:r>
              <a:rPr lang="en-GB" sz="1600" dirty="0"/>
              <a:t> carrying deoxygenated blood and waste products from the cells.</a:t>
            </a:r>
          </a:p>
        </p:txBody>
      </p:sp>
      <p:cxnSp>
        <p:nvCxnSpPr>
          <p:cNvPr id="20" name="Straight Connector 19"/>
          <p:cNvCxnSpPr/>
          <p:nvPr/>
        </p:nvCxnSpPr>
        <p:spPr>
          <a:xfrm flipH="1">
            <a:off x="6232130" y="3250431"/>
            <a:ext cx="528376" cy="2329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037862" y="2739559"/>
            <a:ext cx="2347998" cy="584775"/>
          </a:xfrm>
          <a:prstGeom prst="rect">
            <a:avLst/>
          </a:prstGeom>
        </p:spPr>
        <p:txBody>
          <a:bodyPr wrap="square">
            <a:spAutoFit/>
          </a:bodyPr>
          <a:lstStyle/>
          <a:p>
            <a:r>
              <a:rPr lang="en-GB" sz="1600" dirty="0"/>
              <a:t>enlarged section of capillary </a:t>
            </a:r>
            <a:r>
              <a:rPr lang="en-GB" sz="1600" dirty="0" smtClean="0"/>
              <a:t>wall.</a:t>
            </a:r>
            <a:endParaRPr lang="en-GB" sz="1600" dirty="0"/>
          </a:p>
        </p:txBody>
      </p:sp>
      <p:cxnSp>
        <p:nvCxnSpPr>
          <p:cNvPr id="26" name="Straight Connector 25"/>
          <p:cNvCxnSpPr/>
          <p:nvPr/>
        </p:nvCxnSpPr>
        <p:spPr>
          <a:xfrm flipH="1">
            <a:off x="3151509" y="3250431"/>
            <a:ext cx="264188" cy="1104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971600" y="5809185"/>
            <a:ext cx="2592289" cy="584775"/>
          </a:xfrm>
          <a:prstGeom prst="rect">
            <a:avLst/>
          </a:prstGeom>
        </p:spPr>
        <p:txBody>
          <a:bodyPr wrap="square">
            <a:spAutoFit/>
          </a:bodyPr>
          <a:lstStyle/>
          <a:p>
            <a:r>
              <a:rPr lang="en-GB" sz="1600" dirty="0"/>
              <a:t>Capillary network branching off the arteriole.</a:t>
            </a:r>
          </a:p>
        </p:txBody>
      </p:sp>
      <p:cxnSp>
        <p:nvCxnSpPr>
          <p:cNvPr id="32" name="Straight Connector 31"/>
          <p:cNvCxnSpPr/>
          <p:nvPr/>
        </p:nvCxnSpPr>
        <p:spPr>
          <a:xfrm flipV="1">
            <a:off x="2843808" y="4955791"/>
            <a:ext cx="1080120" cy="9010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843808" y="5301039"/>
            <a:ext cx="934953" cy="555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1835696" y="4203052"/>
            <a:ext cx="720080" cy="720080"/>
          </a:xfrm>
          <a:prstGeom prst="ellipse">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5957471" y="3251121"/>
            <a:ext cx="549317" cy="549317"/>
          </a:xfrm>
          <a:prstGeom prst="ellipse">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3011273" y="4164346"/>
            <a:ext cx="380711" cy="380711"/>
          </a:xfrm>
          <a:prstGeom prst="ellipse">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p:nvSpPr>
        <p:spPr>
          <a:xfrm>
            <a:off x="3563888" y="4885691"/>
            <a:ext cx="464424" cy="487525"/>
          </a:xfrm>
          <a:prstGeom prst="ellipse">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p:cNvSpPr/>
          <p:nvPr/>
        </p:nvSpPr>
        <p:spPr>
          <a:xfrm>
            <a:off x="6282297" y="5038091"/>
            <a:ext cx="2807161" cy="830997"/>
          </a:xfrm>
          <a:prstGeom prst="rect">
            <a:avLst/>
          </a:prstGeom>
        </p:spPr>
        <p:txBody>
          <a:bodyPr wrap="square">
            <a:spAutoFit/>
          </a:bodyPr>
          <a:lstStyle/>
          <a:p>
            <a:r>
              <a:rPr lang="en-GB" sz="1600" dirty="0"/>
              <a:t>Cells are surrounded by capillaries which supply them with nutrients and oxygen.</a:t>
            </a:r>
          </a:p>
        </p:txBody>
      </p:sp>
      <p:cxnSp>
        <p:nvCxnSpPr>
          <p:cNvPr id="37" name="Straight Connector 36"/>
          <p:cNvCxnSpPr/>
          <p:nvPr/>
        </p:nvCxnSpPr>
        <p:spPr>
          <a:xfrm flipH="1" flipV="1">
            <a:off x="4932040" y="3802566"/>
            <a:ext cx="1359768" cy="13966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5148064" y="3645024"/>
            <a:ext cx="1144965" cy="15200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4699828" y="3401261"/>
            <a:ext cx="686032" cy="603803"/>
          </a:xfrm>
          <a:prstGeom prst="ellipse">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ounded Rectangle 33"/>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42286507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9" restart="whenNotActive" fill="hold" evtFilter="cancelBubble" nodeType="interactiveSeq">
                <p:stCondLst>
                  <p:cond evt="onClick" delay="0">
                    <p:tgtEl>
                      <p:spTgt spid="18"/>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seq concurrent="1" nextAc="seek">
              <p:cTn id="16" restart="whenNotActive" fill="hold" evtFilter="cancelBubble" nodeType="interactiveSeq">
                <p:stCondLst>
                  <p:cond evt="onClick" delay="0">
                    <p:tgtEl>
                      <p:spTgt spid="24"/>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23" restart="whenNotActive" fill="hold" evtFilter="cancelBubble" nodeType="interactiveSeq">
                <p:stCondLst>
                  <p:cond evt="onClick" delay="0">
                    <p:tgtEl>
                      <p:spTgt spid="28"/>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1"/>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2"/>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28"/>
                  </p:tgtEl>
                </p:cond>
              </p:nextCondLst>
            </p:seq>
            <p:seq concurrent="1" nextAc="seek">
              <p:cTn id="32" restart="whenNotActive" fill="hold" evtFilter="cancelBubble" nodeType="interactiveSeq">
                <p:stCondLst>
                  <p:cond evt="onClick" delay="0">
                    <p:tgtEl>
                      <p:spTgt spid="39"/>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8"/>
                                        </p:tgtEl>
                                        <p:attrNameLst>
                                          <p:attrName>style.visibility</p:attrName>
                                        </p:attrNameLst>
                                      </p:cBhvr>
                                      <p:to>
                                        <p:strVal val="visible"/>
                                      </p:to>
                                    </p:set>
                                  </p:childTnLst>
                                </p:cTn>
                              </p:par>
                            </p:childTnLst>
                          </p:cTn>
                        </p:par>
                      </p:childTnLst>
                    </p:cTn>
                  </p:par>
                </p:childTnLst>
              </p:cTn>
              <p:nextCondLst>
                <p:cond evt="onClick" delay="0">
                  <p:tgtEl>
                    <p:spTgt spid="39"/>
                  </p:tgtEl>
                </p:cond>
              </p:nextCondLst>
            </p:seq>
            <p:seq concurrent="1" nextAc="seek">
              <p:cTn id="41" restart="whenNotActive" fill="hold" evtFilter="cancelBubble" nodeType="interactiveSeq">
                <p:stCondLst>
                  <p:cond evt="onClick" delay="0">
                    <p:tgtEl>
                      <p:spTgt spid="34"/>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grpId="1" nodeType="clickEffect">
                                  <p:stCondLst>
                                    <p:cond delay="0"/>
                                  </p:stCondLst>
                                  <p:childTnLst>
                                    <p:set>
                                      <p:cBhvr>
                                        <p:cTn id="45" dur="1" fill="hold">
                                          <p:stCondLst>
                                            <p:cond delay="0"/>
                                          </p:stCondLst>
                                        </p:cTn>
                                        <p:tgtEl>
                                          <p:spTgt spid="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9"/>
                                        </p:tgtEl>
                                        <p:attrNameLst>
                                          <p:attrName>style.visibility</p:attrName>
                                        </p:attrNameLst>
                                      </p:cBhvr>
                                      <p:to>
                                        <p:strVal val="visible"/>
                                      </p:to>
                                    </p:set>
                                  </p:childTnLst>
                                </p:cTn>
                              </p:par>
                              <p:par>
                                <p:cTn id="48" presetID="1" presetClass="entr" presetSubtype="0" fill="hold" grpId="1" nodeType="withEffect">
                                  <p:stCondLst>
                                    <p:cond delay="0"/>
                                  </p:stCondLst>
                                  <p:childTnLst>
                                    <p:set>
                                      <p:cBhvr>
                                        <p:cTn id="49" dur="1" fill="hold">
                                          <p:stCondLst>
                                            <p:cond delay="0"/>
                                          </p:stCondLst>
                                        </p:cTn>
                                        <p:tgtEl>
                                          <p:spTgt spid="19"/>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20"/>
                                        </p:tgtEl>
                                        <p:attrNameLst>
                                          <p:attrName>style.visibility</p:attrName>
                                        </p:attrNameLst>
                                      </p:cBhvr>
                                      <p:to>
                                        <p:strVal val="visible"/>
                                      </p:to>
                                    </p:set>
                                  </p:childTnLst>
                                </p:cTn>
                              </p:par>
                              <p:par>
                                <p:cTn id="52" presetID="1" presetClass="entr" presetSubtype="0" fill="hold" grpId="1" nodeType="withEffect">
                                  <p:stCondLst>
                                    <p:cond delay="0"/>
                                  </p:stCondLst>
                                  <p:childTnLst>
                                    <p:set>
                                      <p:cBhvr>
                                        <p:cTn id="53" dur="1" fill="hold">
                                          <p:stCondLst>
                                            <p:cond delay="0"/>
                                          </p:stCondLst>
                                        </p:cTn>
                                        <p:tgtEl>
                                          <p:spTgt spid="25"/>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26"/>
                                        </p:tgtEl>
                                        <p:attrNameLst>
                                          <p:attrName>style.visibility</p:attrName>
                                        </p:attrNameLst>
                                      </p:cBhvr>
                                      <p:to>
                                        <p:strVal val="visible"/>
                                      </p:to>
                                    </p:set>
                                  </p:childTnLst>
                                </p:cTn>
                              </p:par>
                              <p:par>
                                <p:cTn id="56" presetID="1" presetClass="entr" presetSubtype="0" fill="hold" grpId="1" nodeType="withEffect">
                                  <p:stCondLst>
                                    <p:cond delay="0"/>
                                  </p:stCondLst>
                                  <p:childTnLst>
                                    <p:set>
                                      <p:cBhvr>
                                        <p:cTn id="57" dur="1" fill="hold">
                                          <p:stCondLst>
                                            <p:cond delay="0"/>
                                          </p:stCondLst>
                                        </p:cTn>
                                        <p:tgtEl>
                                          <p:spTgt spid="31"/>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32"/>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33"/>
                                        </p:tgtEl>
                                        <p:attrNameLst>
                                          <p:attrName>style.visibility</p:attrName>
                                        </p:attrNameLst>
                                      </p:cBhvr>
                                      <p:to>
                                        <p:strVal val="visible"/>
                                      </p:to>
                                    </p:set>
                                  </p:childTnLst>
                                </p:cTn>
                              </p:par>
                              <p:par>
                                <p:cTn id="62" presetID="1" presetClass="entr" presetSubtype="0" fill="hold" grpId="1" nodeType="withEffect">
                                  <p:stCondLst>
                                    <p:cond delay="0"/>
                                  </p:stCondLst>
                                  <p:childTnLst>
                                    <p:set>
                                      <p:cBhvr>
                                        <p:cTn id="63" dur="1" fill="hold">
                                          <p:stCondLst>
                                            <p:cond delay="0"/>
                                          </p:stCondLst>
                                        </p:cTn>
                                        <p:tgtEl>
                                          <p:spTgt spid="36"/>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7"/>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38"/>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2"/>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1"/>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5"/>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6"/>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1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24"/>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39"/>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childTnLst>
        </p:cTn>
      </p:par>
    </p:tnLst>
    <p:bldLst>
      <p:bldP spid="2" grpId="0"/>
      <p:bldP spid="11" grpId="0"/>
      <p:bldP spid="7" grpId="0"/>
      <p:bldP spid="7" grpId="1"/>
      <p:bldP spid="19" grpId="0"/>
      <p:bldP spid="19" grpId="1"/>
      <p:bldP spid="25" grpId="0"/>
      <p:bldP spid="25" grpId="1"/>
      <p:bldP spid="31" grpId="0"/>
      <p:bldP spid="31" grpId="1"/>
      <p:bldP spid="6" grpId="0" animBg="1"/>
      <p:bldP spid="18" grpId="0" animBg="1"/>
      <p:bldP spid="24" grpId="0" animBg="1"/>
      <p:bldP spid="28" grpId="0" animBg="1"/>
      <p:bldP spid="36" grpId="0"/>
      <p:bldP spid="36" grpId="1"/>
      <p:bldP spid="3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55448" cy="3845024"/>
          </a:xfrm>
        </p:spPr>
        <p:txBody>
          <a:bodyPr>
            <a:noAutofit/>
          </a:bodyPr>
          <a:lstStyle/>
          <a:p>
            <a:pPr marL="0" indent="0">
              <a:buNone/>
            </a:pPr>
            <a:r>
              <a:rPr lang="en-GB" b="1" dirty="0"/>
              <a:t>The Structure of a Capillary Network</a:t>
            </a:r>
          </a:p>
          <a:p>
            <a:pPr marL="0" indent="0">
              <a:buNone/>
            </a:pPr>
            <a:r>
              <a:rPr lang="en-GB" sz="2400" dirty="0"/>
              <a:t>Capillary networks permeate the tissues so that every cell is very close a blood supply</a:t>
            </a:r>
            <a:r>
              <a:rPr lang="en-GB" sz="2400" dirty="0" smtClean="0"/>
              <a:t>.</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4098" name="Picture 2" descr="C:\Business\Hodder Biology PowerPoints\Received\Re-use artwork for chapters 1-9\09_30b_KC.ep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1152" y="3356992"/>
            <a:ext cx="4210407" cy="255431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91587" y="2946365"/>
            <a:ext cx="1636197" cy="584775"/>
          </a:xfrm>
          <a:prstGeom prst="rect">
            <a:avLst/>
          </a:prstGeom>
          <a:noFill/>
        </p:spPr>
        <p:txBody>
          <a:bodyPr wrap="square" rtlCol="0">
            <a:spAutoFit/>
          </a:bodyPr>
          <a:lstStyle/>
          <a:p>
            <a:r>
              <a:rPr lang="en-GB" sz="1600" dirty="0" smtClean="0"/>
              <a:t>capillary wall is one cell thick</a:t>
            </a:r>
            <a:endParaRPr lang="en-GB" sz="1600" dirty="0"/>
          </a:p>
        </p:txBody>
      </p:sp>
      <p:cxnSp>
        <p:nvCxnSpPr>
          <p:cNvPr id="10" name="Straight Connector 9"/>
          <p:cNvCxnSpPr/>
          <p:nvPr/>
        </p:nvCxnSpPr>
        <p:spPr>
          <a:xfrm>
            <a:off x="2483768" y="3140968"/>
            <a:ext cx="1224136" cy="8640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04248" y="2966446"/>
            <a:ext cx="1636197" cy="1077218"/>
          </a:xfrm>
          <a:prstGeom prst="rect">
            <a:avLst/>
          </a:prstGeom>
          <a:noFill/>
        </p:spPr>
        <p:txBody>
          <a:bodyPr wrap="square" rtlCol="0">
            <a:spAutoFit/>
          </a:bodyPr>
          <a:lstStyle/>
          <a:p>
            <a:r>
              <a:rPr lang="en-GB" sz="1600" dirty="0" smtClean="0"/>
              <a:t>cells do not fit snugly together leaving pores or fenestrations</a:t>
            </a:r>
            <a:endParaRPr lang="en-GB" sz="1600" dirty="0"/>
          </a:p>
        </p:txBody>
      </p:sp>
      <p:cxnSp>
        <p:nvCxnSpPr>
          <p:cNvPr id="40" name="Straight Connector 39"/>
          <p:cNvCxnSpPr/>
          <p:nvPr/>
        </p:nvCxnSpPr>
        <p:spPr>
          <a:xfrm flipV="1">
            <a:off x="4778085" y="3238752"/>
            <a:ext cx="2026163" cy="7996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4579504" y="3238752"/>
            <a:ext cx="2224744" cy="4571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018477" y="5236752"/>
            <a:ext cx="1013081" cy="2084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990117" y="5275947"/>
            <a:ext cx="1636197" cy="338554"/>
          </a:xfrm>
          <a:prstGeom prst="rect">
            <a:avLst/>
          </a:prstGeom>
          <a:noFill/>
        </p:spPr>
        <p:txBody>
          <a:bodyPr wrap="square" rtlCol="0">
            <a:spAutoFit/>
          </a:bodyPr>
          <a:lstStyle/>
          <a:p>
            <a:r>
              <a:rPr lang="en-GB" sz="1600" dirty="0" smtClean="0"/>
              <a:t>narrow lumen</a:t>
            </a:r>
            <a:endParaRPr lang="en-GB" sz="1600" dirty="0"/>
          </a:p>
        </p:txBody>
      </p:sp>
      <p:sp>
        <p:nvSpPr>
          <p:cNvPr id="45" name="TextBox 44"/>
          <p:cNvSpPr txBox="1"/>
          <p:nvPr/>
        </p:nvSpPr>
        <p:spPr>
          <a:xfrm>
            <a:off x="899592" y="4698143"/>
            <a:ext cx="1636197" cy="1077218"/>
          </a:xfrm>
          <a:prstGeom prst="rect">
            <a:avLst/>
          </a:prstGeom>
          <a:noFill/>
        </p:spPr>
        <p:txBody>
          <a:bodyPr wrap="square" rtlCol="0">
            <a:spAutoFit/>
          </a:bodyPr>
          <a:lstStyle/>
          <a:p>
            <a:r>
              <a:rPr lang="en-GB" sz="1600" dirty="0" smtClean="0"/>
              <a:t>A thin basement membrane covers the capillary</a:t>
            </a:r>
            <a:endParaRPr lang="en-GB" sz="1600" dirty="0"/>
          </a:p>
        </p:txBody>
      </p:sp>
      <p:cxnSp>
        <p:nvCxnSpPr>
          <p:cNvPr id="46" name="Straight Connector 45"/>
          <p:cNvCxnSpPr/>
          <p:nvPr/>
        </p:nvCxnSpPr>
        <p:spPr>
          <a:xfrm flipV="1">
            <a:off x="1979712" y="5124018"/>
            <a:ext cx="1618119" cy="1127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1979712" y="4368006"/>
            <a:ext cx="1728193" cy="8687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2119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55448" cy="3845024"/>
          </a:xfrm>
        </p:spPr>
        <p:txBody>
          <a:bodyPr>
            <a:noAutofit/>
          </a:bodyPr>
          <a:lstStyle/>
          <a:p>
            <a:pPr marL="0" indent="0">
              <a:buNone/>
            </a:pPr>
            <a:r>
              <a:rPr lang="en-GB" b="1" dirty="0"/>
              <a:t>Movement of materials into and out of a </a:t>
            </a:r>
            <a:r>
              <a:rPr lang="en-GB" b="1" dirty="0" smtClean="0"/>
              <a:t>capillary</a:t>
            </a:r>
          </a:p>
          <a:p>
            <a:pPr marL="0" indent="0">
              <a:buNone/>
            </a:pPr>
            <a:r>
              <a:rPr lang="en-GB" sz="2400" dirty="0" smtClean="0"/>
              <a:t>Click the arrow to move through the cycle.</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1187624" y="2921818"/>
            <a:ext cx="5731510" cy="2406650"/>
          </a:xfrm>
          <a:prstGeom prst="rect">
            <a:avLst/>
          </a:prstGeom>
        </p:spPr>
      </p:pic>
      <p:sp>
        <p:nvSpPr>
          <p:cNvPr id="2" name="Right Arrow 1"/>
          <p:cNvSpPr/>
          <p:nvPr/>
        </p:nvSpPr>
        <p:spPr>
          <a:xfrm>
            <a:off x="7211387" y="3868359"/>
            <a:ext cx="1018456" cy="648072"/>
          </a:xfrm>
          <a:prstGeom prst="rightArrow">
            <a:avLst>
              <a:gd name="adj1" fmla="val 50000"/>
              <a:gd name="adj2" fmla="val 70156"/>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p:cNvPicPr/>
          <p:nvPr/>
        </p:nvPicPr>
        <p:blipFill>
          <a:blip r:embed="rId4">
            <a:extLst>
              <a:ext uri="{28A0092B-C50C-407E-A947-70E740481C1C}">
                <a14:useLocalDpi xmlns:a14="http://schemas.microsoft.com/office/drawing/2010/main" val="0"/>
              </a:ext>
            </a:extLst>
          </a:blip>
          <a:stretch>
            <a:fillRect/>
          </a:stretch>
        </p:blipFill>
        <p:spPr>
          <a:xfrm>
            <a:off x="1214664" y="3269119"/>
            <a:ext cx="5731510" cy="2070100"/>
          </a:xfrm>
          <a:prstGeom prst="rect">
            <a:avLst/>
          </a:prstGeom>
        </p:spPr>
      </p:pic>
      <p:pic>
        <p:nvPicPr>
          <p:cNvPr id="16" name="Picture 15"/>
          <p:cNvPicPr/>
          <p:nvPr/>
        </p:nvPicPr>
        <p:blipFill>
          <a:blip r:embed="rId5">
            <a:extLst>
              <a:ext uri="{28A0092B-C50C-407E-A947-70E740481C1C}">
                <a14:useLocalDpi xmlns:a14="http://schemas.microsoft.com/office/drawing/2010/main" val="0"/>
              </a:ext>
            </a:extLst>
          </a:blip>
          <a:stretch>
            <a:fillRect/>
          </a:stretch>
        </p:blipFill>
        <p:spPr>
          <a:xfrm>
            <a:off x="1214664" y="3414890"/>
            <a:ext cx="5731510" cy="2552065"/>
          </a:xfrm>
          <a:prstGeom prst="rect">
            <a:avLst/>
          </a:prstGeom>
        </p:spPr>
      </p:pic>
      <p:pic>
        <p:nvPicPr>
          <p:cNvPr id="17" name="Picture 16"/>
          <p:cNvPicPr/>
          <p:nvPr/>
        </p:nvPicPr>
        <p:blipFill>
          <a:blip r:embed="rId6">
            <a:extLst>
              <a:ext uri="{28A0092B-C50C-407E-A947-70E740481C1C}">
                <a14:useLocalDpi xmlns:a14="http://schemas.microsoft.com/office/drawing/2010/main" val="0"/>
              </a:ext>
            </a:extLst>
          </a:blip>
          <a:stretch>
            <a:fillRect/>
          </a:stretch>
        </p:blipFill>
        <p:spPr>
          <a:xfrm>
            <a:off x="1187624" y="3368845"/>
            <a:ext cx="5731510" cy="2129155"/>
          </a:xfrm>
          <a:prstGeom prst="rect">
            <a:avLst/>
          </a:prstGeom>
        </p:spPr>
      </p:pic>
      <p:pic>
        <p:nvPicPr>
          <p:cNvPr id="18" name="Picture 17"/>
          <p:cNvPicPr/>
          <p:nvPr/>
        </p:nvPicPr>
        <p:blipFill>
          <a:blip r:embed="rId7">
            <a:extLst>
              <a:ext uri="{28A0092B-C50C-407E-A947-70E740481C1C}">
                <a14:useLocalDpi xmlns:a14="http://schemas.microsoft.com/office/drawing/2010/main" val="0"/>
              </a:ext>
            </a:extLst>
          </a:blip>
          <a:stretch>
            <a:fillRect/>
          </a:stretch>
        </p:blipFill>
        <p:spPr>
          <a:xfrm>
            <a:off x="1214664" y="3100247"/>
            <a:ext cx="5731510" cy="3181350"/>
          </a:xfrm>
          <a:prstGeom prst="rect">
            <a:avLst/>
          </a:prstGeom>
        </p:spPr>
      </p:pic>
      <p:pic>
        <p:nvPicPr>
          <p:cNvPr id="19" name="Picture 18"/>
          <p:cNvPicPr/>
          <p:nvPr/>
        </p:nvPicPr>
        <p:blipFill>
          <a:blip r:embed="rId8">
            <a:extLst>
              <a:ext uri="{28A0092B-C50C-407E-A947-70E740481C1C}">
                <a14:useLocalDpi xmlns:a14="http://schemas.microsoft.com/office/drawing/2010/main" val="0"/>
              </a:ext>
            </a:extLst>
          </a:blip>
          <a:stretch>
            <a:fillRect/>
          </a:stretch>
        </p:blipFill>
        <p:spPr>
          <a:xfrm>
            <a:off x="1241946" y="3345621"/>
            <a:ext cx="5731510" cy="2642870"/>
          </a:xfrm>
          <a:prstGeom prst="rect">
            <a:avLst/>
          </a:prstGeom>
        </p:spPr>
      </p:pic>
      <p:pic>
        <p:nvPicPr>
          <p:cNvPr id="20" name="Picture 19"/>
          <p:cNvPicPr/>
          <p:nvPr/>
        </p:nvPicPr>
        <p:blipFill>
          <a:blip r:embed="rId9">
            <a:extLst>
              <a:ext uri="{28A0092B-C50C-407E-A947-70E740481C1C}">
                <a14:useLocalDpi xmlns:a14="http://schemas.microsoft.com/office/drawing/2010/main" val="0"/>
              </a:ext>
            </a:extLst>
          </a:blip>
          <a:stretch>
            <a:fillRect/>
          </a:stretch>
        </p:blipFill>
        <p:spPr>
          <a:xfrm>
            <a:off x="1263345" y="3435156"/>
            <a:ext cx="5731510" cy="2553335"/>
          </a:xfrm>
          <a:prstGeom prst="rect">
            <a:avLst/>
          </a:prstGeom>
        </p:spPr>
      </p:pic>
      <p:pic>
        <p:nvPicPr>
          <p:cNvPr id="22" name="Picture 21"/>
          <p:cNvPicPr/>
          <p:nvPr/>
        </p:nvPicPr>
        <p:blipFill rotWithShape="1">
          <a:blip r:embed="rId10">
            <a:extLst>
              <a:ext uri="{28A0092B-C50C-407E-A947-70E740481C1C}">
                <a14:useLocalDpi xmlns:a14="http://schemas.microsoft.com/office/drawing/2010/main" val="0"/>
              </a:ext>
            </a:extLst>
          </a:blip>
          <a:srcRect b="9905"/>
          <a:stretch/>
        </p:blipFill>
        <p:spPr>
          <a:xfrm>
            <a:off x="1263345" y="3439088"/>
            <a:ext cx="5731510" cy="2870232"/>
          </a:xfrm>
          <a:prstGeom prst="rect">
            <a:avLst/>
          </a:prstGeom>
        </p:spPr>
      </p:pic>
    </p:spTree>
    <p:extLst>
      <p:ext uri="{BB962C8B-B14F-4D97-AF65-F5344CB8AC3E}">
        <p14:creationId xmlns:p14="http://schemas.microsoft.com/office/powerpoint/2010/main" val="32507104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1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6"/>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7"/>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19"/>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0"/>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22"/>
                                        </p:tgtEl>
                                        <p:attrNameLst>
                                          <p:attrName>style.visibility</p:attrName>
                                        </p:attrNameLst>
                                      </p:cBhvr>
                                      <p:to>
                                        <p:strVal val="hidden"/>
                                      </p:to>
                                    </p:set>
                                  </p:childTnLst>
                                </p:cTn>
                              </p:par>
                              <p:par>
                                <p:cTn id="49" presetID="1" presetClass="entr" presetSubtype="0" fill="hold" nodeType="withEffect">
                                  <p:stCondLst>
                                    <p:cond delay="0"/>
                                  </p:stCondLst>
                                  <p:childTnLst>
                                    <p:set>
                                      <p:cBhvr>
                                        <p:cTn id="50" dur="1" fill="hold">
                                          <p:stCondLst>
                                            <p:cond delay="0"/>
                                          </p:stCondLst>
                                        </p:cTn>
                                        <p:tgtEl>
                                          <p:spTgt spid="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2"/>
                  </p:tgtEl>
                </p:cond>
              </p:nextCondLst>
            </p:seq>
          </p:childTnLst>
        </p:cTn>
      </p:par>
    </p:tnLst>
    <p:bldLst>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55448" cy="3845024"/>
          </a:xfrm>
        </p:spPr>
        <p:txBody>
          <a:bodyPr>
            <a:noAutofit/>
          </a:bodyPr>
          <a:lstStyle/>
          <a:p>
            <a:pPr marL="0" indent="0">
              <a:buNone/>
            </a:pPr>
            <a:r>
              <a:rPr lang="en-GB" b="1" dirty="0"/>
              <a:t>Lymphatic system</a:t>
            </a:r>
          </a:p>
          <a:p>
            <a:pPr marL="0" indent="0">
              <a:buNone/>
            </a:pPr>
            <a:r>
              <a:rPr lang="en-GB" sz="2400" dirty="0"/>
              <a:t>The lymphatic system is a network of blind ending tubes which are closely associated with capillaries. </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1979712" y="2852936"/>
            <a:ext cx="5589849" cy="3051437"/>
          </a:xfrm>
          <a:prstGeom prst="rect">
            <a:avLst/>
          </a:prstGeom>
        </p:spPr>
      </p:pic>
    </p:spTree>
    <p:extLst>
      <p:ext uri="{BB962C8B-B14F-4D97-AF65-F5344CB8AC3E}">
        <p14:creationId xmlns:p14="http://schemas.microsoft.com/office/powerpoint/2010/main" val="30881879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55448" cy="3845024"/>
          </a:xfrm>
        </p:spPr>
        <p:txBody>
          <a:bodyPr>
            <a:noAutofit/>
          </a:bodyPr>
          <a:lstStyle/>
          <a:p>
            <a:pPr marL="0" indent="0">
              <a:buNone/>
            </a:pPr>
            <a:r>
              <a:rPr lang="en-GB" b="1" dirty="0"/>
              <a:t>Lymphatic system</a:t>
            </a:r>
          </a:p>
          <a:p>
            <a:pPr marL="0" indent="0">
              <a:buNone/>
            </a:pPr>
            <a:r>
              <a:rPr lang="en-GB" sz="2400" dirty="0"/>
              <a:t>The fluid carried is called lymph. Lymph is excess tissue fluid which cannot drain back into the capillaries</a:t>
            </a:r>
            <a:r>
              <a:rPr lang="en-GB" sz="2400" dirty="0" smtClean="0"/>
              <a:t>. </a:t>
            </a:r>
            <a:r>
              <a:rPr lang="en-GB" sz="2400" dirty="0"/>
              <a:t>The fluid moves by compression of surrounding muscles. Lymph vessels have pocket valves to prevent backflow of the lymph fluid.</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3074" name="Picture 2" descr="C:\Business\Hodder Biology PowerPoints\Received\Re-use artwork for chapters 1-9\09_32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3573016"/>
            <a:ext cx="3793604" cy="313604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p:cNvCxnSpPr>
            <a:stCxn id="5" idx="3"/>
          </p:cNvCxnSpPr>
          <p:nvPr/>
        </p:nvCxnSpPr>
        <p:spPr>
          <a:xfrm>
            <a:off x="2411760" y="4327649"/>
            <a:ext cx="1767948" cy="2435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93632" y="3789040"/>
            <a:ext cx="1818128" cy="1077218"/>
          </a:xfrm>
          <a:prstGeom prst="rect">
            <a:avLst/>
          </a:prstGeom>
          <a:noFill/>
        </p:spPr>
        <p:txBody>
          <a:bodyPr wrap="square" rtlCol="0">
            <a:spAutoFit/>
          </a:bodyPr>
          <a:lstStyle/>
          <a:p>
            <a:r>
              <a:rPr lang="en-GB" sz="1600" dirty="0" smtClean="0"/>
              <a:t>Valve in wall of lymph vessel allows large molecules to pass through</a:t>
            </a:r>
            <a:endParaRPr lang="en-GB" sz="1600" dirty="0"/>
          </a:p>
        </p:txBody>
      </p:sp>
      <p:cxnSp>
        <p:nvCxnSpPr>
          <p:cNvPr id="14" name="Straight Connector 13"/>
          <p:cNvCxnSpPr>
            <a:endCxn id="15" idx="1"/>
          </p:cNvCxnSpPr>
          <p:nvPr/>
        </p:nvCxnSpPr>
        <p:spPr>
          <a:xfrm flipV="1">
            <a:off x="6300192" y="3682649"/>
            <a:ext cx="506006" cy="112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806198" y="3390261"/>
            <a:ext cx="1968114" cy="584775"/>
          </a:xfrm>
          <a:prstGeom prst="rect">
            <a:avLst/>
          </a:prstGeom>
          <a:noFill/>
        </p:spPr>
        <p:txBody>
          <a:bodyPr wrap="square" rtlCol="0">
            <a:spAutoFit/>
          </a:bodyPr>
          <a:lstStyle/>
          <a:p>
            <a:r>
              <a:rPr lang="en-GB" sz="1600" dirty="0" smtClean="0"/>
              <a:t>Cells of surrounding tissue</a:t>
            </a:r>
            <a:endParaRPr lang="en-GB" sz="1600" dirty="0"/>
          </a:p>
        </p:txBody>
      </p:sp>
      <p:cxnSp>
        <p:nvCxnSpPr>
          <p:cNvPr id="18" name="Straight Connector 17"/>
          <p:cNvCxnSpPr>
            <a:endCxn id="19" idx="1"/>
          </p:cNvCxnSpPr>
          <p:nvPr/>
        </p:nvCxnSpPr>
        <p:spPr>
          <a:xfrm>
            <a:off x="5292080" y="4571189"/>
            <a:ext cx="1666518" cy="1570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958598" y="4312700"/>
            <a:ext cx="1968114" cy="830997"/>
          </a:xfrm>
          <a:prstGeom prst="rect">
            <a:avLst/>
          </a:prstGeom>
          <a:noFill/>
        </p:spPr>
        <p:txBody>
          <a:bodyPr wrap="square" rtlCol="0">
            <a:spAutoFit/>
          </a:bodyPr>
          <a:lstStyle/>
          <a:p>
            <a:r>
              <a:rPr lang="en-GB" sz="1600" dirty="0" smtClean="0"/>
              <a:t>Flow of tissue into the vessel. This is now called lymph.</a:t>
            </a:r>
            <a:endParaRPr lang="en-GB" sz="1600" dirty="0"/>
          </a:p>
        </p:txBody>
      </p:sp>
      <p:cxnSp>
        <p:nvCxnSpPr>
          <p:cNvPr id="22" name="Straight Connector 21"/>
          <p:cNvCxnSpPr>
            <a:endCxn id="19" idx="1"/>
          </p:cNvCxnSpPr>
          <p:nvPr/>
        </p:nvCxnSpPr>
        <p:spPr>
          <a:xfrm flipV="1">
            <a:off x="4642802" y="4728199"/>
            <a:ext cx="2315796" cy="255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483768" y="4927950"/>
            <a:ext cx="1586126" cy="5172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75694" y="5262299"/>
            <a:ext cx="1968114" cy="830997"/>
          </a:xfrm>
          <a:prstGeom prst="rect">
            <a:avLst/>
          </a:prstGeom>
          <a:noFill/>
        </p:spPr>
        <p:txBody>
          <a:bodyPr wrap="square" rtlCol="0">
            <a:spAutoFit/>
          </a:bodyPr>
          <a:lstStyle/>
          <a:p>
            <a:r>
              <a:rPr lang="en-GB" sz="1600" dirty="0" smtClean="0"/>
              <a:t>Lymph vessel wall composed of endothelial cells</a:t>
            </a:r>
            <a:endParaRPr lang="en-GB" sz="1600" dirty="0"/>
          </a:p>
        </p:txBody>
      </p:sp>
    </p:spTree>
    <p:extLst>
      <p:ext uri="{BB962C8B-B14F-4D97-AF65-F5344CB8AC3E}">
        <p14:creationId xmlns:p14="http://schemas.microsoft.com/office/powerpoint/2010/main" val="36109356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3405064" cy="3845024"/>
          </a:xfrm>
        </p:spPr>
        <p:txBody>
          <a:bodyPr>
            <a:noAutofit/>
          </a:bodyPr>
          <a:lstStyle/>
          <a:p>
            <a:pPr marL="0" indent="0">
              <a:buNone/>
            </a:pPr>
            <a:r>
              <a:rPr lang="en-GB" b="1" dirty="0"/>
              <a:t>Lymphatic system</a:t>
            </a:r>
          </a:p>
          <a:p>
            <a:pPr marL="0" indent="0">
              <a:buNone/>
            </a:pPr>
            <a:r>
              <a:rPr lang="en-GB" sz="2400" dirty="0"/>
              <a:t>The lymphatic vessels eventually join with the subclavian veins in the neck and the fluid is returned to the circulation.</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17" name="Picture 16"/>
          <p:cNvPicPr/>
          <p:nvPr/>
        </p:nvPicPr>
        <p:blipFill>
          <a:blip r:embed="rId3">
            <a:extLst>
              <a:ext uri="{28A0092B-C50C-407E-A947-70E740481C1C}">
                <a14:useLocalDpi xmlns:a14="http://schemas.microsoft.com/office/drawing/2010/main" val="0"/>
              </a:ext>
            </a:extLst>
          </a:blip>
          <a:stretch>
            <a:fillRect/>
          </a:stretch>
        </p:blipFill>
        <p:spPr>
          <a:xfrm>
            <a:off x="3923928" y="1772816"/>
            <a:ext cx="5017294" cy="4030067"/>
          </a:xfrm>
          <a:prstGeom prst="rect">
            <a:avLst/>
          </a:prstGeom>
        </p:spPr>
      </p:pic>
    </p:spTree>
    <p:extLst>
      <p:ext uri="{BB962C8B-B14F-4D97-AF65-F5344CB8AC3E}">
        <p14:creationId xmlns:p14="http://schemas.microsoft.com/office/powerpoint/2010/main" val="5699728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55448" cy="3845024"/>
          </a:xfrm>
        </p:spPr>
        <p:txBody>
          <a:bodyPr>
            <a:noAutofit/>
          </a:bodyPr>
          <a:lstStyle/>
          <a:p>
            <a:pPr marL="0" indent="0">
              <a:buNone/>
            </a:pPr>
            <a:r>
              <a:rPr lang="en-GB" b="1" dirty="0"/>
              <a:t>Differences between blood tissue fluid and lymph</a:t>
            </a:r>
          </a:p>
          <a:p>
            <a:pPr marL="0" indent="0">
              <a:buNone/>
            </a:pPr>
            <a:r>
              <a:rPr lang="en-GB" sz="2400" dirty="0"/>
              <a:t>The cardiac cycle is initiated by the pacemaker. A wave of electrical impulses are transmitted across the atria to the </a:t>
            </a:r>
            <a:r>
              <a:rPr lang="en-GB" sz="2400" dirty="0" err="1"/>
              <a:t>atrio</a:t>
            </a:r>
            <a:r>
              <a:rPr lang="en-GB" sz="2400" dirty="0"/>
              <a:t> ventricular node. The AVN is located in the septum between the two ventricles. From the AVN impulses move down conducting fibres to the base of the ventricles. The conducting fibres then transmit the impulses through the walls of the ventricles.</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9 Mass transport in animals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7743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E3352687-856A-4B4A-96B0-42FD03D66312}"/>
  <p:tag name="ISPRING_RESOURCE_FOLDER" val="N:\Schools\Science\Current Projects\A level Sciences\Dynamic Learning\Biology DL\Design\Key concept ppt test\"/>
  <p:tag name="ISPRING_PRESENTATION_PATH" val="N:\Schools\Science\Current Projects\A level Sciences\Dynamic Learning\Biology DL\Design\Key concept ppt test.pptx"/>
  <p:tag name="ISPRING_PROJECT_FOLDER_UPDATED" val="1"/>
  <p:tag name="ISPRING_PLAYERS_CUSTOMIZATION" val="UEsDBBQAAgAIAHKqWE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cqpYRhPj9HkAAwAAZQoAACcAAAB1bml2ZXJzYWwvZmxhc2hfcHVibGlzaGluZ19zZXR0aW5ncy54bWzVVt1O2zAUvu9TWJ64pCkMNlalRRtttYrSVrTTxhVy49PGwrGz2GkpV3uaPdieZMcxLa1gKMCQtqskx+d85zs/+eTw+DqRZA6ZEVo16F61RgmoSHOhZg36ZdzZPaLEWKY4k1pBgypNyXGzEqb5RAoTj8BadDUEYZSpp7ZBY2vTehAsFouqMGnmTrXMLeKbaqSTIM3AgLKQBalkS3zYZQqGNisVQkJvOtM8l0AERwpKOHZMdiQzMQ2824RFV7NM54qfaKkzks0mDfqmVvtUO6ytfDxUSySgXHGmiUZntnXGuXB8mByJGyAxiFmMxPcPKFkIbuPiNXD+YXAfpcD2NTCHcqKxGGVv4ROwjDPL/KfPZ+HampXBm/hSsUREYzwhrv4GbY0vP18M2+e9bv/0cjwY9MbdoSdRxATbOGGwnShEQjrPIljnCZm1LIqRN8ZMmTQQBpumldtUqy1y7ptMtMTeF1G4D8kEeJ8lsDGN0ZVQHfTco2SKhchlg37MBJOUCMukiNbBJp8YK2wx/86mJ0Es3DMgZyN6l953J4pZZmCT1urEuJ5Hza86l5wsdU6kuAJiNcH68wTfYiCbwyHTTCeFFdfHEiMFZpwLWAA/Lnp6C/inRBeYIskxEjc3lWB9hu+5uCETmOoMcYHNccfRLozHrz4JOGXG3IGyFcedUa/bal92+632tx1XIONzpqInguPAIUnta+AzrF1pTCGlxm5uQGBnIpYbKObDBS/cypRZOnfM5sXQ3SALUBy3QD4eEw8iXE2hcigLGDFFtJJLwiL8hYxbobnQuUGLXxYPbZ5F0IcSoQqqM/yDMFnGISuDVtvbf3tw+O790Yd6Nfj14+fuo0G3sjKUzGXzunLyqLCsxeX+PxcGTgselgab5f+mMly0R2Xa2h+U8RqclvE699Iz3JCdUhRQN2ZepFA5pEiEBf43V+IZY32R4vudeJ2xvmLNL1nl/6Zk/7W+PGzdFsLgweuMO0mEEgk2winY+g7UPDyo4f3jwaNKBdG2r4bNym9QSwMEFAACAAgAcqpYRvjUZu/FAgAAVgoAACEAAAB1bml2ZXJzYWwvZmxhc2hfc2tpbl9zZXR0aW5ncy54bWyVVtFu4jAQfL+vQNx7Q2lpqeQikRakSr1rda367iRLYuHYyHbo8fdnx3bjQHKkREh4dsZer8cbkNwStvgxGqGUUy7eQCnCcmkQj41Idj9OKqU4u0g5U8DUBeOixHS8+LmuPyiqmedUfA9iqGaDU2iWmU7u4qvZEIlbYzqLb69WfYKUlzvMDs885xcJTre54BXLzqZWHHYgKGFbzVyuzdPHpESqJwVlK6f4cb1eXg+T7ARICSalq7v57PrurIriBKhf6frRPAM1zVL/3/2RbE8kUbVsfhnP5zd9sh3OoV3kySSezCb9fKZn/8apWIGCv0pTb6fm6aVSfADRnnw1XcWrfgXfVbtvZSN4bgra1tyszHNWQznO9PU765UvgdmQWcg4fvk4uVz2KVx5Tozhfob3HpnrKjh9NXU9agjm0BMKiw2mElDkhzYoC/75Uil9QWChRKXjIdJwXnXSr7iSIavBGt4f+CQsC0gOaBgfnFYlPNh8fVKngUbw8BDXvSLkfmFBhgL2DgxSbMCG+VvX9YQZgA3zjZIMXhg9nNCPI1bjzzjG7jSD8lttq/o6CgzroS+YH/moWenZ3FwZLO0Azyl5Bgtp0nknJZhjQ1GN2ZSik5wQw3uSY0U4+2V4yaHejETRUcBZrdtYSBFFoctvdY66S4fnVY8H2NG+FZrN2fFI6SZ+P8ZK4bQo9VtJjkdOdz+u5xlH3RLTJzUfxBPb8KGiEostiHfOabiOOYA+BeMKBufE7eXqo6MoKAKKusuM3CRd9WdVmYBY6WMj4H3TxiyvIHlB9Vd9EPiErC3oCVqlKvR0DJMvWwaA8wBgkRbetHZgI2VFFaGwB+qiAVBvuG9nSGqT9vltqZ5ho0LHOWSQJV2naJwS8tqBDsGHzqtbYSMDbK9wIuuttW6+78LB1K3G7NuZMV9IsoAzU2tqHT8togbN/8l/UEsDBBQAAgAIAHKqWEYyHHP+1QIAAHYJAAAmAAAAdW5pdmVyc2FsL2h0bWxfcHVibGlzaGluZ19zZXR0aW5ncy54bWzNVlFP2zAQfu+vsDzxSFMYbKxKizZaNASjFe208YSusdtYOHZmOy3lab9mP2y/ZOeYllawKiCY9pT4fPfd993Zl8SHN5kkU26s0KpFd+oNSrhKNBNq0qJfh8fbB5RYB4qB1Iq3qNKUHLZrcV6MpLDpgDuHrpYgjLLN3LVo6lzejKLZbFYXNjd+V8vCIb6tJzqLcsMtV46bKJcwx4eb59zSdq1GSBxMXzQrJCeCIQUlPDuQn10maRS8RpBcT4wuFDvSUhtiJqMWfdNofGrsNxY+AakjMq68NttGoze7JjAmPB2QA3HLScrFJEXeu3uUzARzafkaef84eohSYgcJ4FGONGpR7g4+4w4YOAjLkM/xG2cXhmBicwWZSIa4Q7z8Fu0Mrz5f9rsXZyfnp1fDXu9seNIPJMqYaB0njtYTxUhIFybhyzwxOAdJirwxZgzS8jhaNS3cxlqtkfNrMtISS19GUTJGpnLeoh+NAEmJcCBFstx1YCbcHQuJGnzsTn2sHL0HDHqTFIzlq4kWO9ZXMWl/04VkZK4LIsU1J04TVFRk+JZyslpuMjY6K60SrCNWCsbJVPAZZ4dlle4A/5boElNkBUbiUcwldyHDj0LckhEfa4O4HKZ4aNEubMCvPwk4B2vvQWHBcWtwdtLpXp2cd7rft7xAYFNQyRPBsYU8y91r4ANqVxpTSKmxmisQWJkECsvL/jDBSrcqMivnTmFaNt03sgTFdgvkEzBxI8GjJVTBqwImoIhWck4gwUth/RGaCl1YtITDEqDtswiGUCJUSXWCAwqTGcZNFbTGzu7bvf137w8+NOvR75+/tjcG3Q2KvgSfLUyKo42jYjkuHt65OPI39PHL7kzxr+76ZXdQpVDnvSpevdMqXhdhmPRXBkklCjgJJmHs4CyQIhOOs5ds8jMatXkqhza+UKNeUcXG4/b/igir5Ud47asbR4/+FtTQvv6v1K79AVBLAwQUAAIACAByqlhGUVDfhJwBAAAQBgAAHwAAAHVuaXZlcnNhbC9odG1sX3NraW5fc2V0dGluZ3MuanONlE2PgjAQhu/+CsNeNwZR/NgbREg28bDJetvsoeKIxNKStrqyxv++FFFaKKvMhb55eGemZXru9YvHiqz+W/9cvpfrD31daiA1wQ7wquu4Q0+lbnGcbGCVpIATAlYDOd4+vcuXmjAZW6Q0Xeef0pYrfhY10JlBYwaNG7Syti3CXBV/TOLJJP5qrVVtXVtS9nl9EIKSQUSJACIGhLIUlYz1EpaP2mEDpkdgD9AtikAzdey5P3K7yNrRcf3pKFC5iKYZIvmSxnSwRtE+ZvRANl35d3kGrDjx/RXwQhkqgBMu3gWkzcT+Igy9cTeZMeAcqryj+cwdz40wRmvAiu94IeMfVDNuN9SgjwlPxI2eDf3ZbKLSGYqhtUu27duurWOk8Hq8m1dOwElciakjQyMwyoG1rAIn8AMdpNkheyYlo7HckRY6CWQYUUzRJiFx10HeOVmstK1+NW9hDz0VrButTk0bIdoYoZ1hdtOum+OJuRfGweWNrEvTzGOTSEwiNYmZSayvIa0e0bxI5Pqr6ByxPbAVpbio+PtRbU3z3uUPUEsDBBQAAgAIAHKqWE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ByqlhGYDA8HmsAAAB1AAAAHAAAAHVuaXZlcnNhbC9sb2NhbF9zZXR0aW5ncy54bWw1jDEOgzAMAHdeYXmn0K0DgY0NhkIfYBG3iuTYKImq9vfN0u2kO90wfaLAm1MOpg6vlx6B9TAf9OXwsc/tDSEXUk9iyg7VEKaxGcQOko1LqWGGU+jLaedYofBKsZbbHfLft7DU5TOwx25sflBLAwQUAAIACACDmfVEzoIJN+wCAACICAAAFAAAAHVuaXZlcnNhbC9wbGF5ZXIueG1srVVNb9swDD2nwP6DoXutpF3XNJBbdAWKHdahQNZtt0C1GVuLbXmSXDf99aP8bc/pVmAHAzbF90jxkTS7ek5i5wmUFjL1yMKdEwdSXwYiDT3y8PX2eEmuLt8dsSzme1COCDySp8ICeEycALSvRGYQfM9N5JGewUVm4mRKSCXMHrnPkLuLtCTvjmbokmqPRMZkK0qLonCFRkQaahnnlkS7vkxopkBDakDRKg3iNNiV+Tsan0Sm1Owz0D1kZt4euCZpOZ61GJAUp65UIT2Zzxf0x93ntR9Bwo9Fqg1PfSAOVnJWlvKR+7s7GeQxaGubsSrJNRhjkyhtM2ZWYrFMHa18j1QOmwS05iFoN05DQissnQCzbcx1VPPoAa3l1TtR85Z+G/u9adxK5WjnnOWPsdARHvUhnXUSyOgwKkvK65Yd9NB00K1lIo6CX7lQEJSf39oWmS9IFbDtuDJPVxc+HuDbLfeNVPsbhGEX1Qq6rWhuJZpbgloOt42+7ihIc9stcJMraEo1Y08iAPmFK8VtW1walQOjI2ONpUMwo9WVa5E6QVhkkvjsH7SxfiNpfurXlCkB/0OYT0jU1kSkATzfCvQxkGBNDWCxrc01WezamF1OOn9Men09MFU51qLgRRzDVQg4hgE3nHZ2eggKimt08XM1wvYODoIjEUYxPmaSYXx6kCbhajfJ0Ds4CI6lv5uAtua2jHRcx1EztR3E6MQ6YX6ujUzES9megz1jVmUfvjZyzdF1JtqD8/kfoziI0QzmlkysLvvW21fN4b2dU6M7n01WWQbdivMAJs8qr2YW8mzkE8CW57G56efU7MMedJTz1HRMc33HfpfFWryAU4jA/ukWp7YmEdie8ciH5WmPAfXE7TIIX5qmIjJaS1KpeUg5hrV5ElBUmGpWPqLqoZJ5Goy0cbPu56Bj3FXXCrgTwxYzXZxg88nMI+/xpb7LxdlFd5XzxUWDLfO6rwJXubxhVdcJd51B635tL8LqmcfX31BLAwQUAAIACAByqlhGQ7qidS4JAABpKAAAKQAAAHVuaXZlcnNhbC9za2luX2N1c3RvbWl6YXRpb25fc2V0dGluZ3MueG1s7VrrbuO6Ef5/noKwcYAWKOKLfC28KnShE2Ed2cdSkt0WhcHYTCxElnIk2rs58I8+zXmw8yQdUlIsybIjJQu0BbreBKvhfMMhOfPNUN5R+OR42jZk/sb5jTDH9yzKmOM9hvJPCI2WvusHs4CGlAlBVoQ8sqGfaoaKVMevoZARb0WC1afaA3FDWosACQQ5MHC/Zcz3Lpa+x6jHLjw/2BC3hnbE3YKhsfhTa7wN9Hc0qAB7IEuan6zdHKpS901UZqZ2V+1LuBCz9DfPxHuZ+I/+xT1ZPj0G/tZblfFx/fJMA9fxnl6VlTH/FCq7TsgMRjcFzqn6eKx0SqCe4fBCevBNGg66neF5oEvuqZudr6PzTxlYfsIzm5FD7pzQYSnkoKUOBr1C5DN5pEU7rza7zRMAD2aodlYRhtHv7FW73+afYm2XvNCgaArcxio+AfKft89V3Qr8R77HRbAe5p/zMNcnK8j5MqH0iuGL49MdkkPRmy2lEJTZsGzcjBopQjlJMXhFvy+pe6lZeDb7X2Oa8bjXazarMc0ZzH+eacZNtT9svYNpzqzqv41p8FjRB61KTHNmdf/nmh/LNeNxv9/CH+aajCDV8dw53sr/ZngPfgxMCEfjo6HcRNEGoUFfGegDeOqonTbqd2CvB0jHXQ3GhpI+lDQY09stbdTImYjsBnQJJFNsddTIjB4DDC+kATM84EZZymqnh7IruAxg+0EvlHsd/tkns+7FVnVQp9Xtd/G+rUiS1ENaV2/pzX2/P+wrLYSbnW5T2quDttSWUKvbbQ17+1a/3ZXgaTzsgZUOHvZQp9/ptPV9G7cBjRRF1dvavi8NWy0FZsODobYfj9V+s4larZbU0ffdnjRWmwi0JbChSAO+gZIuqVJvr6hKayChsTZWx5091nFP66JBG0Ou7TuqKjWbh809rC69XQdp6eUk2/mGwcIjKBw9RFs2uEbLbRCAsk03EOWMonsSUlMUPWuOwrgZjyIYdHmjnqi+duQZ6WtK8Mopp2yMGkKSyZh0s1+yhMr1KF7i1ZRBCjKvgEsXUbkeNeplYfFcUad+DnSijJZx81BH5XpUQc9pFxRSuR6xXnlYUtjketStl0KmSqlcj6iwAu4w5ds7cqKYyvWoYT8HzVdTud5s8p79PCZXTsv4mKqncj2qpGfVjwqqXI9K6VlUvqKW8qygpMr1qJiWwiU1tUxcHRdVyBbRup9DxdtWGETxY55LRhuYBQ43TS6xSJicqQttej1TzK+LyfRyulCNy5qsRVmJeFr+9Kd2b/C91e39edSIgSVNWdfKZJI1hoSxbrOcLdOeTycLMIgnCxN/sWsy/10ZOr2xJ4aJa3L8j8oGZnN8W5P57zLQm/kcm/bCmhg6XhjWwpzaYl8m2MZ6Tf7qb9Ga7ChiPto59Btia4qAn52AotB1VmKAc7bjbWmJ+fTptWKYizm27Lmh2cbUrMmWHwQvfxGWyZatIXrWJEQrJyT3Ll2JaSFGxDjnF5hdvHRC8JetHdD0N8TxLsrMPlfuDPNyYU+nE2uBTT2R1GTsrZAeED5TdUNzxcJzsBFAHQ7eB1+I6BMWkOK6lY1cGZdXE/ixuSNXzuPahR/2Dm9mGI5kRr0SQAgcPIeos6y76VznewgTIoKeSRh+84NVJmjSR1fCtmFqUwhNzU7Zt7mZxDYcvOMtIXTokpWwd40tS7nEC3X6BWIccnNaETT9DCn5uSLoK7Ygh7BVAmYqt8alwjOCp2GSIEkOLgmPd/cFkeUScHw3d46/DUHCdxjSRGRjWHkiC/9yA+doKJOCZI9swj6LE3x0dhS8CFalogoISMM6j6tfboy/L8aKMcH6AgJNn94tbMGPfD4CROL5DBHX9fkyYGqy2hFvCV0tXZItpMMLqK2clVDjxy+c+XXr/IYIi0no55i/TB1/+fniw94Z9gQI+I4EXjk6yFnLcOjxkjfQe4Pr0Po8s7fWktqPix/lyA9YHc/Jk0src0YfX1fOhXcsyor4SzWADlTHrwTCUMY4X0PlcSsBDXMM080iMgS25He6SgbMaWzD9NEHzNzCWWQcuYUzqmbiDquWYfNdp/e8dy8BFqcXxUFx7PAblkvhSvsaP/f0wQeOcCnZRV0AEL8IqIv3zVc1UFKtSobaY0MmuPUY9SPgmOts+CWmnNmba5zsZkTHmS2587fuSnCf6zwJSoaj2m7ocR/0EPgbIXVJmCRbVBT+9kFHoiXOo3ln1Qq4hZW5drXQFFPDvK/mqe6Wx0GYc88mtrWYKCq3APG+IWy5hoL0wK875W1FfbGOxwrYi7fXoiRYrv/41+/lzeT8iaQolv61qh3IYs5j+NXeP0yf0fCfJezYipqFioeSwPhakUDL3zJsA8LkhzTuJCp7G3/D3/SUmhoCMT5GxbYV7eoaYtUSoelvg2Wpvidt5FqZfwYGEx1vTb4mwRMwoO37blVDYud5bLLKPhwuelvmOh6tCP9wSeGLt43ZQtF1cQOGHHWd5VNUmVfQxsdvu5ALV+EK9rQrxQSOzJmkK4dVtymqVEJHQAnR84EQdoVF61VweK/gEmBSlnlN4bHAd2f8Bc/xG01Q4O+jIIxlFvCLbfKU1gjX/rf47GKttCSvOQMXZryfTekeZHntOU+dVUo1FuT1bn0XuFmLFiOLbzYj/exAHqZpqnj/mUa8yo48h7tGPJRy/SDM65v0OzvSTwnz+havWFO43ByB8iNpZPJOSiVBWl7m5ECHeoKjYp3kKavDPZjwd5NhyqVYkNXc+Csqi8JrOxsaJzOXpR1unPB45L22ENccc/9ixVe53MAheBvno3fEHObS06Et1gEJmD598Vwt/qNX6Pm9iKSIvTzTTzW45ZDlmtN8WEOxjeQL+MY54HPCZpzMqkE3gs0FmaeAfBnncR7n8GpT+VGunweNGkcbNWqcO6FRbPb0AXrbzT0NMMSAQ5PgzMrS2uvkbdCtaAqzsBODaTxbg2kPLjoJJiXIhJVoqZJciR7S45utyxyX7qgb66QEqa05v/pRCLlxPrQVNqEPLB3csaRyDsREd4jEtHZ24CRM3KsKcdFIUc7F2kVJx8h9KJZfQFZJ6UlNVlCNEpbm4Z5WjQSZwC2YDHRPHcCoka6yQFJH3zHmZQAFeyf/N+G/AVBLAwQUAAIACABzqlhGj5j89IoBAABfGAAAFwAAAHVuaXZlcnNhbC91bml2ZXJzYWwucG5n6wzwc+flkuJiYGDg9fRwCWJgYJnMwMBcwsEGFGGYmmkAJBmLg9ydGNadk3kJ5LCkO/o6MjBs7Of+k8gK5HMWeEQWMzDwHQZhxuP5K1IYGMS/eLo4hlTEvb3t6MXsKOJ68d5/I2ZJlmSOrAsCC7cyXZS78uBcsdyci+vvHWiNu3Z23fbXVTXW69o/P8z7vokZaOaDkza3LrxwWSye+118st/75S+Pgxxjs/1ir9zu40v6z/e/dAYJSLjZ7zq+5Pb33F8gHsM2N/eoY/vzNyuDODm9fVvexH+/DOec4QOxDJTVGIHUhE5PEC8lSQhEzZzBAiQd1EalRqVGpUalRqVGpUalRqVGpUalRqVGpUalRqVGpUalRqVGpUalRqVGpUalhpjUzU31d/35QawNplaXimqs/frhnL2xy91BnBtSspmR9eVV9r7yIO4Bg18Xb9iq9c7Vfw4Zbp93+4Vb/9+jSzaevp5qO4f/MtiECr3Fwr1xX/aX/mWcKLB6di1rXDxI2NPVz2WdU0ITAFBLAwQUAAIACABzqlhG944Tp0oAAABrAAAAGwAAAHVuaXZlcnNhbC91bml2ZXJzYWwucG5nLnhtbLOxr8jNUShLLSrOzM+zVTLUM1Cyt+PlsikoSi3LTC1XqACKGekZQICSQiUqtzwzpSQDKGRoYo4QzEjNTM8osVWyMDOAC+oDzQQAUEsBAgAAFAACAAgAcqpYRs7z4upTBAAADRAAAB0AAAAAAAAAAQAAAAAAAAAAAHVuaXZlcnNhbC9jb21tb25fbWVzc2FnZXMubG5nUEsBAgAAFAACAAgAcqpYRhPj9HkAAwAAZQoAACcAAAAAAAAAAQAAAAAAjgQAAHVuaXZlcnNhbC9mbGFzaF9wdWJsaXNoaW5nX3NldHRpbmdzLnhtbFBLAQIAABQAAgAIAHKqWEb41GbvxQIAAFYKAAAhAAAAAAAAAAEAAAAAANMHAAB1bml2ZXJzYWwvZmxhc2hfc2tpbl9zZXR0aW5ncy54bWxQSwECAAAUAAIACAByqlhGMhxz/tUCAAB2CQAAJgAAAAAAAAABAAAAAADXCgAAdW5pdmVyc2FsL2h0bWxfcHVibGlzaGluZ19zZXR0aW5ncy54bWxQSwECAAAUAAIACAByqlhGUVDfhJwBAAAQBgAAHwAAAAAAAAABAAAAAADwDQAAdW5pdmVyc2FsL2h0bWxfc2tpbl9zZXR0aW5ncy5qc1BLAQIAABQAAgAIAHKqWEYa2uo7qgAAAB8BAAAaAAAAAAAAAAEAAAAAAMkPAAB1bml2ZXJzYWwvaTE4bl9wcmVzZXRzLnhtbFBLAQIAABQAAgAIAHKqWEZgMDweawAAAHUAAAAcAAAAAAAAAAEAAAAAAKsQAAB1bml2ZXJzYWwvbG9jYWxfc2V0dGluZ3MueG1sUEsBAgAAFAACAAgAg5n1RM6CCTfsAgAAiAgAABQAAAAAAAAAAQAAAAAAUBEAAHVuaXZlcnNhbC9wbGF5ZXIueG1sUEsBAgAAFAACAAgAcqpYRkO6onUuCQAAaSgAACkAAAAAAAAAAQAAAAAAbhQAAHVuaXZlcnNhbC9za2luX2N1c3RvbWl6YXRpb25fc2V0dGluZ3MueG1sUEsBAgAAFAACAAgAc6pYRo+Y/PSKAQAAXxgAABcAAAAAAAAAAAAAAAAA4x0AAHVuaXZlcnNhbC91bml2ZXJzYWwucG5nUEsBAgAAFAACAAgAc6pYRveOE6dKAAAAawAAABsAAAAAAAAAAQAAAAAAoh8AAHVuaXZlcnNhbC91bml2ZXJzYWwucG5nLnhtbFBLBQYAAAAACwALAEkDAAAlIAAAAAA="/>
  <p:tag name="ISPRING_ULTRA_SCORM_COURSE_ID" val="19C3737D-4BDF-4CBB-A3DA-B93C5BFA706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RESENTATION_TITLE" val="Key concept_Ch2_Enzymes"/>
  <p:tag name="ISPRING_RESOURCE_PATHS_HASH_PRESENTER" val="3dd71295c5d9e258bc3d82bbf7838ee29a27c1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674</Words>
  <Application>Microsoft Office PowerPoint</Application>
  <PresentationFormat>On-screen Show (4:3)</PresentationFormat>
  <Paragraphs>106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Formation of Tissue Fluid and Lymph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concept_Ch2_Enzymes</dc:title>
  <dc:creator>Lydia.Young</dc:creator>
  <cp:lastModifiedBy>Chris Clark</cp:lastModifiedBy>
  <cp:revision>166</cp:revision>
  <dcterms:created xsi:type="dcterms:W3CDTF">2014-09-01T15:39:09Z</dcterms:created>
  <dcterms:modified xsi:type="dcterms:W3CDTF">2015-03-27T14:48:26Z</dcterms:modified>
</cp:coreProperties>
</file>