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4" r:id="rId3"/>
    <p:sldId id="299" r:id="rId4"/>
    <p:sldId id="285" r:id="rId5"/>
    <p:sldId id="289" r:id="rId6"/>
    <p:sldId id="291" r:id="rId7"/>
    <p:sldId id="293" r:id="rId8"/>
    <p:sldId id="292" r:id="rId9"/>
    <p:sldId id="294" r:id="rId10"/>
    <p:sldId id="296" r:id="rId11"/>
    <p:sldId id="297" r:id="rId12"/>
    <p:sldId id="298" r:id="rId13"/>
    <p:sldId id="286" r:id="rId14"/>
    <p:sldId id="288" r:id="rId15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028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626" y="60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73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</a:t>
            </a:r>
            <a:r>
              <a:rPr lang="en-GB" baseline="0" dirty="0" smtClean="0"/>
              <a:t> we multiply 90 by 0.4 the kg and ‘per kg’ cancel out leaving a volume of oxygen required for the specific mass of the fish.</a:t>
            </a:r>
          </a:p>
          <a:p>
            <a:endParaRPr lang="en-GB" baseline="0" dirty="0" smtClean="0"/>
          </a:p>
          <a:p>
            <a:r>
              <a:rPr lang="en-GB" baseline="0" dirty="0" smtClean="0"/>
              <a:t>7 cm^3 per dm^3 looks complex mathematically, but it just details the volume of absorbable oxygen in every dm^3 of water. When we divide 36 by 7 the cm^3 and the cm^3 cancel each other out, leaving units of dm^3 per hour. (Remember 1/(x^-1) = x)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the question asks for the oxygen required in one hour our answer becomes 1 x 5.1 dm^3 hour^-1 = 5.1 dm^3.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Units and prefixes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A-level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GB" dirty="0" smtClean="0"/>
                  <a:t>a)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0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b)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0">
                            <a:latin typeface="Cambria Math"/>
                          </a:rPr>
                          <m:t>36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kg</m:t>
                            </m:r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0">
                            <a:latin typeface="Cambria Math"/>
                          </a:rPr>
                          <m:t>12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  <a:blipFill rotWithShape="1">
                <a:blip r:embed="rId2"/>
                <a:stretch>
                  <a:fillRect l="-1820" t="-1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GB" dirty="0" smtClean="0"/>
                  <a:t>a)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0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1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3−2</m:t>
                        </m:r>
                      </m:sup>
                    </m:sSup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 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cm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 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b)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0">
                            <a:latin typeface="Cambria Math"/>
                          </a:rPr>
                          <m:t>36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kg</m:t>
                            </m:r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0">
                            <a:latin typeface="Cambria Math"/>
                          </a:rPr>
                          <m:t>12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  <a:blipFill rotWithShape="1">
                <a:blip r:embed="rId2"/>
                <a:stretch>
                  <a:fillRect l="-1820" t="-1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GB" dirty="0" smtClean="0"/>
                  <a:t>a)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b="0" i="0" smtClean="0"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36</m:t>
                        </m:r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1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sz="1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3 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3−2</m:t>
                        </m:r>
                      </m:sup>
                    </m:sSup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=3 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cm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 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b) Calculate the following: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0">
                            <a:latin typeface="Cambria Math"/>
                          </a:rPr>
                          <m:t>36</m:t>
                        </m:r>
                        <m:r>
                          <a:rPr lang="en-GB" b="0" i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kg</m:t>
                            </m:r>
                            <m:r>
                              <a:rPr lang="en-GB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0" smtClean="0">
                                <a:latin typeface="Cambria Math"/>
                              </a:rPr>
                              <m:t>64 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 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36 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kg</m:t>
                              </m:r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64 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=0.5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kg</m:t>
                              </m:r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kg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−3−(−2)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kg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−3+2</m:t>
                          </m:r>
                        </m:sup>
                      </m:sSup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kg</m:t>
                      </m:r>
                      <m:r>
                        <a:rPr lang="en-GB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40000" y="1524000"/>
                <a:ext cx="8046000" cy="4614000"/>
              </a:xfrm>
              <a:blipFill rotWithShape="1">
                <a:blip r:embed="rId2"/>
                <a:stretch>
                  <a:fillRect l="-1820" t="-1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paper: Example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1777" r="13820" b="15479"/>
          <a:stretch/>
        </p:blipFill>
        <p:spPr bwMode="auto">
          <a:xfrm>
            <a:off x="443982" y="1006693"/>
            <a:ext cx="7812512" cy="49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1777" r="13820" b="15479"/>
          <a:stretch/>
        </p:blipFill>
        <p:spPr bwMode="auto">
          <a:xfrm>
            <a:off x="443982" y="1006693"/>
            <a:ext cx="7812512" cy="49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paper: Example 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3982" y="3865420"/>
                <a:ext cx="6655925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GB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𝐜𝐦</m:t>
                          </m:r>
                        </m:e>
                        <m:sup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𝐤𝐠</m:t>
                          </m:r>
                        </m:e>
                        <m:sup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𝐡𝐨𝐮𝐫</m:t>
                          </m:r>
                        </m:e>
                        <m:sup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1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means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90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oxygen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required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per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kg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per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hour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 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Therefore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sz="14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0">
                          <a:solidFill>
                            <a:srgbClr val="FF0000"/>
                          </a:solidFill>
                          <a:latin typeface="Cambria Math"/>
                        </a:rPr>
                        <m:t>90 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kg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hour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i="0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0.4 </m:t>
                      </m:r>
                      <m:r>
                        <m:rPr>
                          <m:sty m:val="p"/>
                        </m:rPr>
                        <a:rPr lang="en-GB" sz="14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kg</m:t>
                      </m:r>
                      <m:r>
                        <a:rPr lang="en-GB" sz="1400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=36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hour</m:t>
                          </m:r>
                        </m:e>
                        <m:sup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oxygen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required</m:t>
                      </m:r>
                      <m: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2" y="3865420"/>
                <a:ext cx="6655925" cy="528030"/>
              </a:xfrm>
              <a:prstGeom prst="rect">
                <a:avLst/>
              </a:prstGeom>
              <a:blipFill rotWithShape="1">
                <a:blip r:embed="rId4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359" y="4707433"/>
                <a:ext cx="6861622" cy="96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GB" sz="14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𝐜𝐦</m:t>
                          </m:r>
                        </m:e>
                        <m:sup>
                          <m:r>
                            <a:rPr lang="en-GB" sz="1400" b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14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𝐝𝐦</m:t>
                          </m:r>
                        </m:e>
                        <m:sup>
                          <m:r>
                            <a:rPr lang="en-GB" sz="1400" b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1400" b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means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7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1400" b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oxygen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absorbed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per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dm</m:t>
                          </m:r>
                        </m:e>
                        <m:sup>
                          <m:r>
                            <a:rPr lang="en-GB" sz="1400" b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water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passing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over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gills</m:t>
                      </m:r>
                    </m:oMath>
                  </m:oMathPara>
                </a14:m>
                <a:endParaRPr lang="en-GB" sz="1400" b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GB" sz="1400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herefore</m:t>
                      </m:r>
                      <m:r>
                        <a:rPr lang="en-GB" sz="1400" b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36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sz="1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hour</m:t>
                              </m:r>
                            </m:e>
                            <m:sup>
                              <m:r>
                                <a:rPr lang="en-GB" sz="1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GB" sz="1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7 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GB" sz="1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dm</m:t>
                              </m:r>
                            </m:e>
                            <m:sup>
                              <m:r>
                                <a:rPr lang="en-GB" sz="14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GB" sz="1400" b="0" smtClean="0">
                          <a:solidFill>
                            <a:srgbClr val="FF0000"/>
                          </a:solidFill>
                          <a:latin typeface="Cambria Math"/>
                        </a:rPr>
                        <m:t>=5.1 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dm</m:t>
                          </m:r>
                        </m:e>
                        <m:sup>
                          <m:r>
                            <a:rPr lang="en-GB" sz="1400" b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hour</m:t>
                          </m:r>
                        </m:e>
                        <m:sup>
                          <m:r>
                            <a:rPr lang="en-GB" sz="1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9" y="4707433"/>
                <a:ext cx="6861622" cy="9602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1831768" y="5174082"/>
            <a:ext cx="289340" cy="236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68183" y="5466314"/>
            <a:ext cx="289340" cy="236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units and prefixes important?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124857"/>
                <a:ext cx="8253238" cy="50136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One of  reasons we use the international system of units is because </a:t>
                </a:r>
                <a:r>
                  <a:rPr lang="en-US" dirty="0"/>
                  <a:t>it makes the conversion of units (especially those with different prefixes) mathematically simple.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use prefixes as shorthand for standard form when using commonly occurring very large or very small numbers.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makes it easier to discuss and talk about sets of these numbers.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example, the length 0.0000000023 m may be written as </a:t>
                </a:r>
                <a:r>
                  <a:rPr lang="en-GB" dirty="0" smtClean="0"/>
                  <a:t>2.3 × 10</a:t>
                </a:r>
                <a:r>
                  <a:rPr lang="en-GB" baseline="30000" dirty="0" smtClean="0"/>
                  <a:t>–9 </a:t>
                </a:r>
                <a:r>
                  <a:rPr lang="en-GB" dirty="0" smtClean="0"/>
                  <a:t>m</a:t>
                </a:r>
                <a:endParaRPr lang="en-GB" baseline="3000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accent2"/>
                    </a:solidFill>
                  </a:rPr>
                  <a:t>2.3 </a:t>
                </a:r>
                <a:r>
                  <a:rPr lang="en-GB" dirty="0" smtClean="0"/>
                  <a:t>is the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digit number</a:t>
                </a:r>
                <a:r>
                  <a:rPr lang="en-GB" b="1" dirty="0"/>
                  <a:t> </a:t>
                </a:r>
                <a:r>
                  <a:rPr lang="en-GB" dirty="0" smtClean="0"/>
                  <a:t>and is kept. </a:t>
                </a:r>
                <a:r>
                  <a:rPr lang="en-GB" dirty="0" smtClean="0">
                    <a:solidFill>
                      <a:schemeClr val="accent2"/>
                    </a:solidFill>
                  </a:rPr>
                  <a:t>10</a:t>
                </a:r>
                <a:r>
                  <a:rPr lang="en-GB" baseline="30000" dirty="0" smtClean="0">
                    <a:solidFill>
                      <a:schemeClr val="accent2"/>
                    </a:solidFill>
                  </a:rPr>
                  <a:t>–9</a:t>
                </a:r>
                <a:r>
                  <a:rPr lang="en-GB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GB" dirty="0" smtClean="0"/>
                  <a:t>is known as the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exponential number</a:t>
                </a:r>
                <a:r>
                  <a:rPr lang="en-GB" b="1" dirty="0"/>
                  <a:t> </a:t>
                </a:r>
                <a:r>
                  <a:rPr lang="en-GB" dirty="0" smtClean="0"/>
                  <a:t>and can be replaced with the prefix </a:t>
                </a:r>
                <a:r>
                  <a:rPr lang="en-GB" i="1" dirty="0" smtClean="0">
                    <a:solidFill>
                      <a:schemeClr val="accent2"/>
                    </a:solidFill>
                  </a:rPr>
                  <a:t>‘n’ </a:t>
                </a:r>
                <a:r>
                  <a:rPr lang="en-GB" dirty="0" smtClean="0"/>
                  <a:t>pronounced as </a:t>
                </a:r>
                <a:r>
                  <a:rPr lang="en-GB" dirty="0" smtClean="0">
                    <a:solidFill>
                      <a:schemeClr val="accent2"/>
                    </a:solidFill>
                  </a:rPr>
                  <a:t>‘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nano</a:t>
                </a:r>
                <a:r>
                  <a:rPr lang="en-GB" dirty="0" smtClean="0">
                    <a:solidFill>
                      <a:schemeClr val="accent2"/>
                    </a:solidFill>
                  </a:rPr>
                  <a:t>’.</a:t>
                </a:r>
              </a:p>
              <a:p>
                <a:pPr marL="0" indent="0">
                  <a:buNone/>
                </a:pPr>
                <a:endParaRPr lang="en-GB" i="1" baseline="30000" dirty="0"/>
              </a:p>
              <a:p>
                <a:pPr marL="0" indent="0">
                  <a:buNone/>
                </a:pPr>
                <a:r>
                  <a:rPr lang="en-GB" dirty="0" smtClean="0"/>
                  <a:t>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0.0000000023 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m</m:t>
                      </m:r>
                      <m:r>
                        <a:rPr lang="en-GB" b="0" i="1" smtClean="0">
                          <a:latin typeface="Cambria Math"/>
                        </a:rPr>
                        <m:t>=2.3×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−9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=2.3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  <a:ea typeface="Cambria Math"/>
                        </a:rPr>
                        <m:t>nm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baseline="300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124857"/>
                <a:ext cx="8253238" cy="5013660"/>
              </a:xfrm>
              <a:blipFill rotWithShape="1">
                <a:blip r:embed="rId3"/>
                <a:stretch>
                  <a:fillRect l="-1774" t="-1946" r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units important?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396315"/>
            <a:ext cx="8045200" cy="213771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measuring a variable in science we must consider the best unit (and prefix) to use. This often differs depending on the subject.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3.0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110778"/>
                  </p:ext>
                </p:extLst>
              </p:nvPr>
            </p:nvGraphicFramePr>
            <p:xfrm>
              <a:off x="1338648" y="3005677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347611"/>
                    <a:gridCol w="1700389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Variable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Prefix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Unit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Example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Length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centi (c)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metre</a:t>
                          </a:r>
                          <a:r>
                            <a:rPr lang="en-GB" baseline="0" dirty="0" smtClean="0"/>
                            <a:t> (</a:t>
                          </a:r>
                          <a:r>
                            <a:rPr lang="en-GB" dirty="0" smtClean="0"/>
                            <a:t>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15 cm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Volume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milli</a:t>
                          </a:r>
                          <a:r>
                            <a:rPr lang="en-GB" baseline="0" dirty="0" smtClean="0"/>
                            <a:t> (m)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Litre</a:t>
                          </a:r>
                          <a:r>
                            <a:rPr lang="en-GB" baseline="0" dirty="0" smtClean="0"/>
                            <a:t> (L)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330 mL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Force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kilo</a:t>
                          </a:r>
                          <a:r>
                            <a:rPr lang="en-GB" baseline="0" dirty="0" smtClean="0"/>
                            <a:t> (k)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Newton (N)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0.8</a:t>
                          </a:r>
                          <a:r>
                            <a:rPr lang="en-GB" baseline="0" dirty="0" smtClean="0"/>
                            <a:t> kN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Area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centi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metre squared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624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b="0" i="0" dirty="0" smtClean="0">
                                      <a:latin typeface="+mn-lt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GB" b="0" i="0" baseline="30000" dirty="0" smtClean="0">
                                      <a:latin typeface="+mn-lt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i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110778"/>
                  </p:ext>
                </p:extLst>
              </p:nvPr>
            </p:nvGraphicFramePr>
            <p:xfrm>
              <a:off x="1338648" y="3005677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347611"/>
                    <a:gridCol w="1700389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Variable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Prefix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Unit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Example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Length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centi (c)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metre</a:t>
                          </a:r>
                          <a:r>
                            <a:rPr lang="en-GB" baseline="0" dirty="0" smtClean="0"/>
                            <a:t> (</a:t>
                          </a:r>
                          <a:r>
                            <a:rPr lang="en-GB" dirty="0" smtClean="0"/>
                            <a:t>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15 cm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Volume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milli</a:t>
                          </a:r>
                          <a:r>
                            <a:rPr lang="en-GB" baseline="0" dirty="0" smtClean="0"/>
                            <a:t> (m)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Litre</a:t>
                          </a:r>
                          <a:r>
                            <a:rPr lang="en-GB" baseline="0" dirty="0" smtClean="0"/>
                            <a:t> (L)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330 mL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Force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kilo</a:t>
                          </a:r>
                          <a:r>
                            <a:rPr lang="en-GB" baseline="0" dirty="0" smtClean="0"/>
                            <a:t> (k)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Newton (N)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0.8</a:t>
                          </a:r>
                          <a:r>
                            <a:rPr lang="en-GB" baseline="0" dirty="0" smtClean="0"/>
                            <a:t> kN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Area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centi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metre squared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400" t="-406557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500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Prefixes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82233"/>
            <a:ext cx="8045200" cy="4406804"/>
          </a:xfrm>
        </p:spPr>
        <p:txBody>
          <a:bodyPr/>
          <a:lstStyle/>
          <a:p>
            <a:r>
              <a:rPr lang="en-GB" dirty="0" smtClean="0"/>
              <a:t>Here are the common unit prefixes you are likely to encounter: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969327"/>
                  </p:ext>
                </p:extLst>
              </p:nvPr>
            </p:nvGraphicFramePr>
            <p:xfrm>
              <a:off x="1327363" y="1818513"/>
              <a:ext cx="6096000" cy="3693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5574"/>
                    <a:gridCol w="1917919"/>
                    <a:gridCol w="1063256"/>
                    <a:gridCol w="625151"/>
                    <a:gridCol w="101410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Number</a:t>
                          </a:r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Exponential</a:t>
                          </a:r>
                          <a:r>
                            <a:rPr lang="en-GB" sz="1200" baseline="0" dirty="0" smtClean="0"/>
                            <a:t> number</a:t>
                          </a:r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Prefix</a:t>
                          </a:r>
                          <a:r>
                            <a:rPr lang="en-GB" sz="1100" baseline="0" dirty="0"/>
                            <a:t> </a:t>
                          </a:r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billion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1 000 000 000</m:t>
                                </m:r>
                              </m:oMath>
                            </m:oMathPara>
                          </a14:m>
                          <a:endParaRPr lang="en-GB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‘giga’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million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1 000 000</m:t>
                                </m:r>
                              </m:oMath>
                            </m:oMathPara>
                          </a14:m>
                          <a:endParaRPr lang="en-GB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‘mega’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thousand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GB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k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‘kilo’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ten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‘deci’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hundredth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GB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‘centi’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thousandth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0.001</m:t>
                                </m:r>
                              </m:oMath>
                            </m:oMathPara>
                          </a14:m>
                          <a:endParaRPr lang="en-GB" dirty="0">
                            <a:latin typeface="+mj-lt"/>
                          </a:endParaRPr>
                        </a:p>
                        <a:p>
                          <a:pPr algn="ctr"/>
                          <a:endParaRPr lang="en-GB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‘milli’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millionth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0.000 000 1</m:t>
                                </m:r>
                              </m:oMath>
                            </m:oMathPara>
                          </a14:m>
                          <a:endParaRPr lang="en-GB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μ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‘micro’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billionth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0.000 000 000 1</m:t>
                                </m:r>
                              </m:oMath>
                            </m:oMathPara>
                          </a14:m>
                          <a:endParaRPr lang="en-GB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‘nano’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969327"/>
                  </p:ext>
                </p:extLst>
              </p:nvPr>
            </p:nvGraphicFramePr>
            <p:xfrm>
              <a:off x="1327363" y="1818513"/>
              <a:ext cx="6096000" cy="3693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5574"/>
                    <a:gridCol w="1917919"/>
                    <a:gridCol w="1063256"/>
                    <a:gridCol w="625151"/>
                    <a:gridCol w="1014100"/>
                  </a:tblGrid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Number</a:t>
                          </a:r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 smtClean="0"/>
                            <a:t>Exponential</a:t>
                          </a:r>
                          <a:r>
                            <a:rPr lang="en-GB" sz="1200" baseline="0" dirty="0" smtClean="0"/>
                            <a:t> number</a:t>
                          </a:r>
                          <a:endParaRPr lang="en-GB" sz="12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Prefix</a:t>
                          </a:r>
                          <a:r>
                            <a:rPr lang="en-GB" sz="1100" baseline="0" dirty="0"/>
                            <a:t> </a:t>
                          </a:r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billion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143" t="-127869" r="-140635" b="-7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0690" t="-127869" r="-154598" b="-7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‘giga’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million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143" t="-227869" r="-140635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0690" t="-227869" r="-154598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‘mega’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thousand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143" t="-327869" r="-140635" b="-5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0690" t="-327869" r="-154598" b="-5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k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‘kilo’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ten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143" t="-435000" r="-140635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0690" t="-435000" r="-154598" b="-5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‘deci’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hundredth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143" t="-526230" r="-140635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0690" t="-526230" r="-154598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c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‘centi’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thousandth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143" t="-363810" r="-140635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0690" t="-363810" r="-154598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‘milli’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millionth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143" t="-798361" r="-14063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0690" t="-798361" r="-1545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μ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‘micro’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billionth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143" t="-898361" r="-14063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0690" t="-898361" r="-1545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‘nano’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03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1524000"/>
            <a:ext cx="8046000" cy="461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1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GB" dirty="0" smtClean="0"/>
              <a:t>The length of a DNA nucleotide is 0.6 nm.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AutoNum type="alphaLcParenR"/>
            </a:pPr>
            <a:r>
              <a:rPr lang="en-GB" dirty="0" smtClean="0"/>
              <a:t>Convert this number into standard form.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b) If a strand of DNA is 1.6 m long, how many nucleotides is it made up of?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1524000"/>
            <a:ext cx="8046000" cy="461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1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GB" dirty="0" smtClean="0"/>
              <a:t>The length of a DNA nucleotide is 0.6 nm.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AutoNum type="alphaLcParenR"/>
            </a:pPr>
            <a:r>
              <a:rPr lang="en-GB" dirty="0" smtClean="0"/>
              <a:t>Convert this number into standard form.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0.6 nm = 0.6 × 10</a:t>
            </a:r>
            <a:r>
              <a:rPr lang="en-GB" baseline="30000" dirty="0" smtClean="0">
                <a:solidFill>
                  <a:srgbClr val="FF0000"/>
                </a:solidFill>
              </a:rPr>
              <a:t>–9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b) If a strand of DNA is 1.6 m long, how many nucleotides is it made up of?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1524000"/>
            <a:ext cx="8046000" cy="461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1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GB" dirty="0" smtClean="0"/>
              <a:t>The length of a DNA nucleotide is 0.6 nm.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AutoNum type="alphaLcParenR"/>
            </a:pPr>
            <a:r>
              <a:rPr lang="en-GB" dirty="0" smtClean="0"/>
              <a:t>Convert this number into standard form.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0.6 nm = 0.6 × 10</a:t>
            </a:r>
            <a:r>
              <a:rPr lang="en-GB" baseline="30000" dirty="0" smtClean="0">
                <a:solidFill>
                  <a:srgbClr val="FF0000"/>
                </a:solidFill>
              </a:rPr>
              <a:t>–9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b) If a strand of DNA is 1.6 m long, how many nucleotides is it made up of?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1.8 m / 0.6 nm = 1.8 m / (0.6 × 10</a:t>
            </a:r>
            <a:r>
              <a:rPr lang="en-GB" baseline="30000" dirty="0" smtClean="0">
                <a:solidFill>
                  <a:srgbClr val="FF0000"/>
                </a:solidFill>
              </a:rPr>
              <a:t>–9 </a:t>
            </a:r>
            <a:r>
              <a:rPr lang="en-GB" dirty="0" smtClean="0">
                <a:solidFill>
                  <a:srgbClr val="FF0000"/>
                </a:solidFill>
              </a:rPr>
              <a:t>m) = 3 × 10</a:t>
            </a:r>
            <a:r>
              <a:rPr lang="en-GB" baseline="30000" dirty="0" smtClean="0">
                <a:solidFill>
                  <a:srgbClr val="FF0000"/>
                </a:solidFill>
              </a:rPr>
              <a:t>9</a:t>
            </a:r>
            <a:r>
              <a:rPr lang="en-GB" dirty="0" smtClean="0">
                <a:solidFill>
                  <a:srgbClr val="FF0000"/>
                </a:solidFill>
              </a:rPr>
              <a:t> = 3 billion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Manipulating units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A number and a unit (like 3 m) is a magnitude (3) multiplied by a unit (metre).</a:t>
                </a: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The rules of algebra apply not only to the numbers you are manipulating, but also to the units attached to them. For example:</a:t>
                </a: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3 m × 3 m = 3 </a:t>
                </a:r>
                <a:r>
                  <a:rPr lang="en-GB" dirty="0">
                    <a:solidFill>
                      <a:srgbClr val="4B4B4B"/>
                    </a:solidFill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3 </a:t>
                </a:r>
                <a:r>
                  <a:rPr lang="en-GB" dirty="0">
                    <a:solidFill>
                      <a:srgbClr val="4B4B4B"/>
                    </a:solidFill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m </a:t>
                </a:r>
                <a:r>
                  <a:rPr lang="en-GB" dirty="0">
                    <a:solidFill>
                      <a:srgbClr val="4B4B4B"/>
                    </a:solidFill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m = 9 </a:t>
                </a:r>
                <a:r>
                  <a:rPr lang="en-GB" dirty="0">
                    <a:solidFill>
                      <a:srgbClr val="4B4B4B"/>
                    </a:solidFill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m </a:t>
                </a:r>
                <a:r>
                  <a:rPr lang="en-GB" dirty="0">
                    <a:solidFill>
                      <a:srgbClr val="4B4B4B"/>
                    </a:solidFill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m = 9 </a:t>
                </a:r>
                <a:r>
                  <a:rPr lang="en-GB" dirty="0">
                    <a:solidFill>
                      <a:srgbClr val="4B4B4B"/>
                    </a:solidFill>
                  </a:rPr>
                  <a:t>×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m</a:t>
                </a:r>
                <a:r>
                  <a:rPr lang="en-GB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= 9 m</a:t>
                </a:r>
                <a:r>
                  <a:rPr lang="en-GB" baseline="300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pPr marL="0" indent="0" algn="ctr">
                  <a:buNone/>
                </a:pPr>
                <a:endParaRPr lang="en-GB" baseline="30000" dirty="0">
                  <a:solidFill>
                    <a:schemeClr val="tx1"/>
                  </a:solidFill>
                </a:endParaRPr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Units can be multiplied and divided just like regular number. For example: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2 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×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den>
                      </m:f>
                      <m:r>
                        <a:rPr lang="en-GB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3 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× </m:t>
                          </m:r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  <m: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×</m:t>
                          </m:r>
                          <m:r>
                            <m:rPr>
                              <m:sty m:val="p"/>
                            </m:rPr>
                            <a:rPr lang="en-GB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den>
                      </m:f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1">
                <a:blip r:embed="rId2"/>
                <a:stretch>
                  <a:fillRect l="-1668" t="-2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630140" y="4810988"/>
            <a:ext cx="176646" cy="238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06786" y="4485405"/>
            <a:ext cx="176646" cy="238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16783" y="4810989"/>
            <a:ext cx="176646" cy="2389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81752" y="4468088"/>
            <a:ext cx="176646" cy="2389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3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Manipulating units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40000" y="1487051"/>
                <a:ext cx="8046000" cy="4406400"/>
              </a:xfrm>
            </p:spPr>
            <p:txBody>
              <a:bodyPr/>
              <a:lstStyle/>
              <a:p>
                <a:r>
                  <a:rPr lang="en-GB" dirty="0" smtClean="0"/>
                  <a:t>At A-level, rather than write m/s to mean metres per second, we will </a:t>
                </a:r>
                <a:r>
                  <a:rPr lang="en-GB" dirty="0"/>
                  <a:t> </a:t>
                </a:r>
                <a:r>
                  <a:rPr lang="en-GB" dirty="0" smtClean="0"/>
                  <a:t>    write </a:t>
                </a:r>
                <a:r>
                  <a:rPr lang="en-GB" dirty="0" err="1" smtClean="0"/>
                  <a:t>ms</a:t>
                </a:r>
                <a:r>
                  <a:rPr lang="en-GB" baseline="30000" dirty="0" smtClean="0"/>
                  <a:t>–1</a:t>
                </a:r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This makes it easier to combine units via the following rules:</a:t>
                </a:r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𝑢𝑛𝑖𝑡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GB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𝑢𝑛𝑖𝑡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𝑢𝑛𝑖𝑡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baseline="30000" dirty="0" smtClean="0"/>
              </a:p>
              <a:p>
                <a:pPr marL="0" indent="0" algn="ctr">
                  <a:buNone/>
                </a:pPr>
                <a:endParaRPr lang="en-GB" baseline="30000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𝑢𝑛𝑖𝑡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𝑢𝑛𝑖𝑡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𝑢𝑛𝑖𝑡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:endParaRPr lang="en-GB" dirty="0" smtClean="0"/>
              </a:p>
              <a:p>
                <a:pPr marL="0" indent="0" algn="ctr">
                  <a:buNone/>
                </a:pPr>
                <a:endParaRPr lang="en-GB" dirty="0"/>
              </a:p>
              <a:p>
                <a:r>
                  <a:rPr lang="en-GB" dirty="0" err="1" smtClean="0"/>
                  <a:t>Nb</a:t>
                </a:r>
                <a:r>
                  <a:rPr lang="en-GB" dirty="0" smtClean="0"/>
                  <a:t> This means that: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kg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kg</m:t>
                    </m:r>
                  </m:oMath>
                </a14:m>
                <a:r>
                  <a:rPr lang="en-GB" dirty="0" smtClean="0"/>
                  <a:t> or more generally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endParaRPr lang="en-GB" i="1" dirty="0"/>
              </a:p>
              <a:p>
                <a:endParaRPr lang="en-GB" i="1" dirty="0"/>
              </a:p>
              <a:p>
                <a:r>
                  <a:rPr lang="en-GB" b="1" dirty="0" smtClean="0"/>
                  <a:t>For more information about these properties see the indices lesson.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40000" y="1487051"/>
                <a:ext cx="8046000" cy="4406400"/>
              </a:xfrm>
              <a:blipFill rotWithShape="1">
                <a:blip r:embed="rId2"/>
                <a:stretch>
                  <a:fillRect l="-1668" t="-2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146588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5014</TotalTime>
  <Words>745</Words>
  <Application>Microsoft Office PowerPoint</Application>
  <PresentationFormat>On-screen Show (4:3)</PresentationFormat>
  <Paragraphs>203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AQA Chevin Pro Light</vt:lpstr>
      <vt:lpstr>Arial</vt:lpstr>
      <vt:lpstr>Calibri</vt:lpstr>
      <vt:lpstr>Cambria Math</vt:lpstr>
      <vt:lpstr>AQA Presentation</vt:lpstr>
      <vt:lpstr>Units and prefixes</vt:lpstr>
      <vt:lpstr>Why are units and prefixes important?</vt:lpstr>
      <vt:lpstr>Why are units important?</vt:lpstr>
      <vt:lpstr>Prefixes</vt:lpstr>
      <vt:lpstr>Examples</vt:lpstr>
      <vt:lpstr>Examples</vt:lpstr>
      <vt:lpstr>Examples</vt:lpstr>
      <vt:lpstr>Manipulating units</vt:lpstr>
      <vt:lpstr>Manipulating units</vt:lpstr>
      <vt:lpstr>Examples</vt:lpstr>
      <vt:lpstr>Examples</vt:lpstr>
      <vt:lpstr>Examples</vt:lpstr>
      <vt:lpstr>Exam paper: Example </vt:lpstr>
      <vt:lpstr>Exam paper: Example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Units and prefixes</dc:title>
  <dc:creator>Rick Le Sauvage</dc:creator>
  <cp:lastModifiedBy>Rick Le Sauvage</cp:lastModifiedBy>
  <cp:revision>1</cp:revision>
  <cp:lastPrinted>2015-09-16T14:28:08Z</cp:lastPrinted>
  <dcterms:created xsi:type="dcterms:W3CDTF">2015-06-29T07:16:53Z</dcterms:created>
  <dcterms:modified xsi:type="dcterms:W3CDTF">2016-02-17T16:30:47Z</dcterms:modified>
</cp:coreProperties>
</file>