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56" r:id="rId3"/>
    <p:sldId id="264" r:id="rId4"/>
    <p:sldId id="257" r:id="rId5"/>
    <p:sldId id="258" r:id="rId6"/>
    <p:sldId id="259" r:id="rId7"/>
    <p:sldId id="260" r:id="rId8"/>
    <p:sldId id="261" r:id="rId9"/>
    <p:sldId id="265" r:id="rId10"/>
    <p:sldId id="262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59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E39252-18F4-4369-AA64-A5B6AFDA8AFF}" type="datetimeFigureOut">
              <a:rPr lang="en-GB" smtClean="0"/>
              <a:t>29/04/2018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C897BB-DF18-4FCB-B1A0-0461CCA5A6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6674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2B776-200A-4FB3-A290-8CC0EF1CEEB2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492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2B776-200A-4FB3-A290-8CC0EF1CEEB2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827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2B776-200A-4FB3-A290-8CC0EF1CEEB2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673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2B776-200A-4FB3-A290-8CC0EF1CEEB2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4051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2B776-200A-4FB3-A290-8CC0EF1CEEB2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5492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2B776-200A-4FB3-A290-8CC0EF1CEEB2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0751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2B776-200A-4FB3-A290-8CC0EF1CEEB2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973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2B776-200A-4FB3-A290-8CC0EF1CEEB2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6081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2B776-200A-4FB3-A290-8CC0EF1CEEB2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6145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2B776-200A-4FB3-A290-8CC0EF1CEEB2}" type="slidenum">
              <a:rPr lang="en-GB" smtClean="0">
                <a:solidFill>
                  <a:prstClr val="black"/>
                </a:solidFill>
              </a:rPr>
              <a:pPr/>
              <a:t>10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061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A678-96F6-4AAC-AC38-D25949E8CA63}" type="datetimeFigureOut">
              <a:rPr lang="en-GB" smtClean="0"/>
              <a:t>29/04/2018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45B00-D976-4E06-9387-AC9EB46603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1238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A678-96F6-4AAC-AC38-D25949E8CA63}" type="datetimeFigureOut">
              <a:rPr lang="en-GB" smtClean="0"/>
              <a:t>29/04/2018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45B00-D976-4E06-9387-AC9EB46603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719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A678-96F6-4AAC-AC38-D25949E8CA63}" type="datetimeFigureOut">
              <a:rPr lang="en-GB" smtClean="0"/>
              <a:t>29/04/2018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45B00-D976-4E06-9387-AC9EB46603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641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A678-96F6-4AAC-AC38-D25949E8CA63}" type="datetimeFigureOut">
              <a:rPr lang="en-GB" smtClean="0"/>
              <a:t>29/04/2018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45B00-D976-4E06-9387-AC9EB46603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119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A678-96F6-4AAC-AC38-D25949E8CA63}" type="datetimeFigureOut">
              <a:rPr lang="en-GB" smtClean="0"/>
              <a:t>29/04/2018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45B00-D976-4E06-9387-AC9EB46603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872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A678-96F6-4AAC-AC38-D25949E8CA63}" type="datetimeFigureOut">
              <a:rPr lang="en-GB" smtClean="0"/>
              <a:t>29/04/2018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45B00-D976-4E06-9387-AC9EB46603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7283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A678-96F6-4AAC-AC38-D25949E8CA63}" type="datetimeFigureOut">
              <a:rPr lang="en-GB" smtClean="0"/>
              <a:t>29/04/2018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45B00-D976-4E06-9387-AC9EB46603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749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A678-96F6-4AAC-AC38-D25949E8CA63}" type="datetimeFigureOut">
              <a:rPr lang="en-GB" smtClean="0"/>
              <a:t>29/04/2018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45B00-D976-4E06-9387-AC9EB46603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5977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A678-96F6-4AAC-AC38-D25949E8CA63}" type="datetimeFigureOut">
              <a:rPr lang="en-GB" smtClean="0"/>
              <a:t>29/04/2018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45B00-D976-4E06-9387-AC9EB46603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0419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A678-96F6-4AAC-AC38-D25949E8CA63}" type="datetimeFigureOut">
              <a:rPr lang="en-GB" smtClean="0"/>
              <a:t>29/04/2018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45B00-D976-4E06-9387-AC9EB46603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1032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A678-96F6-4AAC-AC38-D25949E8CA63}" type="datetimeFigureOut">
              <a:rPr lang="en-GB" smtClean="0"/>
              <a:t>29/04/2018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45B00-D976-4E06-9387-AC9EB46603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66292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2751F-C9B4-4DEB-BD5C-47B793044D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16AC5-814F-4043-A02A-244D76A53AB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9162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2751F-C9B4-4DEB-BD5C-47B793044D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16AC5-814F-4043-A02A-244D76A53AB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5812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2751F-C9B4-4DEB-BD5C-47B793044D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16AC5-814F-4043-A02A-244D76A53AB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8054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2751F-C9B4-4DEB-BD5C-47B793044D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16AC5-814F-4043-A02A-244D76A53AB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1242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2751F-C9B4-4DEB-BD5C-47B793044D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16AC5-814F-4043-A02A-244D76A53AB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5271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2751F-C9B4-4DEB-BD5C-47B793044D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16AC5-814F-4043-A02A-244D76A53AB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0678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2751F-C9B4-4DEB-BD5C-47B793044D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16AC5-814F-4043-A02A-244D76A53AB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5605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2751F-C9B4-4DEB-BD5C-47B793044D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16AC5-814F-4043-A02A-244D76A53AB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2000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2751F-C9B4-4DEB-BD5C-47B793044D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16AC5-814F-4043-A02A-244D76A53AB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337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2751F-C9B4-4DEB-BD5C-47B793044D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16AC5-814F-4043-A02A-244D76A53AB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054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2751F-C9B4-4DEB-BD5C-47B793044D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16AC5-814F-4043-A02A-244D76A53AB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242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BA678-96F6-4AAC-AC38-D25949E8CA63}" type="datetimeFigureOut">
              <a:rPr lang="en-GB" smtClean="0"/>
              <a:t>29/04/2018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45B00-D976-4E06-9387-AC9EB46603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046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5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2751F-C9B4-4DEB-BD5C-47B793044D2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29/04/2018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16AC5-814F-4043-A02A-244D76A53AB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91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9494" y="84656"/>
            <a:ext cx="8857008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 rot="5400000">
            <a:off x="154252" y="738266"/>
            <a:ext cx="3752567" cy="366208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55576" y="84656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black"/>
                </a:solidFill>
                <a:latin typeface="Comic Sans MS" panose="030F0702030302020204" pitchFamily="66" charset="0"/>
              </a:rPr>
              <a:t>Required practical 1: Using a light microscope</a:t>
            </a:r>
          </a:p>
        </p:txBody>
      </p:sp>
      <p:sp>
        <p:nvSpPr>
          <p:cNvPr id="2048" name="Oval 2047"/>
          <p:cNvSpPr/>
          <p:nvPr/>
        </p:nvSpPr>
        <p:spPr>
          <a:xfrm>
            <a:off x="3459675" y="4011170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 rot="5400000">
            <a:off x="5559450" y="1923240"/>
            <a:ext cx="2020751" cy="4469337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8507455" y="4629814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5591" y="751856"/>
            <a:ext cx="2864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Briefly describe the method for preparing an onion slide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430199" y="3197936"/>
            <a:ext cx="4146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State 2 advantages of an electron microscope compared to a light microscope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514309" y="4065818"/>
            <a:ext cx="454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577003" y="4697961"/>
            <a:ext cx="454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7" name="Rounded Rectangle 26"/>
          <p:cNvSpPr/>
          <p:nvPr/>
        </p:nvSpPr>
        <p:spPr>
          <a:xfrm rot="5400000">
            <a:off x="5931278" y="3755814"/>
            <a:ext cx="1432192" cy="4624439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8467734" y="6213614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38416" y="5402112"/>
            <a:ext cx="4325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Estimate the size of the nucleus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37282" y="6281761"/>
            <a:ext cx="454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7</a:t>
            </a: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763" y="546224"/>
            <a:ext cx="3528392" cy="2515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776" y="5701191"/>
            <a:ext cx="1692188" cy="1024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ounded Rectangle 24"/>
          <p:cNvSpPr/>
          <p:nvPr/>
        </p:nvSpPr>
        <p:spPr>
          <a:xfrm rot="5400000">
            <a:off x="1036663" y="3860791"/>
            <a:ext cx="1987743" cy="366208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68101" y="4797152"/>
            <a:ext cx="337369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Write the following in standard form</a:t>
            </a:r>
          </a:p>
          <a:p>
            <a:endParaRPr lang="en-GB" sz="1400" i="1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r>
              <a:rPr lang="en-GB" sz="1400" dirty="0">
                <a:solidFill>
                  <a:prstClr val="black"/>
                </a:solidFill>
                <a:latin typeface="Comic Sans MS" panose="030F0702030302020204" pitchFamily="66" charset="0"/>
              </a:rPr>
              <a:t>0.025</a:t>
            </a:r>
          </a:p>
          <a:p>
            <a:endParaRPr lang="en-GB" sz="14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r>
              <a:rPr lang="en-GB" sz="1400" dirty="0">
                <a:solidFill>
                  <a:prstClr val="black"/>
                </a:solidFill>
                <a:latin typeface="Comic Sans MS" panose="030F0702030302020204" pitchFamily="66" charset="0"/>
              </a:rPr>
              <a:t>0.004</a:t>
            </a:r>
          </a:p>
          <a:p>
            <a:endParaRPr lang="en-GB" sz="14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r>
              <a:rPr lang="en-GB" sz="1400" dirty="0">
                <a:solidFill>
                  <a:prstClr val="black"/>
                </a:solidFill>
                <a:latin typeface="Comic Sans MS" panose="030F0702030302020204" pitchFamily="66" charset="0"/>
              </a:rPr>
              <a:t>0.0000006</a:t>
            </a:r>
          </a:p>
        </p:txBody>
      </p:sp>
      <p:sp>
        <p:nvSpPr>
          <p:cNvPr id="38" name="Oval 37"/>
          <p:cNvSpPr/>
          <p:nvPr/>
        </p:nvSpPr>
        <p:spPr>
          <a:xfrm>
            <a:off x="3579450" y="6158968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634084" y="6213616"/>
            <a:ext cx="454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99647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9494" y="84656"/>
            <a:ext cx="8857008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 rot="5400000">
            <a:off x="344137" y="548382"/>
            <a:ext cx="3372797" cy="366208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55576" y="84656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black"/>
                </a:solidFill>
                <a:latin typeface="Comic Sans MS" panose="030F0702030302020204" pitchFamily="66" charset="0"/>
              </a:rPr>
              <a:t>Required practical 2: </a:t>
            </a:r>
            <a:r>
              <a:rPr lang="en-GB" dirty="0">
                <a:latin typeface="Comic Sans MS" panose="030F0702030302020204" pitchFamily="66" charset="0"/>
              </a:rPr>
              <a:t>Antibiotics (Triple Only)</a:t>
            </a:r>
          </a:p>
        </p:txBody>
      </p:sp>
      <p:sp>
        <p:nvSpPr>
          <p:cNvPr id="2048" name="Oval 2047"/>
          <p:cNvSpPr/>
          <p:nvPr/>
        </p:nvSpPr>
        <p:spPr>
          <a:xfrm>
            <a:off x="3464840" y="3624977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 rot="5400000">
            <a:off x="5754326" y="2118118"/>
            <a:ext cx="1630995" cy="4469337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8507455" y="4629814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1958" y="767705"/>
            <a:ext cx="3265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Briefly describe the different aseptic techniques involved in plating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497502" y="3553975"/>
            <a:ext cx="4146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Why are agar plates grown at a maximum of 25°C in schools?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519474" y="3679625"/>
            <a:ext cx="454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577003" y="4697961"/>
            <a:ext cx="454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27" name="Rounded Rectangle 26"/>
          <p:cNvSpPr/>
          <p:nvPr/>
        </p:nvSpPr>
        <p:spPr>
          <a:xfrm rot="5400000">
            <a:off x="5931278" y="3755814"/>
            <a:ext cx="1432192" cy="4624439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8467734" y="6213614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537282" y="6281761"/>
            <a:ext cx="454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25" name="Rounded Rectangle 24"/>
          <p:cNvSpPr/>
          <p:nvPr/>
        </p:nvSpPr>
        <p:spPr>
          <a:xfrm rot="5400000">
            <a:off x="870654" y="3694783"/>
            <a:ext cx="2319762" cy="366208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373316" y="5442201"/>
            <a:ext cx="46056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Calculate the area of agar cleared by antiseptics D, E and G.</a:t>
            </a:r>
            <a:endParaRPr lang="en-GB" sz="14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3579450" y="6158968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634084" y="6213616"/>
            <a:ext cx="454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8454" y="547377"/>
            <a:ext cx="2945020" cy="2871394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6" name="Straight Arrow Connector 5"/>
          <p:cNvCxnSpPr/>
          <p:nvPr/>
        </p:nvCxnSpPr>
        <p:spPr>
          <a:xfrm flipV="1">
            <a:off x="5525037" y="1635617"/>
            <a:ext cx="721217" cy="12879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6952445" y="2535461"/>
            <a:ext cx="427149" cy="1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6038045" y="2616274"/>
            <a:ext cx="787758" cy="564808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11669" y="1098565"/>
            <a:ext cx="547951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1100" dirty="0"/>
              <a:t>8mm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66019" y="2083787"/>
            <a:ext cx="547951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1100" dirty="0"/>
              <a:t>3mm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94102" y="2847926"/>
            <a:ext cx="643943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1100" dirty="0"/>
              <a:t>14mm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10725" y="4467128"/>
            <a:ext cx="3488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Evaluate the effectiveness of the antiseptics and explain why?</a:t>
            </a:r>
            <a:endParaRPr lang="en-GB" sz="14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128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9494" y="84656"/>
            <a:ext cx="8857008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Rounded Rectangle 2"/>
          <p:cNvSpPr/>
          <p:nvPr/>
        </p:nvSpPr>
        <p:spPr>
          <a:xfrm rot="5400000">
            <a:off x="4728587" y="1121490"/>
            <a:ext cx="2787180" cy="5284229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i="1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 rot="5400000">
            <a:off x="800685" y="332377"/>
            <a:ext cx="1584176" cy="2772806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i="1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55576" y="84656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black"/>
                </a:solidFill>
                <a:latin typeface="Comic Sans MS" panose="030F0702030302020204" pitchFamily="66" charset="0"/>
              </a:rPr>
              <a:t>Required practical 3: Osmosis practical</a:t>
            </a:r>
          </a:p>
        </p:txBody>
      </p:sp>
      <p:sp>
        <p:nvSpPr>
          <p:cNvPr id="2048" name="Oval 2047"/>
          <p:cNvSpPr/>
          <p:nvPr/>
        </p:nvSpPr>
        <p:spPr>
          <a:xfrm>
            <a:off x="2622021" y="1963779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 rot="5400000">
            <a:off x="658628" y="2518675"/>
            <a:ext cx="2020751" cy="292526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i="1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2700260" y="4554060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8395346" y="4677316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9848" y="980730"/>
            <a:ext cx="2463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State what is meant by osmosis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27634" y="3023145"/>
            <a:ext cx="2530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Identify two control variables in the experiment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676655" y="2018427"/>
            <a:ext cx="454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769808" y="4622207"/>
            <a:ext cx="454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395348" y="4770190"/>
            <a:ext cx="9942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5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143" y="556742"/>
            <a:ext cx="5317683" cy="1664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635896" y="2460021"/>
            <a:ext cx="50069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Draw a sketch  of expected results, with ‘Change in mass in g’ on the y-axis against ‘Concentration of sugar solution’ on the x-axis.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276155" y="3282945"/>
            <a:ext cx="0" cy="17415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4233217" y="4999391"/>
            <a:ext cx="3363121" cy="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 rot="5400000">
            <a:off x="3863448" y="1687982"/>
            <a:ext cx="1432192" cy="876010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8467734" y="6213614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72278" y="5415065"/>
            <a:ext cx="46994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Write a detailed conclusion for the experiment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37282" y="6281761"/>
            <a:ext cx="454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838364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9494" y="84656"/>
            <a:ext cx="8857008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Rounded Rectangle 2"/>
          <p:cNvSpPr/>
          <p:nvPr/>
        </p:nvSpPr>
        <p:spPr>
          <a:xfrm rot="5400000">
            <a:off x="3469677" y="1454391"/>
            <a:ext cx="4109149" cy="2576376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 rot="5400000">
            <a:off x="1191360" y="-293710"/>
            <a:ext cx="1819591" cy="3789568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55576" y="84656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black"/>
                </a:solidFill>
                <a:latin typeface="Comic Sans MS" panose="030F0702030302020204" pitchFamily="66" charset="0"/>
              </a:rPr>
              <a:t>Required practical 4: Food Tests</a:t>
            </a:r>
          </a:p>
        </p:txBody>
      </p:sp>
      <p:sp>
        <p:nvSpPr>
          <p:cNvPr id="2048" name="Oval 2047"/>
          <p:cNvSpPr/>
          <p:nvPr/>
        </p:nvSpPr>
        <p:spPr>
          <a:xfrm>
            <a:off x="3551751" y="2064699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 rot="5400000">
            <a:off x="1093043" y="1894258"/>
            <a:ext cx="2016223" cy="3789566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3563888" y="4312434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6352346" y="4309928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8103" y="764706"/>
            <a:ext cx="3483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What is the name of the test for sugar, protein, lipids and starch?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85406" y="2823321"/>
            <a:ext cx="3466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What are the colour changes for positive results in each test?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606385" y="2119347"/>
            <a:ext cx="454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633436" y="4380581"/>
            <a:ext cx="454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03871" y="4396857"/>
            <a:ext cx="5127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6" name="Rectangle 5"/>
          <p:cNvSpPr/>
          <p:nvPr/>
        </p:nvSpPr>
        <p:spPr>
          <a:xfrm>
            <a:off x="4372196" y="764706"/>
            <a:ext cx="23041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Write out a risk assessment for the test for sugar </a:t>
            </a:r>
          </a:p>
        </p:txBody>
      </p:sp>
      <p:sp>
        <p:nvSpPr>
          <p:cNvPr id="27" name="Rounded Rectangle 26"/>
          <p:cNvSpPr/>
          <p:nvPr/>
        </p:nvSpPr>
        <p:spPr>
          <a:xfrm rot="5400000">
            <a:off x="3751452" y="1461218"/>
            <a:ext cx="1656184" cy="876010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8470287" y="6144194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21383" y="5085186"/>
            <a:ext cx="6914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Write out step by step method to test for lipids in butter. Explain the results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39835" y="6212341"/>
            <a:ext cx="454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7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99785" y="673896"/>
            <a:ext cx="1786634" cy="4123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889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9494" y="84656"/>
            <a:ext cx="8857008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Rounded Rectangle 2"/>
          <p:cNvSpPr/>
          <p:nvPr/>
        </p:nvSpPr>
        <p:spPr>
          <a:xfrm rot="5400000">
            <a:off x="953203" y="2204999"/>
            <a:ext cx="3610012" cy="5284229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55576" y="84656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black"/>
                </a:solidFill>
                <a:latin typeface="Comic Sans MS" panose="030F0702030302020204" pitchFamily="66" charset="0"/>
              </a:rPr>
              <a:t>Required practical 5 The effect of pH on enzyme activity</a:t>
            </a:r>
          </a:p>
        </p:txBody>
      </p:sp>
      <p:sp>
        <p:nvSpPr>
          <p:cNvPr id="35" name="Rounded Rectangle 34"/>
          <p:cNvSpPr/>
          <p:nvPr/>
        </p:nvSpPr>
        <p:spPr>
          <a:xfrm rot="5400000">
            <a:off x="6107264" y="256889"/>
            <a:ext cx="2402085" cy="3168353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8467734" y="2587352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5031379" y="6131466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907338" y="673869"/>
            <a:ext cx="2740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Identify two control variables in the experiment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537282" y="2655499"/>
            <a:ext cx="454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31381" y="6224340"/>
            <a:ext cx="9942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6" name="Rectangle 5"/>
          <p:cNvSpPr/>
          <p:nvPr/>
        </p:nvSpPr>
        <p:spPr>
          <a:xfrm>
            <a:off x="165973" y="3141646"/>
            <a:ext cx="51627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Draw a sketch  of expected results, with ‘pH’ on the X- Axis and ‘Time’ for starch to be broken down on the Y-axis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912188" y="3843918"/>
            <a:ext cx="0" cy="22024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869250" y="6021288"/>
            <a:ext cx="3363121" cy="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 rot="5400000">
            <a:off x="5492035" y="3316571"/>
            <a:ext cx="3571150" cy="3363967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8467734" y="6213614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927576" y="3281125"/>
            <a:ext cx="2700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Write a detailed conclusion for the experiment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37282" y="6281761"/>
            <a:ext cx="454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7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93" y="607269"/>
            <a:ext cx="4999910" cy="2248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6460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9494" y="84656"/>
            <a:ext cx="8857008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Rounded Rectangle 2"/>
          <p:cNvSpPr/>
          <p:nvPr/>
        </p:nvSpPr>
        <p:spPr>
          <a:xfrm rot="5400000">
            <a:off x="351653" y="2806549"/>
            <a:ext cx="3610012" cy="4081129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55576" y="84656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black"/>
                </a:solidFill>
                <a:latin typeface="Comic Sans MS" panose="030F0702030302020204" pitchFamily="66" charset="0"/>
              </a:rPr>
              <a:t>Required practical 6: The effect of light intensity on photosynthesis</a:t>
            </a:r>
          </a:p>
        </p:txBody>
      </p:sp>
      <p:sp>
        <p:nvSpPr>
          <p:cNvPr id="35" name="Rounded Rectangle 34"/>
          <p:cNvSpPr/>
          <p:nvPr/>
        </p:nvSpPr>
        <p:spPr>
          <a:xfrm rot="5400000">
            <a:off x="6093836" y="-1097838"/>
            <a:ext cx="1060787" cy="4536505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8435066" y="1295359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3774913" y="6120742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427984" y="669172"/>
            <a:ext cx="43924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Identify two control variables in the experiment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504614" y="1363506"/>
            <a:ext cx="454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864119" y="6213616"/>
            <a:ext cx="49185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6" name="Rectangle 5"/>
          <p:cNvSpPr/>
          <p:nvPr/>
        </p:nvSpPr>
        <p:spPr>
          <a:xfrm>
            <a:off x="499632" y="3068962"/>
            <a:ext cx="336448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Draw a sketch  of expected results</a:t>
            </a:r>
          </a:p>
        </p:txBody>
      </p:sp>
      <p:sp>
        <p:nvSpPr>
          <p:cNvPr id="27" name="Rounded Rectangle 26"/>
          <p:cNvSpPr/>
          <p:nvPr/>
        </p:nvSpPr>
        <p:spPr>
          <a:xfrm rot="5400000">
            <a:off x="4299810" y="2069465"/>
            <a:ext cx="4733149" cy="4442406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8395726" y="6086726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41150" y="2147380"/>
            <a:ext cx="42504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When the lamp is 2cm away from the pondweed the gas bubble was 20mm long after 4 </a:t>
            </a:r>
            <a:r>
              <a:rPr lang="en-GB" sz="1200" i="1" dirty="0" err="1">
                <a:solidFill>
                  <a:prstClr val="black"/>
                </a:solidFill>
                <a:latin typeface="Comic Sans MS" panose="030F0702030302020204" pitchFamily="66" charset="0"/>
              </a:rPr>
              <a:t>mins</a:t>
            </a:r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. When the lamp is 10cm away, the gas bubble was 8mm long after 4 </a:t>
            </a:r>
            <a:r>
              <a:rPr lang="en-GB" sz="1200" i="1" dirty="0" err="1">
                <a:solidFill>
                  <a:prstClr val="black"/>
                </a:solidFill>
                <a:latin typeface="Comic Sans MS" panose="030F0702030302020204" pitchFamily="66" charset="0"/>
              </a:rPr>
              <a:t>mins</a:t>
            </a:r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. Calculate the rates of photosynthesis and explain the results.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65274" y="6154873"/>
            <a:ext cx="454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7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722" y="669172"/>
            <a:ext cx="3490502" cy="2190591"/>
          </a:xfrm>
          <a:prstGeom prst="rect">
            <a:avLst/>
          </a:prstGeom>
        </p:spPr>
      </p:pic>
      <p:cxnSp>
        <p:nvCxnSpPr>
          <p:cNvPr id="20" name="Straight Arrow Connector 19"/>
          <p:cNvCxnSpPr/>
          <p:nvPr/>
        </p:nvCxnSpPr>
        <p:spPr>
          <a:xfrm flipV="1">
            <a:off x="755576" y="3746840"/>
            <a:ext cx="0" cy="22024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761950" y="5949280"/>
            <a:ext cx="274148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0255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9494" y="84656"/>
            <a:ext cx="8857008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Rounded Rectangle 2"/>
          <p:cNvSpPr/>
          <p:nvPr/>
        </p:nvSpPr>
        <p:spPr>
          <a:xfrm rot="5400000">
            <a:off x="568954" y="2674839"/>
            <a:ext cx="3607818" cy="434674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55576" y="84656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black"/>
                </a:solidFill>
                <a:latin typeface="Comic Sans MS" panose="030F0702030302020204" pitchFamily="66" charset="0"/>
              </a:rPr>
              <a:t>Required practical 7: Human reaction time</a:t>
            </a:r>
          </a:p>
        </p:txBody>
      </p:sp>
      <p:sp>
        <p:nvSpPr>
          <p:cNvPr id="35" name="Rounded Rectangle 34"/>
          <p:cNvSpPr/>
          <p:nvPr/>
        </p:nvSpPr>
        <p:spPr>
          <a:xfrm rot="5400000">
            <a:off x="6063557" y="832020"/>
            <a:ext cx="1420827" cy="4176465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8437455" y="3190654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4073852" y="6023384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757744" y="2253415"/>
            <a:ext cx="4032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Identify 3 control variables in the experiment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507003" y="3258801"/>
            <a:ext cx="454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073854" y="6116258"/>
            <a:ext cx="4767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6" name="Rectangle 5"/>
          <p:cNvSpPr/>
          <p:nvPr/>
        </p:nvSpPr>
        <p:spPr>
          <a:xfrm>
            <a:off x="321829" y="3140970"/>
            <a:ext cx="41020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Write out how you could test the effect of caffeine on human reaction time</a:t>
            </a:r>
          </a:p>
        </p:txBody>
      </p:sp>
      <p:sp>
        <p:nvSpPr>
          <p:cNvPr id="27" name="Rounded Rectangle 26"/>
          <p:cNvSpPr/>
          <p:nvPr/>
        </p:nvSpPr>
        <p:spPr>
          <a:xfrm rot="5400000">
            <a:off x="5440707" y="3093087"/>
            <a:ext cx="2696802" cy="4206743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8467734" y="5984268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788025" y="3925565"/>
            <a:ext cx="4032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How could you improve the practical in the drawing and how does it?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37282" y="6052415"/>
            <a:ext cx="454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5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1946"/>
          <a:stretch/>
        </p:blipFill>
        <p:spPr>
          <a:xfrm>
            <a:off x="395536" y="548680"/>
            <a:ext cx="3960440" cy="2385496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 rot="5400000">
            <a:off x="6121397" y="-801726"/>
            <a:ext cx="1331633" cy="4176465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8450700" y="1512313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70987" y="674513"/>
            <a:ext cx="4032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Identify factors affecting reaction time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20248" y="1580460"/>
            <a:ext cx="454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78211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3496" y="84656"/>
            <a:ext cx="8857008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Rounded Rectangle 2"/>
          <p:cNvSpPr/>
          <p:nvPr/>
        </p:nvSpPr>
        <p:spPr>
          <a:xfrm rot="5400000">
            <a:off x="970832" y="3076717"/>
            <a:ext cx="2804061" cy="434674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55576" y="84656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black"/>
                </a:solidFill>
                <a:latin typeface="Comic Sans MS" panose="030F0702030302020204" pitchFamily="66" charset="0"/>
              </a:rPr>
              <a:t>Required practical 8</a:t>
            </a:r>
            <a:r>
              <a:rPr lang="en-GB">
                <a:solidFill>
                  <a:prstClr val="black"/>
                </a:solidFill>
                <a:latin typeface="Comic Sans MS" panose="030F0702030302020204" pitchFamily="66" charset="0"/>
              </a:rPr>
              <a:t>: </a:t>
            </a:r>
            <a:r>
              <a:rPr lang="en-GB">
                <a:latin typeface="Comic Sans MS" panose="030F0702030302020204" pitchFamily="66" charset="0"/>
              </a:rPr>
              <a:t>Effect of gravity on seedlings (Triple Only)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 rot="5400000">
            <a:off x="1595537" y="726721"/>
            <a:ext cx="1541405" cy="4359985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4053877" y="3168342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58255" y="2179587"/>
            <a:ext cx="403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Explain why newly germinated mustard seeds are used in the investigation?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123425" y="3236489"/>
            <a:ext cx="454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6" name="Rectangle 5"/>
          <p:cNvSpPr/>
          <p:nvPr/>
        </p:nvSpPr>
        <p:spPr>
          <a:xfrm>
            <a:off x="4851560" y="3251876"/>
            <a:ext cx="39075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What are the different variables in this investigation and how could you further investigate?</a:t>
            </a:r>
          </a:p>
        </p:txBody>
      </p:sp>
      <p:sp>
        <p:nvSpPr>
          <p:cNvPr id="27" name="Rounded Rectangle 26"/>
          <p:cNvSpPr/>
          <p:nvPr/>
        </p:nvSpPr>
        <p:spPr>
          <a:xfrm rot="5400000">
            <a:off x="5055536" y="2815174"/>
            <a:ext cx="3467142" cy="4206743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4084902" y="6091527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56636" y="3948236"/>
            <a:ext cx="4032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Name an example of 2 plant hormones and describe 3 uses for each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154450" y="6159674"/>
            <a:ext cx="454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9" name="Rounded Rectangle 18"/>
          <p:cNvSpPr/>
          <p:nvPr/>
        </p:nvSpPr>
        <p:spPr>
          <a:xfrm rot="5400000">
            <a:off x="1707044" y="-960691"/>
            <a:ext cx="1331633" cy="434674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1498" y="600685"/>
            <a:ext cx="403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Describe the growth of the roots in the diagram and give a reason for this response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8100" y="745542"/>
            <a:ext cx="4334454" cy="2044785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8416332" y="6049141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416334" y="6142015"/>
            <a:ext cx="4767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20" name="Oval 19"/>
          <p:cNvSpPr/>
          <p:nvPr/>
        </p:nvSpPr>
        <p:spPr>
          <a:xfrm>
            <a:off x="4092880" y="1438485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162428" y="1506632"/>
            <a:ext cx="454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66513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3496" y="84656"/>
            <a:ext cx="8857008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Rounded Rectangle 2"/>
          <p:cNvSpPr/>
          <p:nvPr/>
        </p:nvSpPr>
        <p:spPr>
          <a:xfrm rot="5400000">
            <a:off x="6012161" y="2276875"/>
            <a:ext cx="1440159" cy="4320479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i="1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 rot="5400000">
            <a:off x="2311184" y="-1496113"/>
            <a:ext cx="797201" cy="5020579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i="1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55576" y="84656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black"/>
                </a:solidFill>
                <a:latin typeface="Comic Sans MS" panose="030F0702030302020204" pitchFamily="66" charset="0"/>
              </a:rPr>
              <a:t>Required practical 9: Measuring the population size of a species</a:t>
            </a:r>
          </a:p>
        </p:txBody>
      </p:sp>
      <p:sp>
        <p:nvSpPr>
          <p:cNvPr id="2048" name="Oval 2047"/>
          <p:cNvSpPr/>
          <p:nvPr/>
        </p:nvSpPr>
        <p:spPr>
          <a:xfrm>
            <a:off x="4871848" y="836712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 rot="5400000">
            <a:off x="2179534" y="-341375"/>
            <a:ext cx="1060494" cy="5020579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i="1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4817302" y="2138574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8460432" y="4581128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2262" y="673470"/>
            <a:ext cx="31188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Calculate the mean number of bulrushes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7055" y="1686112"/>
            <a:ext cx="2530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Why is sampling used?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926482" y="891360"/>
            <a:ext cx="454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886850" y="2206721"/>
            <a:ext cx="454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460433" y="4674002"/>
            <a:ext cx="49713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6" name="Rectangle 5"/>
          <p:cNvSpPr/>
          <p:nvPr/>
        </p:nvSpPr>
        <p:spPr>
          <a:xfrm>
            <a:off x="4817304" y="3789042"/>
            <a:ext cx="39264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Bulrushes grow best in moist soil. Does Quadrat 1 start at A or B on the transect? Explain why.</a:t>
            </a:r>
          </a:p>
        </p:txBody>
      </p:sp>
      <p:sp>
        <p:nvSpPr>
          <p:cNvPr id="27" name="Rounded Rectangle 26"/>
          <p:cNvSpPr/>
          <p:nvPr/>
        </p:nvSpPr>
        <p:spPr>
          <a:xfrm rot="5400000">
            <a:off x="3863448" y="1687982"/>
            <a:ext cx="1432192" cy="876010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i="1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8467734" y="6213614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>
              <a:solidFill>
                <a:prstClr val="white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62262" y="5373218"/>
            <a:ext cx="62539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Write a detailed method of observing the distribution of organisms across an area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37282" y="6281761"/>
            <a:ext cx="454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7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755" t="13570" r="6368" b="8023"/>
          <a:stretch/>
        </p:blipFill>
        <p:spPr>
          <a:xfrm>
            <a:off x="5543031" y="569986"/>
            <a:ext cx="2852317" cy="2232248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772443" y="2895688"/>
          <a:ext cx="4176469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0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006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Quadrat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Bulrushes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51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5" name="Rounded Rectangle 24"/>
          <p:cNvSpPr/>
          <p:nvPr/>
        </p:nvSpPr>
        <p:spPr>
          <a:xfrm rot="5400000">
            <a:off x="1194834" y="1924042"/>
            <a:ext cx="2300578" cy="4165722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i="1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62263" y="2852938"/>
            <a:ext cx="41610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A scientist used a 0.5m</a:t>
            </a:r>
            <a:r>
              <a:rPr lang="en-GB" sz="1200" i="1" baseline="30000" dirty="0">
                <a:solidFill>
                  <a:prstClr val="black"/>
                </a:solidFill>
                <a:latin typeface="Comic Sans MS" panose="030F0702030302020204" pitchFamily="66" charset="0"/>
              </a:rPr>
              <a:t>2</a:t>
            </a:r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 quadrat to randomly sample daisies in a field. The scientist found a mean of 8 daises per quadrat. The field had an area 900m</a:t>
            </a:r>
            <a:r>
              <a:rPr lang="en-GB" sz="1200" i="1" baseline="30000" dirty="0">
                <a:solidFill>
                  <a:prstClr val="black"/>
                </a:solidFill>
                <a:latin typeface="Comic Sans MS" panose="030F0702030302020204" pitchFamily="66" charset="0"/>
              </a:rPr>
              <a:t>2</a:t>
            </a:r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. Estimate the total population of daisies. </a:t>
            </a:r>
          </a:p>
        </p:txBody>
      </p:sp>
      <p:sp>
        <p:nvSpPr>
          <p:cNvPr id="34" name="Oval 33"/>
          <p:cNvSpPr/>
          <p:nvPr/>
        </p:nvSpPr>
        <p:spPr>
          <a:xfrm>
            <a:off x="3923928" y="4581128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65398" y="4646384"/>
            <a:ext cx="49713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038678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3496" y="84656"/>
            <a:ext cx="8857008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Rounded Rectangle 2"/>
          <p:cNvSpPr/>
          <p:nvPr/>
        </p:nvSpPr>
        <p:spPr>
          <a:xfrm rot="5400000">
            <a:off x="6302146" y="2529435"/>
            <a:ext cx="1705658" cy="3475008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i="1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 rot="5400000">
            <a:off x="2214748" y="-1399678"/>
            <a:ext cx="1084438" cy="5114946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i="1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2277" y="84656"/>
            <a:ext cx="8719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black"/>
                </a:solidFill>
                <a:latin typeface="Comic Sans MS" panose="030F0702030302020204" pitchFamily="66" charset="0"/>
              </a:rPr>
              <a:t>Required practical 10: </a:t>
            </a:r>
            <a:r>
              <a:rPr lang="en-GB" dirty="0">
                <a:latin typeface="Comic Sans MS" panose="030F0702030302020204" pitchFamily="66" charset="0"/>
              </a:rPr>
              <a:t>Effect of temperature on the rate of decay (Triple Only)</a:t>
            </a:r>
          </a:p>
        </p:txBody>
      </p:sp>
      <p:sp>
        <p:nvSpPr>
          <p:cNvPr id="2048" name="Oval 2047"/>
          <p:cNvSpPr/>
          <p:nvPr/>
        </p:nvSpPr>
        <p:spPr>
          <a:xfrm>
            <a:off x="4853223" y="1210399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 rot="5400000">
            <a:off x="2074386" y="31184"/>
            <a:ext cx="1365160" cy="511494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i="1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4942688" y="2756445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8460432" y="4516733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7056" y="647712"/>
            <a:ext cx="4764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What conditions are needed  for decay?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7056" y="3515191"/>
            <a:ext cx="4764032" cy="286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Why will the pH change with temperature change?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907857" y="1265047"/>
            <a:ext cx="454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993837" y="2824592"/>
            <a:ext cx="454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460433" y="4609607"/>
            <a:ext cx="49713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6" name="Rectangle 5"/>
          <p:cNvSpPr/>
          <p:nvPr/>
        </p:nvSpPr>
        <p:spPr>
          <a:xfrm>
            <a:off x="5612320" y="3525139"/>
            <a:ext cx="31651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What health and safety implications are there in this practical?</a:t>
            </a:r>
          </a:p>
        </p:txBody>
      </p:sp>
      <p:sp>
        <p:nvSpPr>
          <p:cNvPr id="27" name="Rounded Rectangle 26"/>
          <p:cNvSpPr/>
          <p:nvPr/>
        </p:nvSpPr>
        <p:spPr>
          <a:xfrm rot="5400000">
            <a:off x="3814770" y="1639304"/>
            <a:ext cx="1529548" cy="876010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i="1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8467734" y="6213614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>
              <a:solidFill>
                <a:prstClr val="white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83143" y="5275211"/>
            <a:ext cx="62539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Outline the method for the practical and what results would you expect to get?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37282" y="6281761"/>
            <a:ext cx="454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25" name="Rounded Rectangle 24"/>
          <p:cNvSpPr/>
          <p:nvPr/>
        </p:nvSpPr>
        <p:spPr>
          <a:xfrm rot="5400000">
            <a:off x="1902032" y="1761717"/>
            <a:ext cx="1615503" cy="502058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i="1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93927" y="1978546"/>
            <a:ext cx="47640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i="1" dirty="0">
                <a:solidFill>
                  <a:prstClr val="black"/>
                </a:solidFill>
                <a:latin typeface="Comic Sans MS" panose="030F0702030302020204" pitchFamily="66" charset="0"/>
              </a:rPr>
              <a:t>How would you measure the pH of the milk and why? </a:t>
            </a:r>
          </a:p>
        </p:txBody>
      </p:sp>
      <p:sp>
        <p:nvSpPr>
          <p:cNvPr id="34" name="Oval 33"/>
          <p:cNvSpPr/>
          <p:nvPr/>
        </p:nvSpPr>
        <p:spPr>
          <a:xfrm>
            <a:off x="4775835" y="4525745"/>
            <a:ext cx="564248" cy="62873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>
              <a:solidFill>
                <a:prstClr val="white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17305" y="4591001"/>
            <a:ext cx="49713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i="1" dirty="0">
                <a:solidFill>
                  <a:prstClr val="black"/>
                </a:solidFill>
                <a:latin typeface="Comic Sans MS" panose="030F0702030302020204" pitchFamily="66" charset="0"/>
              </a:rPr>
              <a:t>5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9261" y="645373"/>
            <a:ext cx="3007717" cy="254621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29592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1322</TotalTime>
  <Words>687</Words>
  <Application>Microsoft Office PowerPoint</Application>
  <PresentationFormat>On-screen Show (4:3)</PresentationFormat>
  <Paragraphs>123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Mathew Arnold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Luke  Scott</dc:creator>
  <cp:lastModifiedBy>Joel Conner</cp:lastModifiedBy>
  <cp:revision>16</cp:revision>
  <dcterms:created xsi:type="dcterms:W3CDTF">2017-08-30T18:06:46Z</dcterms:created>
  <dcterms:modified xsi:type="dcterms:W3CDTF">2018-04-29T19:19:04Z</dcterms:modified>
</cp:coreProperties>
</file>