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9" r:id="rId4"/>
    <p:sldId id="280" r:id="rId5"/>
    <p:sldId id="281" r:id="rId6"/>
    <p:sldId id="282" r:id="rId7"/>
    <p:sldId id="283" r:id="rId8"/>
    <p:sldId id="284" r:id="rId9"/>
    <p:sldId id="285" r:id="rId10"/>
    <p:sldId id="286" r:id="rId11"/>
    <p:sldId id="287" r:id="rId12"/>
    <p:sldId id="288" r:id="rId13"/>
    <p:sldId id="273" r:id="rId14"/>
    <p:sldId id="289" r:id="rId15"/>
    <p:sldId id="290"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9BBB3B"/>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98" autoAdjust="0"/>
  </p:normalViewPr>
  <p:slideViewPr>
    <p:cSldViewPr>
      <p:cViewPr varScale="1">
        <p:scale>
          <a:sx n="96" d="100"/>
          <a:sy n="96" d="100"/>
        </p:scale>
        <p:origin x="-4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13</a:t>
            </a:fld>
            <a:endParaRPr lang="en-GB"/>
          </a:p>
        </p:txBody>
      </p:sp>
    </p:spTree>
    <p:extLst>
      <p:ext uri="{BB962C8B-B14F-4D97-AF65-F5344CB8AC3E}">
        <p14:creationId xmlns:p14="http://schemas.microsoft.com/office/powerpoint/2010/main" val="4259542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15</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0382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Ventilation of the Lungs</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7 </a:t>
            </a:r>
            <a:r>
              <a:rPr lang="en-GB" sz="2800" dirty="0"/>
              <a:t>Gas exchange</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Business\Hodder Biology PowerPoints\Received\Re-use artwork for chapters 1-9\07_14a_KC.png"/>
          <p:cNvPicPr>
            <a:picLocks noChangeAspect="1" noChangeArrowheads="1"/>
          </p:cNvPicPr>
          <p:nvPr/>
        </p:nvPicPr>
        <p:blipFill rotWithShape="1">
          <a:blip r:embed="rId3">
            <a:extLst>
              <a:ext uri="{28A0092B-C50C-407E-A947-70E740481C1C}">
                <a14:useLocalDpi xmlns:a14="http://schemas.microsoft.com/office/drawing/2010/main" val="0"/>
              </a:ext>
            </a:extLst>
          </a:blip>
          <a:srcRect r="32857"/>
          <a:stretch/>
        </p:blipFill>
        <p:spPr bwMode="auto">
          <a:xfrm>
            <a:off x="1126502" y="2166038"/>
            <a:ext cx="4239322" cy="315694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18864" y="1426566"/>
            <a:ext cx="8229600" cy="4897561"/>
          </a:xfrm>
        </p:spPr>
        <p:txBody>
          <a:bodyPr>
            <a:noAutofit/>
          </a:bodyPr>
          <a:lstStyle/>
          <a:p>
            <a:pPr marL="0" indent="0">
              <a:buNone/>
            </a:pPr>
            <a:r>
              <a:rPr lang="en-GB" b="1" dirty="0"/>
              <a:t>Gas </a:t>
            </a:r>
            <a:r>
              <a:rPr lang="en-GB" b="1" dirty="0" smtClean="0"/>
              <a:t>Exchange</a:t>
            </a:r>
            <a:endParaRPr lang="en-GB" b="1"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3075" name="Picture 3" descr="C:\Business\Hodder Biology PowerPoints\Received\Re-use artwork for chapters 1-9\07_14b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2924944"/>
            <a:ext cx="2700338"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55366" y="1664582"/>
            <a:ext cx="1008112" cy="523220"/>
          </a:xfrm>
          <a:prstGeom prst="rect">
            <a:avLst/>
          </a:prstGeom>
          <a:noFill/>
        </p:spPr>
        <p:txBody>
          <a:bodyPr wrap="square" rtlCol="0">
            <a:spAutoFit/>
          </a:bodyPr>
          <a:lstStyle/>
          <a:p>
            <a:r>
              <a:rPr lang="en-GB" sz="1400" dirty="0" smtClean="0"/>
              <a:t>movement of air</a:t>
            </a:r>
            <a:endParaRPr lang="en-GB" sz="1400" dirty="0"/>
          </a:p>
        </p:txBody>
      </p:sp>
      <p:sp>
        <p:nvSpPr>
          <p:cNvPr id="10" name="TextBox 9"/>
          <p:cNvSpPr txBox="1"/>
          <p:nvPr/>
        </p:nvSpPr>
        <p:spPr>
          <a:xfrm>
            <a:off x="2924200" y="1971643"/>
            <a:ext cx="1575792" cy="523220"/>
          </a:xfrm>
          <a:prstGeom prst="rect">
            <a:avLst/>
          </a:prstGeom>
          <a:noFill/>
        </p:spPr>
        <p:txBody>
          <a:bodyPr wrap="square" rtlCol="0">
            <a:spAutoFit/>
          </a:bodyPr>
          <a:lstStyle/>
          <a:p>
            <a:r>
              <a:rPr lang="en-GB" sz="1400" dirty="0" smtClean="0"/>
              <a:t>cartilage bands hold airways open</a:t>
            </a:r>
            <a:endParaRPr lang="en-GB" sz="1400" dirty="0"/>
          </a:p>
        </p:txBody>
      </p:sp>
      <p:cxnSp>
        <p:nvCxnSpPr>
          <p:cNvPr id="5" name="Straight Connector 4"/>
          <p:cNvCxnSpPr/>
          <p:nvPr/>
        </p:nvCxnSpPr>
        <p:spPr>
          <a:xfrm flipH="1" flipV="1">
            <a:off x="4355976" y="2494863"/>
            <a:ext cx="432048" cy="2860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355976" y="2494863"/>
            <a:ext cx="216024" cy="4300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99792" y="2492896"/>
            <a:ext cx="1152128" cy="523220"/>
          </a:xfrm>
          <a:prstGeom prst="rect">
            <a:avLst/>
          </a:prstGeom>
          <a:noFill/>
        </p:spPr>
        <p:txBody>
          <a:bodyPr wrap="square" rtlCol="0">
            <a:spAutoFit/>
          </a:bodyPr>
          <a:lstStyle/>
          <a:p>
            <a:r>
              <a:rPr lang="en-GB" sz="1400" b="1" dirty="0" smtClean="0"/>
              <a:t>blood supply to alveoli</a:t>
            </a:r>
            <a:endParaRPr lang="en-GB" sz="1400" b="1" dirty="0"/>
          </a:p>
        </p:txBody>
      </p:sp>
      <p:sp>
        <p:nvSpPr>
          <p:cNvPr id="16" name="TextBox 15"/>
          <p:cNvSpPr txBox="1"/>
          <p:nvPr/>
        </p:nvSpPr>
        <p:spPr>
          <a:xfrm>
            <a:off x="2649556" y="3142709"/>
            <a:ext cx="1152128" cy="646331"/>
          </a:xfrm>
          <a:prstGeom prst="rect">
            <a:avLst/>
          </a:prstGeom>
          <a:noFill/>
        </p:spPr>
        <p:txBody>
          <a:bodyPr wrap="square" rtlCol="0">
            <a:spAutoFit/>
          </a:bodyPr>
          <a:lstStyle/>
          <a:p>
            <a:r>
              <a:rPr lang="en-GB" sz="1200" dirty="0" smtClean="0"/>
              <a:t>branch of pulmonary artery</a:t>
            </a:r>
            <a:endParaRPr lang="en-GB" sz="1200" dirty="0"/>
          </a:p>
        </p:txBody>
      </p:sp>
      <p:sp>
        <p:nvSpPr>
          <p:cNvPr id="17" name="TextBox 16"/>
          <p:cNvSpPr txBox="1"/>
          <p:nvPr/>
        </p:nvSpPr>
        <p:spPr>
          <a:xfrm>
            <a:off x="3646782" y="2760897"/>
            <a:ext cx="915955" cy="646331"/>
          </a:xfrm>
          <a:prstGeom prst="rect">
            <a:avLst/>
          </a:prstGeom>
          <a:noFill/>
        </p:spPr>
        <p:txBody>
          <a:bodyPr wrap="square" rtlCol="0">
            <a:spAutoFit/>
          </a:bodyPr>
          <a:lstStyle/>
          <a:p>
            <a:r>
              <a:rPr lang="en-GB" sz="1200" dirty="0" smtClean="0"/>
              <a:t>branch of pulmonary vein</a:t>
            </a:r>
            <a:endParaRPr lang="en-GB" sz="1200" dirty="0"/>
          </a:p>
        </p:txBody>
      </p:sp>
      <p:cxnSp>
        <p:nvCxnSpPr>
          <p:cNvPr id="8" name="Straight Connector 7"/>
          <p:cNvCxnSpPr/>
          <p:nvPr/>
        </p:nvCxnSpPr>
        <p:spPr>
          <a:xfrm flipV="1">
            <a:off x="3341915" y="3284984"/>
            <a:ext cx="182623" cy="24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630048" y="3091543"/>
            <a:ext cx="103753" cy="141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63687" y="4625178"/>
            <a:ext cx="1049999" cy="307777"/>
          </a:xfrm>
          <a:prstGeom prst="rect">
            <a:avLst/>
          </a:prstGeom>
          <a:noFill/>
        </p:spPr>
        <p:txBody>
          <a:bodyPr wrap="square" rtlCol="0">
            <a:spAutoFit/>
          </a:bodyPr>
          <a:lstStyle/>
          <a:p>
            <a:r>
              <a:rPr lang="en-GB" sz="1400" dirty="0" smtClean="0"/>
              <a:t>bronchioles</a:t>
            </a:r>
            <a:endParaRPr lang="en-GB" sz="1400" dirty="0"/>
          </a:p>
        </p:txBody>
      </p:sp>
      <p:cxnSp>
        <p:nvCxnSpPr>
          <p:cNvPr id="25" name="Straight Connector 24"/>
          <p:cNvCxnSpPr/>
          <p:nvPr/>
        </p:nvCxnSpPr>
        <p:spPr>
          <a:xfrm flipV="1">
            <a:off x="3254828" y="4834373"/>
            <a:ext cx="182623" cy="1985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278086" y="4811486"/>
            <a:ext cx="185902" cy="45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137387" y="2930435"/>
            <a:ext cx="1152128" cy="307777"/>
          </a:xfrm>
          <a:prstGeom prst="rect">
            <a:avLst/>
          </a:prstGeom>
          <a:noFill/>
        </p:spPr>
        <p:txBody>
          <a:bodyPr wrap="square" rtlCol="0">
            <a:spAutoFit/>
          </a:bodyPr>
          <a:lstStyle/>
          <a:p>
            <a:r>
              <a:rPr lang="en-GB" sz="1400" dirty="0" smtClean="0"/>
              <a:t>alveoli</a:t>
            </a:r>
            <a:endParaRPr lang="en-GB" sz="1400" dirty="0"/>
          </a:p>
        </p:txBody>
      </p:sp>
      <p:cxnSp>
        <p:nvCxnSpPr>
          <p:cNvPr id="35" name="Straight Connector 34"/>
          <p:cNvCxnSpPr/>
          <p:nvPr/>
        </p:nvCxnSpPr>
        <p:spPr>
          <a:xfrm>
            <a:off x="1530828" y="3186622"/>
            <a:ext cx="520892" cy="4584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530828" y="3186622"/>
            <a:ext cx="88844" cy="55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9552" y="4380620"/>
            <a:ext cx="1152128" cy="523220"/>
          </a:xfrm>
          <a:prstGeom prst="rect">
            <a:avLst/>
          </a:prstGeom>
          <a:noFill/>
        </p:spPr>
        <p:txBody>
          <a:bodyPr wrap="square" rtlCol="0">
            <a:spAutoFit/>
          </a:bodyPr>
          <a:lstStyle/>
          <a:p>
            <a:r>
              <a:rPr lang="en-GB" sz="1400" dirty="0" smtClean="0"/>
              <a:t>capillary network</a:t>
            </a:r>
            <a:endParaRPr lang="en-GB" sz="1400" dirty="0"/>
          </a:p>
        </p:txBody>
      </p:sp>
      <p:cxnSp>
        <p:nvCxnSpPr>
          <p:cNvPr id="41" name="Straight Connector 40"/>
          <p:cNvCxnSpPr/>
          <p:nvPr/>
        </p:nvCxnSpPr>
        <p:spPr>
          <a:xfrm flipH="1">
            <a:off x="1259632" y="4067291"/>
            <a:ext cx="353548" cy="441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41753" y="4418528"/>
            <a:ext cx="1152128" cy="738664"/>
          </a:xfrm>
          <a:prstGeom prst="rect">
            <a:avLst/>
          </a:prstGeom>
          <a:noFill/>
        </p:spPr>
        <p:txBody>
          <a:bodyPr wrap="square" rtlCol="0">
            <a:spAutoFit/>
          </a:bodyPr>
          <a:lstStyle/>
          <a:p>
            <a:r>
              <a:rPr lang="en-GB" sz="1400" dirty="0" smtClean="0"/>
              <a:t>oxygenated blood leaves alveolus</a:t>
            </a:r>
            <a:endParaRPr lang="en-GB" sz="1400" dirty="0"/>
          </a:p>
        </p:txBody>
      </p:sp>
      <p:cxnSp>
        <p:nvCxnSpPr>
          <p:cNvPr id="44" name="Straight Connector 43"/>
          <p:cNvCxnSpPr/>
          <p:nvPr/>
        </p:nvCxnSpPr>
        <p:spPr>
          <a:xfrm flipH="1">
            <a:off x="6061833" y="3995942"/>
            <a:ext cx="353548" cy="441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167856" y="1843928"/>
            <a:ext cx="1573982" cy="1169551"/>
          </a:xfrm>
          <a:prstGeom prst="rect">
            <a:avLst/>
          </a:prstGeom>
          <a:noFill/>
        </p:spPr>
        <p:txBody>
          <a:bodyPr wrap="square" rtlCol="0">
            <a:spAutoFit/>
          </a:bodyPr>
          <a:lstStyle/>
          <a:p>
            <a:r>
              <a:rPr lang="en-GB" sz="1400" dirty="0" smtClean="0"/>
              <a:t>deoxygenated blood passes through the capillary network around the alveoli</a:t>
            </a:r>
            <a:endParaRPr lang="en-GB" sz="1400" dirty="0"/>
          </a:p>
        </p:txBody>
      </p:sp>
      <p:cxnSp>
        <p:nvCxnSpPr>
          <p:cNvPr id="46" name="Straight Connector 45"/>
          <p:cNvCxnSpPr/>
          <p:nvPr/>
        </p:nvCxnSpPr>
        <p:spPr>
          <a:xfrm flipH="1">
            <a:off x="7257638" y="3013479"/>
            <a:ext cx="353548" cy="441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535623" y="5954796"/>
            <a:ext cx="2772681" cy="523220"/>
          </a:xfrm>
          <a:prstGeom prst="rect">
            <a:avLst/>
          </a:prstGeom>
          <a:noFill/>
        </p:spPr>
        <p:txBody>
          <a:bodyPr wrap="square" rtlCol="0">
            <a:spAutoFit/>
          </a:bodyPr>
          <a:lstStyle/>
          <a:p>
            <a:r>
              <a:rPr lang="en-GB" sz="1400" dirty="0" smtClean="0"/>
              <a:t>as blood passes through the capillaries it becomes oxygenated</a:t>
            </a:r>
            <a:endParaRPr lang="en-GB" sz="1400" dirty="0"/>
          </a:p>
        </p:txBody>
      </p:sp>
      <p:cxnSp>
        <p:nvCxnSpPr>
          <p:cNvPr id="48" name="Straight Connector 47"/>
          <p:cNvCxnSpPr/>
          <p:nvPr/>
        </p:nvCxnSpPr>
        <p:spPr>
          <a:xfrm flipH="1">
            <a:off x="6804249" y="5157192"/>
            <a:ext cx="1296143" cy="936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804248" y="5413636"/>
            <a:ext cx="630164" cy="67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64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lvl="0">
              <a:spcBef>
                <a:spcPts val="0"/>
              </a:spcBef>
            </a:pPr>
            <a:endParaRPr lang="en-GB" sz="2000" dirty="0" smtClean="0"/>
          </a:p>
          <a:p>
            <a:pPr lvl="0">
              <a:spcBef>
                <a:spcPts val="0"/>
              </a:spcBef>
            </a:pPr>
            <a:r>
              <a:rPr lang="en-GB" sz="2000" dirty="0" smtClean="0"/>
              <a:t>What </a:t>
            </a:r>
            <a:r>
              <a:rPr lang="en-GB" sz="2000" dirty="0"/>
              <a:t>are the features of the alveolus to help maximise the diffusion of gases between the bloodstream and the airway.</a:t>
            </a:r>
            <a:endParaRPr lang="en-GB" sz="2000" dirty="0" smtClean="0"/>
          </a:p>
          <a:p>
            <a:pPr marL="342000" lvl="2" indent="0">
              <a:spcBef>
                <a:spcPts val="0"/>
              </a:spcBef>
              <a:buNone/>
            </a:pPr>
            <a:r>
              <a:rPr lang="en-GB" sz="2000" dirty="0" smtClean="0">
                <a:solidFill>
                  <a:srgbClr val="008000"/>
                </a:solidFill>
              </a:rPr>
              <a:t>Thin </a:t>
            </a:r>
            <a:r>
              <a:rPr lang="en-GB" sz="2000" dirty="0">
                <a:solidFill>
                  <a:srgbClr val="008000"/>
                </a:solidFill>
              </a:rPr>
              <a:t>walled. Permeable to gases. Large surface area. Moist internal surface.</a:t>
            </a:r>
          </a:p>
          <a:p>
            <a:pPr lvl="0">
              <a:spcBef>
                <a:spcPts val="0"/>
              </a:spcBef>
            </a:pPr>
            <a:r>
              <a:rPr lang="en-GB" sz="2000" dirty="0"/>
              <a:t>What is a diffusion or concentration gradient?</a:t>
            </a:r>
            <a:endParaRPr lang="en-GB" sz="2000" dirty="0" smtClean="0"/>
          </a:p>
          <a:p>
            <a:pPr marL="342000" lvl="1" indent="0">
              <a:spcBef>
                <a:spcPts val="0"/>
              </a:spcBef>
              <a:buNone/>
            </a:pPr>
            <a:r>
              <a:rPr lang="en-GB" sz="2000" dirty="0" smtClean="0">
                <a:solidFill>
                  <a:srgbClr val="008000"/>
                </a:solidFill>
              </a:rPr>
              <a:t>A </a:t>
            </a:r>
            <a:r>
              <a:rPr lang="en-GB" sz="2000" dirty="0">
                <a:solidFill>
                  <a:srgbClr val="008000"/>
                </a:solidFill>
              </a:rPr>
              <a:t>concentration gradient is the difference in concentration of molecules between two regions. One region has a high concentration and the other has a low concentration. Molecules diffuse from high to low concentration.</a:t>
            </a:r>
            <a:endParaRPr lang="en-GB" sz="2000" dirty="0" smtClean="0">
              <a:solidFill>
                <a:srgbClr val="008000"/>
              </a:solidFill>
            </a:endParaRPr>
          </a:p>
          <a:p>
            <a:pPr lvl="0">
              <a:spcBef>
                <a:spcPts val="0"/>
              </a:spcBef>
            </a:pPr>
            <a:r>
              <a:rPr lang="en-GB" sz="2000" dirty="0"/>
              <a:t>How is a steep diffusion gradient set up?</a:t>
            </a:r>
          </a:p>
          <a:p>
            <a:pPr marL="342000" lvl="1" indent="0">
              <a:spcBef>
                <a:spcPts val="0"/>
              </a:spcBef>
              <a:buNone/>
            </a:pPr>
            <a:r>
              <a:rPr lang="en-GB" sz="2000" dirty="0" smtClean="0">
                <a:solidFill>
                  <a:srgbClr val="008000"/>
                </a:solidFill>
              </a:rPr>
              <a:t>Air </a:t>
            </a:r>
            <a:r>
              <a:rPr lang="en-GB" sz="2000" dirty="0">
                <a:solidFill>
                  <a:srgbClr val="008000"/>
                </a:solidFill>
              </a:rPr>
              <a:t>entering the alveolus has a higher concentration of oxygen. Blood in the capillary has a lower oxygen concentration. The blood flow is constant and the air in the alveoli is refreshed by inhalation and exhalation. The concentration gradient is </a:t>
            </a:r>
            <a:r>
              <a:rPr lang="en-GB" sz="2000" dirty="0" smtClean="0">
                <a:solidFill>
                  <a:srgbClr val="008000"/>
                </a:solidFill>
              </a:rPr>
              <a:t>maintained.</a:t>
            </a:r>
            <a:endParaRPr lang="en-GB" sz="2000" dirty="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2783481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6"/>
            <a:ext cx="8517632" cy="4897561"/>
          </a:xfrm>
        </p:spPr>
        <p:txBody>
          <a:bodyPr>
            <a:noAutofit/>
          </a:bodyPr>
          <a:lstStyle/>
          <a:p>
            <a:pPr marL="0" indent="0">
              <a:buNone/>
            </a:pPr>
            <a:r>
              <a:rPr lang="en-GB" sz="1800" dirty="0"/>
              <a:t>The table shows the composition of gases in inspired, alveolar and expired air</a:t>
            </a:r>
            <a:r>
              <a:rPr lang="en-GB" sz="1800" dirty="0" smtClean="0"/>
              <a:t>.</a:t>
            </a:r>
          </a:p>
          <a:p>
            <a:pPr marL="0" indent="0">
              <a:buNone/>
            </a:pPr>
            <a:endParaRPr lang="en-GB" sz="1800" dirty="0"/>
          </a:p>
          <a:p>
            <a:pPr marL="0" indent="0">
              <a:buNone/>
            </a:pPr>
            <a:endParaRPr lang="en-GB" sz="1200" dirty="0" smtClean="0"/>
          </a:p>
          <a:p>
            <a:pPr marL="0" indent="0">
              <a:buNone/>
            </a:pPr>
            <a:endParaRPr lang="en-GB" sz="1800" dirty="0"/>
          </a:p>
          <a:p>
            <a:pPr marL="0" indent="0">
              <a:buNone/>
            </a:pPr>
            <a:endParaRPr lang="en-GB" sz="1800" dirty="0" smtClean="0"/>
          </a:p>
          <a:p>
            <a:pPr marL="0" indent="0">
              <a:buNone/>
            </a:pPr>
            <a:endParaRPr lang="en-GB" sz="1800" dirty="0"/>
          </a:p>
          <a:p>
            <a:pPr marL="174625" lvl="1" indent="-174625">
              <a:spcBef>
                <a:spcPts val="0"/>
              </a:spcBef>
              <a:buFont typeface="Arial" panose="020B0604020202020204" pitchFamily="34" charset="0"/>
              <a:buChar char="•"/>
            </a:pPr>
            <a:r>
              <a:rPr lang="en-GB" sz="1800" dirty="0"/>
              <a:t>Why is the percentage of nitrogen in exhaled air the same as that inhaled air?</a:t>
            </a:r>
          </a:p>
          <a:p>
            <a:pPr marL="176400" lvl="4" indent="0">
              <a:spcBef>
                <a:spcPts val="0"/>
              </a:spcBef>
              <a:buNone/>
            </a:pPr>
            <a:r>
              <a:rPr lang="en-GB" sz="1800" dirty="0" smtClean="0">
                <a:solidFill>
                  <a:srgbClr val="008000"/>
                </a:solidFill>
              </a:rPr>
              <a:t>Nitrogen </a:t>
            </a:r>
            <a:r>
              <a:rPr lang="en-GB" sz="1800" dirty="0">
                <a:solidFill>
                  <a:srgbClr val="008000"/>
                </a:solidFill>
              </a:rPr>
              <a:t>does not move into the blood. Nitrogen diffuses into the alveoli from the atmosphere and is exhaled again.</a:t>
            </a:r>
            <a:endParaRPr lang="en-GB" sz="1800" dirty="0" smtClean="0">
              <a:solidFill>
                <a:srgbClr val="008000"/>
              </a:solidFill>
            </a:endParaRPr>
          </a:p>
          <a:p>
            <a:pPr marL="174625" lvl="1" indent="-174625">
              <a:spcBef>
                <a:spcPts val="0"/>
              </a:spcBef>
              <a:buFont typeface="Arial" panose="020B0604020202020204" pitchFamily="34" charset="0"/>
              <a:buChar char="•"/>
            </a:pPr>
            <a:r>
              <a:rPr lang="en-GB" sz="1800" dirty="0" smtClean="0"/>
              <a:t>Explain the difference in the percentages of oxygen in inspired, expired and alveolar air.</a:t>
            </a:r>
          </a:p>
          <a:p>
            <a:pPr marL="176400" lvl="3" indent="0">
              <a:spcBef>
                <a:spcPts val="0"/>
              </a:spcBef>
              <a:buNone/>
            </a:pPr>
            <a:r>
              <a:rPr lang="en-GB" sz="1800" dirty="0" smtClean="0">
                <a:solidFill>
                  <a:srgbClr val="008000"/>
                </a:solidFill>
              </a:rPr>
              <a:t>The </a:t>
            </a:r>
            <a:r>
              <a:rPr lang="en-GB" sz="1800" dirty="0">
                <a:solidFill>
                  <a:srgbClr val="008000"/>
                </a:solidFill>
              </a:rPr>
              <a:t>percentage of oxygen in atmospheric air is about 20%. Only about 6% of this oxygen diffuses across the alveolus into the blood. The alveolar air contains the oxygen that is not taken into the blood. The percentage of oxygen in expired air is slightly higher because alveolar air mixes with inspired air that has a higher oxygen content.</a:t>
            </a:r>
          </a:p>
          <a:p>
            <a:pPr marL="174625" lvl="1" indent="-174625">
              <a:spcBef>
                <a:spcPts val="0"/>
              </a:spcBef>
              <a:buFont typeface="Arial" panose="020B0604020202020204" pitchFamily="34" charset="0"/>
              <a:buChar char="•"/>
            </a:pPr>
            <a:r>
              <a:rPr lang="en-GB" sz="1800" dirty="0"/>
              <a:t>What causes the saturation of the air with water vapour?</a:t>
            </a:r>
          </a:p>
          <a:p>
            <a:pPr marL="176400" lvl="3" indent="0">
              <a:spcBef>
                <a:spcPts val="0"/>
              </a:spcBef>
              <a:buNone/>
            </a:pPr>
            <a:r>
              <a:rPr lang="en-GB" sz="1800" dirty="0">
                <a:solidFill>
                  <a:srgbClr val="008000"/>
                </a:solidFill>
              </a:rPr>
              <a:t>The water vapour that is exhaled has evaporated from the moist surfaces of the alveoli</a:t>
            </a:r>
            <a:r>
              <a:rPr lang="en-GB" sz="1800" dirty="0" smtClean="0">
                <a:solidFill>
                  <a:srgbClr val="008000"/>
                </a:solidFill>
              </a:rPr>
              <a:t>.</a:t>
            </a:r>
            <a:endParaRPr lang="en-GB" sz="1800" dirty="0">
              <a:solidFill>
                <a:srgbClr val="008000"/>
              </a:solidFill>
            </a:endParaRP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695595337"/>
              </p:ext>
            </p:extLst>
          </p:nvPr>
        </p:nvGraphicFramePr>
        <p:xfrm>
          <a:off x="601216" y="1772816"/>
          <a:ext cx="8219256" cy="1463040"/>
        </p:xfrm>
        <a:graphic>
          <a:graphicData uri="http://schemas.openxmlformats.org/drawingml/2006/table">
            <a:tbl>
              <a:tblPr firstRow="1" firstCol="1" bandRow="1">
                <a:tableStyleId>{F2DE63D5-997A-4646-A377-4702673A728D}</a:tableStyleId>
              </a:tblPr>
              <a:tblGrid>
                <a:gridCol w="2054814"/>
                <a:gridCol w="2054814"/>
                <a:gridCol w="2054814"/>
                <a:gridCol w="2054814"/>
              </a:tblGrid>
              <a:tr h="0">
                <a:tc>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c gridSpan="3">
                  <a:txBody>
                    <a:bodyPr/>
                    <a:lstStyle/>
                    <a:p>
                      <a:pPr marL="0" algn="ctr">
                        <a:lnSpc>
                          <a:spcPct val="100000"/>
                        </a:lnSpc>
                        <a:spcAft>
                          <a:spcPts val="0"/>
                        </a:spcAft>
                      </a:pPr>
                      <a:r>
                        <a:rPr lang="en-GB" sz="1600" dirty="0" smtClean="0">
                          <a:effectLst/>
                          <a:latin typeface="Calibri"/>
                          <a:ea typeface="Calibri"/>
                          <a:cs typeface="Times New Roman"/>
                        </a:rPr>
                        <a:t>percentage</a:t>
                      </a:r>
                      <a:r>
                        <a:rPr lang="en-GB" sz="1600" baseline="0" dirty="0" smtClean="0">
                          <a:effectLst/>
                          <a:latin typeface="Calibri"/>
                          <a:ea typeface="Calibri"/>
                          <a:cs typeface="Times New Roman"/>
                        </a:rPr>
                        <a:t> of each gas present/%</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c hMerge="1">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3B"/>
                    </a:solidFill>
                  </a:tcPr>
                </a:tc>
                <a:tc hMerge="1">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3B"/>
                    </a:solidFill>
                  </a:tcPr>
                </a:tc>
              </a:tr>
              <a:tr h="0">
                <a:tc>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c>
                  <a:txBody>
                    <a:bodyPr/>
                    <a:lstStyle/>
                    <a:p>
                      <a:pPr marL="0">
                        <a:lnSpc>
                          <a:spcPct val="100000"/>
                        </a:lnSpc>
                        <a:spcAft>
                          <a:spcPts val="0"/>
                        </a:spcAft>
                      </a:pPr>
                      <a:r>
                        <a:rPr lang="en-GB" sz="1600" b="1" dirty="0" smtClean="0">
                          <a:solidFill>
                            <a:schemeClr val="bg1"/>
                          </a:solidFill>
                          <a:effectLst/>
                          <a:latin typeface="Calibri"/>
                          <a:ea typeface="Calibri"/>
                          <a:cs typeface="Times New Roman"/>
                        </a:rPr>
                        <a:t>inspired air</a:t>
                      </a:r>
                      <a:endParaRPr lang="en-GB" sz="1600" b="1" dirty="0">
                        <a:solidFill>
                          <a:schemeClr val="bg1"/>
                        </a:solidFill>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c>
                  <a:txBody>
                    <a:bodyPr/>
                    <a:lstStyle/>
                    <a:p>
                      <a:pPr marL="0">
                        <a:lnSpc>
                          <a:spcPct val="100000"/>
                        </a:lnSpc>
                        <a:spcAft>
                          <a:spcPts val="0"/>
                        </a:spcAft>
                      </a:pPr>
                      <a:r>
                        <a:rPr lang="en-GB" sz="1600" b="1" dirty="0" smtClean="0">
                          <a:solidFill>
                            <a:schemeClr val="bg1"/>
                          </a:solidFill>
                          <a:effectLst/>
                          <a:latin typeface="Calibri"/>
                          <a:ea typeface="Calibri"/>
                          <a:cs typeface="Times New Roman"/>
                        </a:rPr>
                        <a:t>alveolar air</a:t>
                      </a:r>
                      <a:endParaRPr lang="en-GB" sz="1600" b="1" dirty="0">
                        <a:solidFill>
                          <a:schemeClr val="bg1"/>
                        </a:solidFill>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c>
                  <a:txBody>
                    <a:bodyPr/>
                    <a:lstStyle/>
                    <a:p>
                      <a:pPr marL="0">
                        <a:lnSpc>
                          <a:spcPct val="100000"/>
                        </a:lnSpc>
                        <a:spcAft>
                          <a:spcPts val="0"/>
                        </a:spcAft>
                      </a:pPr>
                      <a:r>
                        <a:rPr lang="en-GB" sz="1600" b="1" dirty="0" smtClean="0">
                          <a:solidFill>
                            <a:schemeClr val="bg1"/>
                          </a:solidFill>
                          <a:effectLst/>
                          <a:latin typeface="Calibri"/>
                          <a:ea typeface="Calibri"/>
                          <a:cs typeface="Times New Roman"/>
                        </a:rPr>
                        <a:t>expired air</a:t>
                      </a:r>
                      <a:endParaRPr lang="en-GB" sz="1600" b="1" dirty="0">
                        <a:solidFill>
                          <a:schemeClr val="bg1"/>
                        </a:solidFill>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BBB59"/>
                    </a:solidFill>
                  </a:tcPr>
                </a:tc>
              </a:tr>
              <a:tr h="0">
                <a:tc>
                  <a:txBody>
                    <a:bodyPr/>
                    <a:lstStyle/>
                    <a:p>
                      <a:pPr marL="0">
                        <a:lnSpc>
                          <a:spcPct val="100000"/>
                        </a:lnSpc>
                        <a:spcAft>
                          <a:spcPts val="0"/>
                        </a:spcAft>
                      </a:pPr>
                      <a:r>
                        <a:rPr lang="en-GB" sz="1600" b="0" dirty="0" smtClean="0">
                          <a:effectLst/>
                          <a:latin typeface="Calibri"/>
                          <a:ea typeface="Calibri"/>
                          <a:cs typeface="Times New Roman"/>
                        </a:rPr>
                        <a:t>Oxygen</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dirty="0" smtClean="0">
                          <a:effectLst/>
                          <a:latin typeface="Calibri"/>
                          <a:ea typeface="Calibri"/>
                          <a:cs typeface="Times New Roman"/>
                        </a:rPr>
                        <a:t>20</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14</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16</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dirty="0" smtClean="0">
                          <a:effectLst/>
                          <a:latin typeface="Calibri"/>
                          <a:ea typeface="Calibri"/>
                          <a:cs typeface="Times New Roman"/>
                        </a:rPr>
                        <a:t>Carbon dioxide</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dirty="0" smtClean="0">
                          <a:effectLst/>
                          <a:latin typeface="Calibri"/>
                          <a:ea typeface="Calibri"/>
                          <a:cs typeface="Times New Roman"/>
                        </a:rPr>
                        <a:t> </a:t>
                      </a:r>
                      <a:r>
                        <a:rPr lang="en-GB" sz="1400" b="0" dirty="0" smtClean="0">
                          <a:effectLst/>
                          <a:latin typeface="Calibri"/>
                          <a:ea typeface="Calibri"/>
                          <a:cs typeface="Times New Roman"/>
                        </a:rPr>
                        <a:t> </a:t>
                      </a:r>
                      <a:r>
                        <a:rPr lang="en-GB" sz="1000" b="0" dirty="0" smtClean="0">
                          <a:effectLst/>
                          <a:latin typeface="Calibri"/>
                          <a:ea typeface="Calibri"/>
                          <a:cs typeface="Times New Roman"/>
                        </a:rPr>
                        <a:t> </a:t>
                      </a:r>
                      <a:r>
                        <a:rPr lang="en-GB" sz="1600" b="0" dirty="0" smtClean="0">
                          <a:effectLst/>
                          <a:latin typeface="Calibri"/>
                          <a:ea typeface="Calibri"/>
                          <a:cs typeface="Times New Roman"/>
                        </a:rPr>
                        <a:t>0.04</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 </a:t>
                      </a:r>
                      <a:r>
                        <a:rPr lang="en-GB" sz="1400" dirty="0" smtClean="0">
                          <a:effectLst/>
                          <a:latin typeface="Calibri"/>
                          <a:ea typeface="Calibri"/>
                          <a:cs typeface="Times New Roman"/>
                        </a:rPr>
                        <a:t> </a:t>
                      </a:r>
                      <a:r>
                        <a:rPr lang="en-GB" sz="1050" dirty="0" smtClean="0">
                          <a:effectLst/>
                          <a:latin typeface="Calibri"/>
                          <a:ea typeface="Calibri"/>
                          <a:cs typeface="Times New Roman"/>
                        </a:rPr>
                        <a:t> </a:t>
                      </a:r>
                      <a:r>
                        <a:rPr lang="en-GB" sz="1600" dirty="0" smtClean="0">
                          <a:effectLst/>
                          <a:latin typeface="Calibri"/>
                          <a:ea typeface="Calibri"/>
                          <a:cs typeface="Times New Roman"/>
                        </a:rPr>
                        <a:t>5.5</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 </a:t>
                      </a:r>
                      <a:r>
                        <a:rPr lang="en-GB" sz="1400" dirty="0" smtClean="0">
                          <a:effectLst/>
                          <a:latin typeface="Calibri"/>
                          <a:ea typeface="Calibri"/>
                          <a:cs typeface="Times New Roman"/>
                        </a:rPr>
                        <a:t> </a:t>
                      </a:r>
                      <a:r>
                        <a:rPr lang="en-GB" sz="900" dirty="0" smtClean="0">
                          <a:effectLst/>
                          <a:latin typeface="Calibri"/>
                          <a:ea typeface="Calibri"/>
                          <a:cs typeface="Times New Roman"/>
                        </a:rPr>
                        <a:t> </a:t>
                      </a:r>
                      <a:r>
                        <a:rPr lang="en-GB" sz="1600" dirty="0" smtClean="0">
                          <a:effectLst/>
                          <a:latin typeface="Calibri"/>
                          <a:ea typeface="Calibri"/>
                          <a:cs typeface="Times New Roman"/>
                        </a:rPr>
                        <a:t>4.0</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dirty="0" smtClean="0">
                          <a:effectLst/>
                          <a:latin typeface="Calibri"/>
                          <a:ea typeface="Calibri"/>
                          <a:cs typeface="Times New Roman"/>
                        </a:rPr>
                        <a:t>Nitrogen</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dirty="0" smtClean="0">
                          <a:effectLst/>
                          <a:latin typeface="Calibri"/>
                          <a:ea typeface="Calibri"/>
                          <a:cs typeface="Times New Roman"/>
                        </a:rPr>
                        <a:t>79</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81</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79</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dirty="0" smtClean="0">
                          <a:effectLst/>
                          <a:latin typeface="Calibri"/>
                          <a:ea typeface="Calibri"/>
                          <a:cs typeface="Times New Roman"/>
                        </a:rPr>
                        <a:t>Water vapour</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dirty="0" smtClean="0">
                          <a:effectLst/>
                          <a:latin typeface="Calibri"/>
                          <a:ea typeface="Calibri"/>
                          <a:cs typeface="Times New Roman"/>
                        </a:rPr>
                        <a:t>variable</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saturated</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latin typeface="Calibri"/>
                          <a:ea typeface="Calibri"/>
                          <a:cs typeface="Times New Roman"/>
                        </a:rPr>
                        <a:t>saturated</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8" name="Rounded Rectangle 7"/>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Tree>
    <p:extLst>
      <p:ext uri="{BB962C8B-B14F-4D97-AF65-F5344CB8AC3E}">
        <p14:creationId xmlns:p14="http://schemas.microsoft.com/office/powerpoint/2010/main" val="42670598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rmAutofit lnSpcReduction="10000"/>
          </a:bodyPr>
          <a:lstStyle/>
          <a:p>
            <a:pPr marL="0" indent="0">
              <a:buNone/>
            </a:pPr>
            <a:r>
              <a:rPr lang="en-GB" sz="2000" dirty="0"/>
              <a:t>The volume of inhaled and exhaled air can be measured using a spirometer</a:t>
            </a:r>
            <a:r>
              <a:rPr lang="en-GB" sz="2000" dirty="0" smtClean="0"/>
              <a:t>.</a:t>
            </a:r>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smtClean="0"/>
          </a:p>
          <a:p>
            <a:pPr marL="271463" lvl="1" indent="-271463">
              <a:buFont typeface="Arial" panose="020B0604020202020204" pitchFamily="34" charset="0"/>
              <a:buChar char="•"/>
            </a:pPr>
            <a:r>
              <a:rPr lang="en-GB" sz="1600" dirty="0" smtClean="0"/>
              <a:t>The </a:t>
            </a:r>
            <a:r>
              <a:rPr lang="en-GB" sz="1600" dirty="0"/>
              <a:t>subject wears a nose clip and breathes in and out of the mouthpiece.</a:t>
            </a:r>
          </a:p>
          <a:p>
            <a:pPr marL="271463" lvl="1" indent="-271463">
              <a:buFont typeface="Arial" panose="020B0604020202020204" pitchFamily="34" charset="0"/>
              <a:buChar char="•"/>
            </a:pPr>
            <a:r>
              <a:rPr lang="en-GB" sz="1600" dirty="0"/>
              <a:t>The float moves up during exhalation. It moves down during inhalation. </a:t>
            </a:r>
          </a:p>
          <a:p>
            <a:pPr marL="271463" lvl="1" indent="-271463">
              <a:buFont typeface="Arial" panose="020B0604020202020204" pitchFamily="34" charset="0"/>
              <a:buChar char="•"/>
            </a:pPr>
            <a:r>
              <a:rPr lang="en-GB" sz="1600" dirty="0"/>
              <a:t>The pen attached to the rotating disc creates a trace.</a:t>
            </a:r>
          </a:p>
          <a:p>
            <a:pPr marL="271463" lvl="1" indent="-271463">
              <a:buFont typeface="Arial" panose="020B0604020202020204" pitchFamily="34" charset="0"/>
              <a:buChar char="•"/>
            </a:pPr>
            <a:r>
              <a:rPr lang="en-GB" sz="1600" dirty="0"/>
              <a:t>The apparatus can be used to measure different volumes of air moved in and out of the subject. </a:t>
            </a:r>
            <a:endParaRPr lang="en-GB" sz="16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4098" name="Picture 2" descr="C:\Business\Hodder Biology PowerPoints\Received\Re-use artwork for chapters 1-9\07_15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844823"/>
            <a:ext cx="3903615" cy="292213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038933" y="2852936"/>
            <a:ext cx="1029011" cy="307777"/>
          </a:xfrm>
          <a:prstGeom prst="rect">
            <a:avLst/>
          </a:prstGeom>
          <a:noFill/>
        </p:spPr>
        <p:txBody>
          <a:bodyPr wrap="square" rtlCol="0">
            <a:spAutoFit/>
          </a:bodyPr>
          <a:lstStyle/>
          <a:p>
            <a:r>
              <a:rPr lang="en-GB" sz="1400" dirty="0" smtClean="0"/>
              <a:t>nose clip</a:t>
            </a:r>
            <a:endParaRPr lang="en-GB" sz="1400" dirty="0"/>
          </a:p>
        </p:txBody>
      </p:sp>
      <p:cxnSp>
        <p:nvCxnSpPr>
          <p:cNvPr id="15" name="Straight Connector 14"/>
          <p:cNvCxnSpPr/>
          <p:nvPr/>
        </p:nvCxnSpPr>
        <p:spPr>
          <a:xfrm>
            <a:off x="3779912" y="3160713"/>
            <a:ext cx="0" cy="6283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55776" y="4581128"/>
            <a:ext cx="1656184" cy="307777"/>
          </a:xfrm>
          <a:prstGeom prst="rect">
            <a:avLst/>
          </a:prstGeom>
          <a:noFill/>
        </p:spPr>
        <p:txBody>
          <a:bodyPr wrap="square" rtlCol="0">
            <a:spAutoFit/>
          </a:bodyPr>
          <a:lstStyle/>
          <a:p>
            <a:r>
              <a:rPr lang="en-GB" sz="1400" dirty="0" smtClean="0"/>
              <a:t>sterile mouthpiece</a:t>
            </a:r>
            <a:endParaRPr lang="en-GB" sz="1400" dirty="0"/>
          </a:p>
        </p:txBody>
      </p:sp>
      <p:cxnSp>
        <p:nvCxnSpPr>
          <p:cNvPr id="19" name="Straight Connector 18"/>
          <p:cNvCxnSpPr/>
          <p:nvPr/>
        </p:nvCxnSpPr>
        <p:spPr>
          <a:xfrm>
            <a:off x="3789181" y="3984742"/>
            <a:ext cx="0" cy="6283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23728" y="2132856"/>
            <a:ext cx="1569352" cy="523220"/>
          </a:xfrm>
          <a:prstGeom prst="rect">
            <a:avLst/>
          </a:prstGeom>
          <a:noFill/>
        </p:spPr>
        <p:txBody>
          <a:bodyPr wrap="square" rtlCol="0">
            <a:spAutoFit/>
          </a:bodyPr>
          <a:lstStyle/>
          <a:p>
            <a:r>
              <a:rPr lang="en-GB" sz="1400" dirty="0" smtClean="0"/>
              <a:t>soda lime absorbs carbon dioxide</a:t>
            </a:r>
            <a:endParaRPr lang="en-GB" sz="1400" dirty="0"/>
          </a:p>
        </p:txBody>
      </p:sp>
      <p:cxnSp>
        <p:nvCxnSpPr>
          <p:cNvPr id="21" name="Straight Connector 20"/>
          <p:cNvCxnSpPr/>
          <p:nvPr/>
        </p:nvCxnSpPr>
        <p:spPr>
          <a:xfrm>
            <a:off x="3383868" y="2440633"/>
            <a:ext cx="900100" cy="566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81872" y="1772816"/>
            <a:ext cx="1316250" cy="307777"/>
          </a:xfrm>
          <a:prstGeom prst="rect">
            <a:avLst/>
          </a:prstGeom>
          <a:noFill/>
        </p:spPr>
        <p:txBody>
          <a:bodyPr wrap="square" rtlCol="0">
            <a:spAutoFit/>
          </a:bodyPr>
          <a:lstStyle/>
          <a:p>
            <a:r>
              <a:rPr lang="en-GB" sz="1400" dirty="0" smtClean="0"/>
              <a:t>counterweight</a:t>
            </a:r>
            <a:endParaRPr lang="en-GB" sz="1400" dirty="0"/>
          </a:p>
        </p:txBody>
      </p:sp>
      <p:cxnSp>
        <p:nvCxnSpPr>
          <p:cNvPr id="25" name="Straight Connector 24"/>
          <p:cNvCxnSpPr>
            <a:endCxn id="24" idx="1"/>
          </p:cNvCxnSpPr>
          <p:nvPr/>
        </p:nvCxnSpPr>
        <p:spPr>
          <a:xfrm flipV="1">
            <a:off x="3945767" y="1926705"/>
            <a:ext cx="236105" cy="48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444208" y="4005064"/>
            <a:ext cx="1703712" cy="307777"/>
          </a:xfrm>
          <a:prstGeom prst="rect">
            <a:avLst/>
          </a:prstGeom>
          <a:noFill/>
        </p:spPr>
        <p:txBody>
          <a:bodyPr wrap="square" rtlCol="0">
            <a:spAutoFit/>
          </a:bodyPr>
          <a:lstStyle/>
          <a:p>
            <a:r>
              <a:rPr lang="en-GB" sz="1400" dirty="0" smtClean="0"/>
              <a:t>water-filled chamber</a:t>
            </a:r>
            <a:endParaRPr lang="en-GB" sz="1400" dirty="0"/>
          </a:p>
        </p:txBody>
      </p:sp>
      <p:cxnSp>
        <p:nvCxnSpPr>
          <p:cNvPr id="28" name="Straight Connector 27"/>
          <p:cNvCxnSpPr>
            <a:endCxn id="27" idx="1"/>
          </p:cNvCxnSpPr>
          <p:nvPr/>
        </p:nvCxnSpPr>
        <p:spPr>
          <a:xfrm>
            <a:off x="6131696" y="3734202"/>
            <a:ext cx="312512" cy="42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11341" y="1863227"/>
            <a:ext cx="1975459" cy="523220"/>
          </a:xfrm>
          <a:prstGeom prst="rect">
            <a:avLst/>
          </a:prstGeom>
          <a:noFill/>
        </p:spPr>
        <p:txBody>
          <a:bodyPr wrap="square" rtlCol="0">
            <a:spAutoFit/>
          </a:bodyPr>
          <a:lstStyle/>
          <a:p>
            <a:r>
              <a:rPr lang="en-GB" sz="1400" dirty="0" smtClean="0"/>
              <a:t>floating chamber with medical-grade oxygen</a:t>
            </a:r>
            <a:endParaRPr lang="en-GB" sz="1400" dirty="0"/>
          </a:p>
        </p:txBody>
      </p:sp>
      <p:cxnSp>
        <p:nvCxnSpPr>
          <p:cNvPr id="32" name="Straight Connector 31"/>
          <p:cNvCxnSpPr>
            <a:stCxn id="31" idx="1"/>
          </p:cNvCxnSpPr>
          <p:nvPr/>
        </p:nvCxnSpPr>
        <p:spPr>
          <a:xfrm flipH="1">
            <a:off x="6250901" y="2124837"/>
            <a:ext cx="460440" cy="531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5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38064" y="1858115"/>
            <a:ext cx="5898232" cy="344309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18864" y="1426566"/>
            <a:ext cx="8229600" cy="4897561"/>
          </a:xfrm>
        </p:spPr>
        <p:txBody>
          <a:bodyPr>
            <a:noAutofit/>
          </a:bodyPr>
          <a:lstStyle/>
          <a:p>
            <a:pPr marL="0" indent="0">
              <a:buNone/>
            </a:pPr>
            <a:r>
              <a:rPr lang="en-GB" sz="2400" dirty="0"/>
              <a:t>Click on the labels of </a:t>
            </a:r>
            <a:r>
              <a:rPr lang="en-GB" sz="2400" dirty="0" smtClean="0"/>
              <a:t>the diagram </a:t>
            </a:r>
            <a:r>
              <a:rPr lang="en-GB" sz="2400" dirty="0"/>
              <a:t>to reveal </a:t>
            </a:r>
            <a:r>
              <a:rPr lang="en-GB" sz="2400" dirty="0" smtClean="0"/>
              <a:t>more.</a:t>
            </a:r>
            <a:endParaRPr lang="en-GB" sz="18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7" name="Picture 6" descr="http://www.nuffieldfoundation.org/sites/default/files/PB_using-a-spirometer-to-investigate-human-lung-function-20-standard-curve-showing-vital-capacity-500.jpg"/>
          <p:cNvPicPr/>
          <p:nvPr/>
        </p:nvPicPr>
        <p:blipFill>
          <a:blip r:embed="rId4">
            <a:extLst>
              <a:ext uri="{28A0092B-C50C-407E-A947-70E740481C1C}">
                <a14:useLocalDpi xmlns:a14="http://schemas.microsoft.com/office/drawing/2010/main" val="0"/>
              </a:ext>
            </a:extLst>
          </a:blip>
          <a:srcRect/>
          <a:stretch>
            <a:fillRect/>
          </a:stretch>
        </p:blipFill>
        <p:spPr bwMode="auto">
          <a:xfrm>
            <a:off x="1510038" y="-3267744"/>
            <a:ext cx="6266574" cy="3484215"/>
          </a:xfrm>
          <a:prstGeom prst="rect">
            <a:avLst/>
          </a:prstGeom>
          <a:noFill/>
          <a:ln>
            <a:noFill/>
          </a:ln>
        </p:spPr>
      </p:pic>
      <p:sp>
        <p:nvSpPr>
          <p:cNvPr id="8" name="TextBox 7"/>
          <p:cNvSpPr txBox="1"/>
          <p:nvPr/>
        </p:nvSpPr>
        <p:spPr>
          <a:xfrm>
            <a:off x="1619672" y="1916832"/>
            <a:ext cx="1996605" cy="830997"/>
          </a:xfrm>
          <a:prstGeom prst="rect">
            <a:avLst/>
          </a:prstGeom>
          <a:noFill/>
        </p:spPr>
        <p:txBody>
          <a:bodyPr wrap="square" rtlCol="0">
            <a:spAutoFit/>
          </a:bodyPr>
          <a:lstStyle/>
          <a:p>
            <a:r>
              <a:rPr lang="en-GB" sz="1600" dirty="0"/>
              <a:t>Residual volume is the air that is always trapped in the lungs.</a:t>
            </a:r>
          </a:p>
        </p:txBody>
      </p:sp>
      <p:sp>
        <p:nvSpPr>
          <p:cNvPr id="10" name="Rectangle 9"/>
          <p:cNvSpPr/>
          <p:nvPr/>
        </p:nvSpPr>
        <p:spPr>
          <a:xfrm>
            <a:off x="3635896" y="2077397"/>
            <a:ext cx="1440160" cy="360040"/>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a:t>
            </a:r>
            <a:r>
              <a:rPr lang="en-GB" dirty="0" smtClean="0">
                <a:solidFill>
                  <a:schemeClr val="tx1"/>
                </a:solidFill>
              </a:rPr>
              <a:t>esidual volume</a:t>
            </a:r>
            <a:endParaRPr lang="en-GB" dirty="0">
              <a:solidFill>
                <a:schemeClr val="tx1"/>
              </a:solidFill>
            </a:endParaRPr>
          </a:p>
        </p:txBody>
      </p:sp>
      <p:sp>
        <p:nvSpPr>
          <p:cNvPr id="12" name="TextBox 11"/>
          <p:cNvSpPr txBox="1"/>
          <p:nvPr/>
        </p:nvSpPr>
        <p:spPr>
          <a:xfrm>
            <a:off x="827584" y="2814027"/>
            <a:ext cx="2448272" cy="830997"/>
          </a:xfrm>
          <a:prstGeom prst="rect">
            <a:avLst/>
          </a:prstGeom>
          <a:noFill/>
        </p:spPr>
        <p:txBody>
          <a:bodyPr wrap="square" rtlCol="0">
            <a:spAutoFit/>
          </a:bodyPr>
          <a:lstStyle/>
          <a:p>
            <a:r>
              <a:rPr lang="en-GB" sz="1600" dirty="0"/>
              <a:t>Expiratory reserve volume is the volume of air that can be forcibly exhaled.</a:t>
            </a:r>
          </a:p>
        </p:txBody>
      </p:sp>
      <p:sp>
        <p:nvSpPr>
          <p:cNvPr id="13" name="Rectangle 12"/>
          <p:cNvSpPr/>
          <p:nvPr/>
        </p:nvSpPr>
        <p:spPr>
          <a:xfrm>
            <a:off x="3223726" y="3016830"/>
            <a:ext cx="1296144" cy="360040"/>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expiratory reserve volume</a:t>
            </a:r>
            <a:endParaRPr lang="en-GB" dirty="0">
              <a:solidFill>
                <a:schemeClr val="tx1"/>
              </a:solidFill>
            </a:endParaRPr>
          </a:p>
        </p:txBody>
      </p:sp>
      <p:sp>
        <p:nvSpPr>
          <p:cNvPr id="15" name="TextBox 14"/>
          <p:cNvSpPr txBox="1"/>
          <p:nvPr/>
        </p:nvSpPr>
        <p:spPr>
          <a:xfrm>
            <a:off x="251520" y="4509120"/>
            <a:ext cx="1996605" cy="1323439"/>
          </a:xfrm>
          <a:prstGeom prst="rect">
            <a:avLst/>
          </a:prstGeom>
          <a:noFill/>
        </p:spPr>
        <p:txBody>
          <a:bodyPr wrap="square" rtlCol="0">
            <a:spAutoFit/>
          </a:bodyPr>
          <a:lstStyle/>
          <a:p>
            <a:r>
              <a:rPr lang="en-GB" sz="1600" dirty="0"/>
              <a:t>Tidal volume is the volume of air breathed in and out during relaxed breathing.</a:t>
            </a:r>
          </a:p>
        </p:txBody>
      </p:sp>
      <p:sp>
        <p:nvSpPr>
          <p:cNvPr id="16" name="Rectangle 15"/>
          <p:cNvSpPr/>
          <p:nvPr/>
        </p:nvSpPr>
        <p:spPr>
          <a:xfrm>
            <a:off x="611560" y="3717032"/>
            <a:ext cx="1080120" cy="578966"/>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tidal volume</a:t>
            </a:r>
            <a:endParaRPr lang="en-GB" dirty="0">
              <a:solidFill>
                <a:schemeClr val="tx1"/>
              </a:solidFill>
            </a:endParaRPr>
          </a:p>
        </p:txBody>
      </p:sp>
      <p:sp>
        <p:nvSpPr>
          <p:cNvPr id="17" name="TextBox 16"/>
          <p:cNvSpPr txBox="1"/>
          <p:nvPr/>
        </p:nvSpPr>
        <p:spPr>
          <a:xfrm>
            <a:off x="2349561" y="5246910"/>
            <a:ext cx="1996605" cy="1077218"/>
          </a:xfrm>
          <a:prstGeom prst="rect">
            <a:avLst/>
          </a:prstGeom>
          <a:noFill/>
        </p:spPr>
        <p:txBody>
          <a:bodyPr wrap="square" rtlCol="0">
            <a:spAutoFit/>
          </a:bodyPr>
          <a:lstStyle/>
          <a:p>
            <a:r>
              <a:rPr lang="en-GB" sz="1600" dirty="0"/>
              <a:t>Inspiratory reserve volume is the volume of air that can be forcibly inhaled.</a:t>
            </a:r>
          </a:p>
        </p:txBody>
      </p:sp>
      <p:sp>
        <p:nvSpPr>
          <p:cNvPr id="18" name="Rectangle 17"/>
          <p:cNvSpPr/>
          <p:nvPr/>
        </p:nvSpPr>
        <p:spPr>
          <a:xfrm>
            <a:off x="2195736" y="4395056"/>
            <a:ext cx="1368152" cy="690127"/>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inspiratory reserve volume</a:t>
            </a:r>
            <a:endParaRPr lang="en-GB" dirty="0">
              <a:solidFill>
                <a:schemeClr val="tx1"/>
              </a:solidFill>
            </a:endParaRPr>
          </a:p>
        </p:txBody>
      </p:sp>
      <p:sp>
        <p:nvSpPr>
          <p:cNvPr id="20" name="TextBox 19"/>
          <p:cNvSpPr txBox="1"/>
          <p:nvPr/>
        </p:nvSpPr>
        <p:spPr>
          <a:xfrm>
            <a:off x="6877399" y="2453987"/>
            <a:ext cx="1996605" cy="830997"/>
          </a:xfrm>
          <a:prstGeom prst="rect">
            <a:avLst/>
          </a:prstGeom>
          <a:noFill/>
        </p:spPr>
        <p:txBody>
          <a:bodyPr wrap="square" rtlCol="0">
            <a:spAutoFit/>
          </a:bodyPr>
          <a:lstStyle/>
          <a:p>
            <a:r>
              <a:rPr lang="en-GB" sz="1600" dirty="0"/>
              <a:t>Total lung capacity is the vital capacity plus the residual volume.</a:t>
            </a:r>
          </a:p>
        </p:txBody>
      </p:sp>
      <p:sp>
        <p:nvSpPr>
          <p:cNvPr id="22" name="Rectangle 21"/>
          <p:cNvSpPr/>
          <p:nvPr/>
        </p:nvSpPr>
        <p:spPr>
          <a:xfrm>
            <a:off x="6732240" y="3794246"/>
            <a:ext cx="1023800" cy="690127"/>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total lung capacity</a:t>
            </a:r>
            <a:endParaRPr lang="en-GB" dirty="0">
              <a:solidFill>
                <a:schemeClr val="tx1"/>
              </a:solidFill>
            </a:endParaRPr>
          </a:p>
        </p:txBody>
      </p:sp>
      <p:sp>
        <p:nvSpPr>
          <p:cNvPr id="23" name="TextBox 22"/>
          <p:cNvSpPr txBox="1"/>
          <p:nvPr/>
        </p:nvSpPr>
        <p:spPr>
          <a:xfrm>
            <a:off x="5084981" y="5335468"/>
            <a:ext cx="2421632" cy="1077218"/>
          </a:xfrm>
          <a:prstGeom prst="rect">
            <a:avLst/>
          </a:prstGeom>
          <a:noFill/>
        </p:spPr>
        <p:txBody>
          <a:bodyPr wrap="square" rtlCol="0">
            <a:spAutoFit/>
          </a:bodyPr>
          <a:lstStyle/>
          <a:p>
            <a:r>
              <a:rPr lang="en-GB" sz="1600" dirty="0"/>
              <a:t>Vital capacity is the maximum volume that can be forcibly inspired and forcibly expired.</a:t>
            </a:r>
          </a:p>
        </p:txBody>
      </p:sp>
      <p:sp>
        <p:nvSpPr>
          <p:cNvPr id="24" name="Rectangle 23"/>
          <p:cNvSpPr/>
          <p:nvPr/>
        </p:nvSpPr>
        <p:spPr>
          <a:xfrm>
            <a:off x="5652120" y="3945841"/>
            <a:ext cx="1080120" cy="447748"/>
          </a:xfrm>
          <a:prstGeom prst="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vital capacity</a:t>
            </a:r>
            <a:endParaRPr lang="en-GB" dirty="0">
              <a:solidFill>
                <a:schemeClr val="tx1"/>
              </a:solidFill>
            </a:endParaRPr>
          </a:p>
        </p:txBody>
      </p:sp>
    </p:spTree>
    <p:extLst>
      <p:ext uri="{BB962C8B-B14F-4D97-AF65-F5344CB8AC3E}">
        <p14:creationId xmlns:p14="http://schemas.microsoft.com/office/powerpoint/2010/main" val="20656414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1" restart="whenNotActive" fill="hold" evtFilter="cancelBubble" nodeType="interactiveSeq">
                <p:stCondLst>
                  <p:cond evt="onClick" delay="0">
                    <p:tgtEl>
                      <p:spTgt spid="13"/>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20" restart="whenNotActive" fill="hold" evtFilter="cancelBubble" nodeType="interactiveSeq">
                <p:stCondLst>
                  <p:cond evt="onClick" delay="0">
                    <p:tgtEl>
                      <p:spTgt spid="16"/>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9" restart="whenNotActive" fill="hold" evtFilter="cancelBubble" nodeType="interactiveSeq">
                <p:stCondLst>
                  <p:cond evt="onClick" delay="0">
                    <p:tgtEl>
                      <p:spTgt spid="18"/>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8" restart="whenNotActive" fill="hold" evtFilter="cancelBubble" nodeType="interactiveSeq">
                <p:stCondLst>
                  <p:cond evt="onClick" delay="0">
                    <p:tgtEl>
                      <p:spTgt spid="22"/>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47" restart="whenNotActive" fill="hold" evtFilter="cancelBubble" nodeType="interactiveSeq">
                <p:stCondLst>
                  <p:cond evt="onClick" delay="0">
                    <p:tgtEl>
                      <p:spTgt spid="24"/>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8" grpId="0"/>
      <p:bldP spid="8" grpId="1"/>
      <p:bldP spid="12" grpId="0"/>
      <p:bldP spid="12" grpId="1"/>
      <p:bldP spid="15" grpId="0"/>
      <p:bldP spid="15" grpId="1"/>
      <p:bldP spid="17" grpId="0"/>
      <p:bldP spid="17" grpId="1"/>
      <p:bldP spid="20" grpId="0"/>
      <p:bldP spid="20" grpId="1"/>
      <p:bldP spid="23" grpId="0"/>
      <p:bldP spid="2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p:cNvSpPr>
            <a:spLocks noGrp="1"/>
          </p:cNvSpPr>
          <p:nvPr>
            <p:ph idx="1"/>
          </p:nvPr>
        </p:nvSpPr>
        <p:spPr>
          <a:xfrm>
            <a:off x="518864" y="1426566"/>
            <a:ext cx="8517632" cy="4897561"/>
          </a:xfrm>
        </p:spPr>
        <p:txBody>
          <a:bodyPr>
            <a:noAutofit/>
          </a:bodyPr>
          <a:lstStyle/>
          <a:p>
            <a:pPr marL="0" indent="0">
              <a:buNone/>
            </a:pPr>
            <a:r>
              <a:rPr lang="en-GB" sz="1800" dirty="0"/>
              <a:t>The graph shows the trace from a spirometer for a man who changes his activity over the 150 second period.</a:t>
            </a:r>
            <a:endParaRPr lang="en-GB" sz="1800" dirty="0" smtClean="0"/>
          </a:p>
          <a:p>
            <a:pPr marL="0" indent="0">
              <a:buNone/>
            </a:pPr>
            <a:endParaRPr lang="en-GB" sz="18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smtClean="0"/>
          </a:p>
          <a:p>
            <a:pPr marL="0" indent="0">
              <a:buNone/>
            </a:pPr>
            <a:endParaRPr lang="en-GB" sz="1800" dirty="0"/>
          </a:p>
          <a:p>
            <a:pPr marL="0" indent="0">
              <a:buNone/>
            </a:pPr>
            <a:endParaRPr lang="en-GB" sz="1800" dirty="0" smtClean="0"/>
          </a:p>
          <a:p>
            <a:pPr marL="0" indent="0">
              <a:buNone/>
            </a:pPr>
            <a:endParaRPr lang="en-GB" sz="1800" dirty="0" smtClean="0"/>
          </a:p>
          <a:p>
            <a:pPr marL="0" indent="0">
              <a:buNone/>
            </a:pPr>
            <a:endParaRPr lang="en-GB" sz="1800" dirty="0"/>
          </a:p>
          <a:p>
            <a:pPr marL="174625" lvl="1" indent="-174625">
              <a:spcBef>
                <a:spcPts val="0"/>
              </a:spcBef>
              <a:buFont typeface="Arial" panose="020B0604020202020204" pitchFamily="34" charset="0"/>
              <a:buChar char="•"/>
            </a:pPr>
            <a:r>
              <a:rPr lang="en-GB" sz="1800" dirty="0"/>
              <a:t>What is the tidal volume for the man when he is at rest?</a:t>
            </a:r>
          </a:p>
          <a:p>
            <a:pPr marL="174625" lvl="1" indent="-174625">
              <a:spcBef>
                <a:spcPts val="0"/>
              </a:spcBef>
              <a:buFont typeface="Arial" panose="020B0604020202020204" pitchFamily="34" charset="0"/>
              <a:buChar char="•"/>
            </a:pPr>
            <a:r>
              <a:rPr lang="en-GB" sz="1800" dirty="0" smtClean="0"/>
              <a:t>How </a:t>
            </a:r>
            <a:r>
              <a:rPr lang="en-GB" sz="1800" dirty="0"/>
              <a:t>many breaths per minute does the man take when at rest?</a:t>
            </a:r>
            <a:endParaRPr lang="en-GB" sz="1800" dirty="0" smtClean="0"/>
          </a:p>
          <a:p>
            <a:pPr marL="174625" lvl="1" indent="-174625">
              <a:spcBef>
                <a:spcPts val="0"/>
              </a:spcBef>
              <a:buFont typeface="Arial" panose="020B0604020202020204" pitchFamily="34" charset="0"/>
              <a:buChar char="•"/>
            </a:pPr>
            <a:r>
              <a:rPr lang="en-GB" sz="1800" dirty="0" smtClean="0"/>
              <a:t>What is the vital capacity for the man?</a:t>
            </a:r>
          </a:p>
          <a:p>
            <a:pPr marL="174625" lvl="1" indent="-174625">
              <a:spcBef>
                <a:spcPts val="0"/>
              </a:spcBef>
              <a:buFont typeface="Arial" panose="020B0604020202020204" pitchFamily="34" charset="0"/>
              <a:buChar char="•"/>
            </a:pPr>
            <a:r>
              <a:rPr lang="en-GB" sz="1800" dirty="0"/>
              <a:t>What is the total lung capacity of the man?</a:t>
            </a:r>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5122" name="Picture 2" descr="C:\Business\Hodder Biology PowerPoints\Received\Re-use artwork for chapters 1-9\07_16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88840"/>
            <a:ext cx="8299987" cy="2664296"/>
          </a:xfrm>
          <a:prstGeom prst="rect">
            <a:avLst/>
          </a:prstGeom>
          <a:noFill/>
          <a:extLst>
            <a:ext uri="{909E8E84-426E-40DD-AFC4-6F175D3DCCD1}">
              <a14:hiddenFill xmlns:a14="http://schemas.microsoft.com/office/drawing/2010/main">
                <a:solidFill>
                  <a:srgbClr val="FFFFFF"/>
                </a:solidFill>
              </a14:hiddenFill>
            </a:ext>
          </a:extLst>
        </p:spPr>
      </p:pic>
      <p:sp>
        <p:nvSpPr>
          <p:cNvPr id="26" name="Rounded Rectangle 2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28" name="Rounded Rectangle 27">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
        <p:nvSpPr>
          <p:cNvPr id="4" name="Rectangle 3"/>
          <p:cNvSpPr/>
          <p:nvPr/>
        </p:nvSpPr>
        <p:spPr>
          <a:xfrm>
            <a:off x="6084168" y="4930282"/>
            <a:ext cx="914033" cy="369332"/>
          </a:xfrm>
          <a:prstGeom prst="rect">
            <a:avLst/>
          </a:prstGeom>
        </p:spPr>
        <p:txBody>
          <a:bodyPr wrap="none">
            <a:spAutoFit/>
          </a:bodyPr>
          <a:lstStyle/>
          <a:p>
            <a:r>
              <a:rPr lang="en-GB" dirty="0">
                <a:solidFill>
                  <a:srgbClr val="008000"/>
                </a:solidFill>
              </a:rPr>
              <a:t>0.6 dm</a:t>
            </a:r>
            <a:r>
              <a:rPr lang="en-GB" baseline="30000" dirty="0">
                <a:solidFill>
                  <a:srgbClr val="008000"/>
                </a:solidFill>
              </a:rPr>
              <a:t>3</a:t>
            </a:r>
          </a:p>
        </p:txBody>
      </p:sp>
      <p:sp>
        <p:nvSpPr>
          <p:cNvPr id="31" name="Rectangle 30"/>
          <p:cNvSpPr/>
          <p:nvPr/>
        </p:nvSpPr>
        <p:spPr>
          <a:xfrm>
            <a:off x="6732240" y="5202032"/>
            <a:ext cx="418704" cy="369332"/>
          </a:xfrm>
          <a:prstGeom prst="rect">
            <a:avLst/>
          </a:prstGeom>
        </p:spPr>
        <p:txBody>
          <a:bodyPr wrap="none">
            <a:spAutoFit/>
          </a:bodyPr>
          <a:lstStyle/>
          <a:p>
            <a:r>
              <a:rPr lang="en-GB" dirty="0" smtClean="0">
                <a:solidFill>
                  <a:srgbClr val="008000"/>
                </a:solidFill>
              </a:rPr>
              <a:t>12</a:t>
            </a:r>
            <a:endParaRPr lang="en-GB" baseline="30000" dirty="0">
              <a:solidFill>
                <a:srgbClr val="008000"/>
              </a:solidFill>
            </a:endParaRPr>
          </a:p>
        </p:txBody>
      </p:sp>
      <p:sp>
        <p:nvSpPr>
          <p:cNvPr id="32" name="Rectangle 31"/>
          <p:cNvSpPr/>
          <p:nvPr/>
        </p:nvSpPr>
        <p:spPr>
          <a:xfrm>
            <a:off x="4417992" y="5486168"/>
            <a:ext cx="914033" cy="369332"/>
          </a:xfrm>
          <a:prstGeom prst="rect">
            <a:avLst/>
          </a:prstGeom>
        </p:spPr>
        <p:txBody>
          <a:bodyPr wrap="none">
            <a:spAutoFit/>
          </a:bodyPr>
          <a:lstStyle/>
          <a:p>
            <a:r>
              <a:rPr lang="en-GB" dirty="0" smtClean="0">
                <a:solidFill>
                  <a:srgbClr val="008000"/>
                </a:solidFill>
              </a:rPr>
              <a:t>2.8 </a:t>
            </a:r>
            <a:r>
              <a:rPr lang="en-GB" dirty="0">
                <a:solidFill>
                  <a:srgbClr val="008000"/>
                </a:solidFill>
              </a:rPr>
              <a:t>dm</a:t>
            </a:r>
            <a:r>
              <a:rPr lang="en-GB" baseline="30000" dirty="0">
                <a:solidFill>
                  <a:srgbClr val="008000"/>
                </a:solidFill>
              </a:rPr>
              <a:t>3</a:t>
            </a:r>
          </a:p>
        </p:txBody>
      </p:sp>
      <p:sp>
        <p:nvSpPr>
          <p:cNvPr id="33" name="Rectangle 32"/>
          <p:cNvSpPr/>
          <p:nvPr/>
        </p:nvSpPr>
        <p:spPr>
          <a:xfrm>
            <a:off x="4801457" y="5756622"/>
            <a:ext cx="739305" cy="369332"/>
          </a:xfrm>
          <a:prstGeom prst="rect">
            <a:avLst/>
          </a:prstGeom>
        </p:spPr>
        <p:txBody>
          <a:bodyPr wrap="none">
            <a:spAutoFit/>
          </a:bodyPr>
          <a:lstStyle/>
          <a:p>
            <a:r>
              <a:rPr lang="en-GB" dirty="0" smtClean="0">
                <a:solidFill>
                  <a:srgbClr val="008000"/>
                </a:solidFill>
              </a:rPr>
              <a:t>5 </a:t>
            </a:r>
            <a:r>
              <a:rPr lang="en-GB" dirty="0">
                <a:solidFill>
                  <a:srgbClr val="008000"/>
                </a:solidFill>
              </a:rPr>
              <a:t>dm</a:t>
            </a:r>
            <a:r>
              <a:rPr lang="en-GB" baseline="30000" dirty="0">
                <a:solidFill>
                  <a:srgbClr val="008000"/>
                </a:solidFill>
              </a:rPr>
              <a:t>3</a:t>
            </a:r>
          </a:p>
        </p:txBody>
      </p:sp>
    </p:spTree>
    <p:extLst>
      <p:ext uri="{BB962C8B-B14F-4D97-AF65-F5344CB8AC3E}">
        <p14:creationId xmlns:p14="http://schemas.microsoft.com/office/powerpoint/2010/main" val="16463634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31"/>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32"/>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bldLst>
      <p:bldP spid="28" grpId="0" animBg="1"/>
      <p:bldP spid="4" grpId="0"/>
      <p:bldP spid="4" grpId="1"/>
      <p:bldP spid="31" grpId="0"/>
      <p:bldP spid="31" grpId="1"/>
      <p:bldP spid="32" grpId="0"/>
      <p:bldP spid="32" grpId="1"/>
      <p:bldP spid="33" grpId="0"/>
      <p:bldP spid="3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Introduction</a:t>
            </a:r>
          </a:p>
          <a:p>
            <a:pPr marL="0" indent="0">
              <a:buNone/>
            </a:pPr>
            <a:r>
              <a:rPr lang="en-GB" sz="2400" dirty="0"/>
              <a:t>The lungs are the organs of gas exchange in a mammal. The airways are permanently open for unrestricted passage of air into the lungs.</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sz="2400" dirty="0" smtClean="0"/>
              <a:t>Click to reveal the thirteen hotspots.</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1026" name="Picture 2" descr="C:\Business\Hodder Biology PowerPoints\Received\Re-use artwork for chapters 1-9\07_12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988840"/>
            <a:ext cx="3265657" cy="437624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444208" y="1792694"/>
            <a:ext cx="1738726" cy="338554"/>
          </a:xfrm>
          <a:prstGeom prst="rect">
            <a:avLst/>
          </a:prstGeom>
          <a:noFill/>
        </p:spPr>
        <p:txBody>
          <a:bodyPr wrap="square" rtlCol="0">
            <a:spAutoFit/>
          </a:bodyPr>
          <a:lstStyle/>
          <a:p>
            <a:r>
              <a:rPr lang="en-GB" sz="1600" dirty="0" smtClean="0"/>
              <a:t>Nasal passages</a:t>
            </a:r>
            <a:endParaRPr lang="en-GB" sz="1600" dirty="0"/>
          </a:p>
        </p:txBody>
      </p:sp>
      <p:cxnSp>
        <p:nvCxnSpPr>
          <p:cNvPr id="10" name="Straight Connector 9"/>
          <p:cNvCxnSpPr/>
          <p:nvPr/>
        </p:nvCxnSpPr>
        <p:spPr>
          <a:xfrm flipH="1">
            <a:off x="5008359" y="1988840"/>
            <a:ext cx="1509480" cy="874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846341" y="2718859"/>
            <a:ext cx="324036" cy="288032"/>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300192" y="2482531"/>
            <a:ext cx="1738726" cy="338554"/>
          </a:xfrm>
          <a:prstGeom prst="rect">
            <a:avLst/>
          </a:prstGeom>
          <a:noFill/>
        </p:spPr>
        <p:txBody>
          <a:bodyPr wrap="square" rtlCol="0">
            <a:spAutoFit/>
          </a:bodyPr>
          <a:lstStyle/>
          <a:p>
            <a:r>
              <a:rPr lang="en-GB" sz="1600" dirty="0" smtClean="0"/>
              <a:t>Epiglottis</a:t>
            </a:r>
            <a:endParaRPr lang="en-GB" sz="1600" dirty="0"/>
          </a:p>
        </p:txBody>
      </p:sp>
      <p:cxnSp>
        <p:nvCxnSpPr>
          <p:cNvPr id="14" name="Straight Connector 13"/>
          <p:cNvCxnSpPr>
            <a:stCxn id="13" idx="1"/>
          </p:cNvCxnSpPr>
          <p:nvPr/>
        </p:nvCxnSpPr>
        <p:spPr>
          <a:xfrm flipH="1">
            <a:off x="4605341" y="2651808"/>
            <a:ext cx="1694851" cy="6429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4419508" y="3227265"/>
            <a:ext cx="324036" cy="115155"/>
          </a:xfrm>
          <a:prstGeom prst="roundRect">
            <a:avLst/>
          </a:prstGeom>
          <a:solidFill>
            <a:srgbClr val="008000">
              <a:alpha val="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6280720" y="3086846"/>
            <a:ext cx="1738726" cy="338554"/>
          </a:xfrm>
          <a:prstGeom prst="rect">
            <a:avLst/>
          </a:prstGeom>
          <a:noFill/>
        </p:spPr>
        <p:txBody>
          <a:bodyPr wrap="square" rtlCol="0">
            <a:spAutoFit/>
          </a:bodyPr>
          <a:lstStyle/>
          <a:p>
            <a:r>
              <a:rPr lang="en-GB" sz="1600" dirty="0" smtClean="0"/>
              <a:t>Larynx</a:t>
            </a:r>
            <a:endParaRPr lang="en-GB" sz="1600" dirty="0"/>
          </a:p>
        </p:txBody>
      </p:sp>
      <p:cxnSp>
        <p:nvCxnSpPr>
          <p:cNvPr id="19" name="Straight Connector 18"/>
          <p:cNvCxnSpPr>
            <a:stCxn id="18" idx="1"/>
          </p:cNvCxnSpPr>
          <p:nvPr/>
        </p:nvCxnSpPr>
        <p:spPr>
          <a:xfrm flipH="1">
            <a:off x="4586289" y="3256123"/>
            <a:ext cx="1694431" cy="2591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4355976" y="3385254"/>
            <a:ext cx="324036" cy="187762"/>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6332892" y="3631315"/>
            <a:ext cx="1924439" cy="338554"/>
          </a:xfrm>
          <a:prstGeom prst="rect">
            <a:avLst/>
          </a:prstGeom>
          <a:noFill/>
        </p:spPr>
        <p:txBody>
          <a:bodyPr wrap="square" rtlCol="0">
            <a:spAutoFit/>
          </a:bodyPr>
          <a:lstStyle/>
          <a:p>
            <a:r>
              <a:rPr lang="en-GB" sz="1600" dirty="0" smtClean="0"/>
              <a:t>Left bronchus tube</a:t>
            </a:r>
            <a:endParaRPr lang="en-GB" sz="1600" dirty="0"/>
          </a:p>
        </p:txBody>
      </p:sp>
      <p:cxnSp>
        <p:nvCxnSpPr>
          <p:cNvPr id="32" name="Straight Connector 31"/>
          <p:cNvCxnSpPr>
            <a:stCxn id="31" idx="1"/>
          </p:cNvCxnSpPr>
          <p:nvPr/>
        </p:nvCxnSpPr>
        <p:spPr>
          <a:xfrm flipH="1">
            <a:off x="4530868" y="3800592"/>
            <a:ext cx="1802024" cy="446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4476446" y="4117485"/>
            <a:ext cx="162018" cy="187762"/>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7001080" y="3948208"/>
            <a:ext cx="1738726" cy="338554"/>
          </a:xfrm>
          <a:prstGeom prst="rect">
            <a:avLst/>
          </a:prstGeom>
          <a:noFill/>
        </p:spPr>
        <p:txBody>
          <a:bodyPr wrap="square" rtlCol="0">
            <a:spAutoFit/>
          </a:bodyPr>
          <a:lstStyle/>
          <a:p>
            <a:r>
              <a:rPr lang="en-GB" sz="1600" dirty="0" smtClean="0"/>
              <a:t>Left lung</a:t>
            </a:r>
            <a:endParaRPr lang="en-GB" sz="1600" dirty="0"/>
          </a:p>
        </p:txBody>
      </p:sp>
      <p:cxnSp>
        <p:nvCxnSpPr>
          <p:cNvPr id="37" name="Straight Connector 36"/>
          <p:cNvCxnSpPr>
            <a:stCxn id="36" idx="1"/>
          </p:cNvCxnSpPr>
          <p:nvPr/>
        </p:nvCxnSpPr>
        <p:spPr>
          <a:xfrm flipH="1">
            <a:off x="5217790" y="4117485"/>
            <a:ext cx="1783290" cy="336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4932040" y="4221088"/>
            <a:ext cx="324036" cy="550536"/>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6719159" y="4433070"/>
            <a:ext cx="1738726" cy="338554"/>
          </a:xfrm>
          <a:prstGeom prst="rect">
            <a:avLst/>
          </a:prstGeom>
          <a:noFill/>
        </p:spPr>
        <p:txBody>
          <a:bodyPr wrap="square" rtlCol="0">
            <a:spAutoFit/>
          </a:bodyPr>
          <a:lstStyle/>
          <a:p>
            <a:r>
              <a:rPr lang="en-GB" sz="1600" dirty="0" smtClean="0"/>
              <a:t>Heart</a:t>
            </a:r>
            <a:endParaRPr lang="en-GB" sz="1600" dirty="0"/>
          </a:p>
        </p:txBody>
      </p:sp>
      <p:cxnSp>
        <p:nvCxnSpPr>
          <p:cNvPr id="42" name="Straight Connector 41"/>
          <p:cNvCxnSpPr>
            <a:stCxn id="41" idx="1"/>
          </p:cNvCxnSpPr>
          <p:nvPr/>
        </p:nvCxnSpPr>
        <p:spPr>
          <a:xfrm flipH="1">
            <a:off x="4605341" y="4602347"/>
            <a:ext cx="2113818" cy="1692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4437022" y="4433070"/>
            <a:ext cx="242990" cy="508098"/>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6850286" y="4941168"/>
            <a:ext cx="1924025" cy="584775"/>
          </a:xfrm>
          <a:prstGeom prst="rect">
            <a:avLst/>
          </a:prstGeom>
          <a:noFill/>
        </p:spPr>
        <p:txBody>
          <a:bodyPr wrap="square" rtlCol="0">
            <a:spAutoFit/>
          </a:bodyPr>
          <a:lstStyle/>
          <a:p>
            <a:r>
              <a:rPr lang="en-GB" sz="1600" dirty="0" smtClean="0"/>
              <a:t>Bronchioles </a:t>
            </a:r>
            <a:r>
              <a:rPr lang="en-GB" sz="1600" dirty="0"/>
              <a:t>forming bronchial tree</a:t>
            </a:r>
          </a:p>
        </p:txBody>
      </p:sp>
      <p:cxnSp>
        <p:nvCxnSpPr>
          <p:cNvPr id="46" name="Straight Connector 45"/>
          <p:cNvCxnSpPr/>
          <p:nvPr/>
        </p:nvCxnSpPr>
        <p:spPr>
          <a:xfrm flipH="1" flipV="1">
            <a:off x="5113417" y="4898977"/>
            <a:ext cx="1723083" cy="1692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4880007" y="4816116"/>
            <a:ext cx="324036" cy="341076"/>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0" name="Straight Connector 49"/>
          <p:cNvCxnSpPr/>
          <p:nvPr/>
        </p:nvCxnSpPr>
        <p:spPr>
          <a:xfrm flipH="1" flipV="1">
            <a:off x="5004049" y="5051378"/>
            <a:ext cx="1832451" cy="16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131717" y="5592640"/>
            <a:ext cx="1738726" cy="338554"/>
          </a:xfrm>
          <a:prstGeom prst="rect">
            <a:avLst/>
          </a:prstGeom>
          <a:noFill/>
        </p:spPr>
        <p:txBody>
          <a:bodyPr wrap="square" rtlCol="0">
            <a:spAutoFit/>
          </a:bodyPr>
          <a:lstStyle/>
          <a:p>
            <a:r>
              <a:rPr lang="en-GB" sz="1600" dirty="0" smtClean="0"/>
              <a:t>Diaphragm</a:t>
            </a:r>
            <a:endParaRPr lang="en-GB" sz="1600" dirty="0"/>
          </a:p>
        </p:txBody>
      </p:sp>
      <p:cxnSp>
        <p:nvCxnSpPr>
          <p:cNvPr id="54" name="Straight Connector 53"/>
          <p:cNvCxnSpPr>
            <a:stCxn id="53" idx="1"/>
          </p:cNvCxnSpPr>
          <p:nvPr/>
        </p:nvCxnSpPr>
        <p:spPr>
          <a:xfrm flipH="1" flipV="1">
            <a:off x="5204043" y="5525943"/>
            <a:ext cx="927674" cy="235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4953796" y="5238136"/>
            <a:ext cx="410292" cy="423112"/>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457200" y="2380305"/>
            <a:ext cx="2692991" cy="338554"/>
          </a:xfrm>
          <a:prstGeom prst="rect">
            <a:avLst/>
          </a:prstGeom>
          <a:noFill/>
        </p:spPr>
        <p:txBody>
          <a:bodyPr wrap="square" rtlCol="0">
            <a:spAutoFit/>
          </a:bodyPr>
          <a:lstStyle/>
          <a:p>
            <a:pPr algn="r"/>
            <a:r>
              <a:rPr lang="en-GB" sz="1600" dirty="0"/>
              <a:t>Cartilage bands in the trachea</a:t>
            </a:r>
          </a:p>
        </p:txBody>
      </p:sp>
      <p:cxnSp>
        <p:nvCxnSpPr>
          <p:cNvPr id="58" name="Straight Connector 57"/>
          <p:cNvCxnSpPr>
            <a:stCxn id="57" idx="3"/>
          </p:cNvCxnSpPr>
          <p:nvPr/>
        </p:nvCxnSpPr>
        <p:spPr>
          <a:xfrm>
            <a:off x="3150191" y="2549582"/>
            <a:ext cx="1293132" cy="11617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4281305" y="3631315"/>
            <a:ext cx="324036" cy="187762"/>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1655640" y="3006891"/>
            <a:ext cx="658116" cy="338554"/>
          </a:xfrm>
          <a:prstGeom prst="rect">
            <a:avLst/>
          </a:prstGeom>
          <a:noFill/>
        </p:spPr>
        <p:txBody>
          <a:bodyPr wrap="square" rtlCol="0">
            <a:spAutoFit/>
          </a:bodyPr>
          <a:lstStyle/>
          <a:p>
            <a:pPr algn="r"/>
            <a:r>
              <a:rPr lang="en-GB" sz="1600" dirty="0" smtClean="0"/>
              <a:t>Ribs</a:t>
            </a:r>
            <a:endParaRPr lang="en-GB" sz="1600" dirty="0"/>
          </a:p>
        </p:txBody>
      </p:sp>
      <p:cxnSp>
        <p:nvCxnSpPr>
          <p:cNvPr id="64" name="Straight Connector 63"/>
          <p:cNvCxnSpPr>
            <a:stCxn id="63" idx="3"/>
          </p:cNvCxnSpPr>
          <p:nvPr/>
        </p:nvCxnSpPr>
        <p:spPr>
          <a:xfrm>
            <a:off x="2313756" y="3176168"/>
            <a:ext cx="1447910" cy="8838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3634738" y="3996564"/>
            <a:ext cx="289189" cy="436505"/>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9" name="Straight Connector 68"/>
          <p:cNvCxnSpPr/>
          <p:nvPr/>
        </p:nvCxnSpPr>
        <p:spPr>
          <a:xfrm>
            <a:off x="2318826" y="3176168"/>
            <a:ext cx="1414974" cy="1156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547664" y="4006452"/>
            <a:ext cx="1036807" cy="338554"/>
          </a:xfrm>
          <a:prstGeom prst="rect">
            <a:avLst/>
          </a:prstGeom>
          <a:noFill/>
        </p:spPr>
        <p:txBody>
          <a:bodyPr wrap="square" rtlCol="0">
            <a:spAutoFit/>
          </a:bodyPr>
          <a:lstStyle/>
          <a:p>
            <a:pPr algn="r"/>
            <a:r>
              <a:rPr lang="en-GB" sz="1600" dirty="0" smtClean="0"/>
              <a:t>Sternum</a:t>
            </a:r>
            <a:endParaRPr lang="en-GB" sz="1600" dirty="0"/>
          </a:p>
        </p:txBody>
      </p:sp>
      <p:cxnSp>
        <p:nvCxnSpPr>
          <p:cNvPr id="74" name="Straight Connector 73"/>
          <p:cNvCxnSpPr>
            <a:stCxn id="73" idx="3"/>
          </p:cNvCxnSpPr>
          <p:nvPr/>
        </p:nvCxnSpPr>
        <p:spPr>
          <a:xfrm>
            <a:off x="2584471" y="4175729"/>
            <a:ext cx="1764813" cy="166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a:xfrm>
            <a:off x="4247964" y="4081847"/>
            <a:ext cx="195359" cy="520499"/>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p:cNvSpPr txBox="1"/>
          <p:nvPr/>
        </p:nvSpPr>
        <p:spPr>
          <a:xfrm>
            <a:off x="179512" y="4552018"/>
            <a:ext cx="2139313" cy="584775"/>
          </a:xfrm>
          <a:prstGeom prst="rect">
            <a:avLst/>
          </a:prstGeom>
          <a:noFill/>
        </p:spPr>
        <p:txBody>
          <a:bodyPr wrap="square" rtlCol="0">
            <a:spAutoFit/>
          </a:bodyPr>
          <a:lstStyle/>
          <a:p>
            <a:pPr algn="r"/>
            <a:r>
              <a:rPr lang="en-GB" sz="1600" dirty="0" smtClean="0"/>
              <a:t>External </a:t>
            </a:r>
            <a:r>
              <a:rPr lang="en-GB" sz="1600" dirty="0"/>
              <a:t>intercostal muscles</a:t>
            </a:r>
          </a:p>
        </p:txBody>
      </p:sp>
      <p:cxnSp>
        <p:nvCxnSpPr>
          <p:cNvPr id="80" name="Straight Connector 79"/>
          <p:cNvCxnSpPr/>
          <p:nvPr/>
        </p:nvCxnSpPr>
        <p:spPr>
          <a:xfrm flipV="1">
            <a:off x="2332591" y="4738966"/>
            <a:ext cx="1414083" cy="51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a:off x="3634739" y="4649554"/>
            <a:ext cx="289189" cy="219606"/>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p:cNvSpPr txBox="1"/>
          <p:nvPr/>
        </p:nvSpPr>
        <p:spPr>
          <a:xfrm>
            <a:off x="331912" y="5220489"/>
            <a:ext cx="2139313" cy="584775"/>
          </a:xfrm>
          <a:prstGeom prst="rect">
            <a:avLst/>
          </a:prstGeom>
          <a:noFill/>
        </p:spPr>
        <p:txBody>
          <a:bodyPr wrap="square" rtlCol="0">
            <a:spAutoFit/>
          </a:bodyPr>
          <a:lstStyle/>
          <a:p>
            <a:pPr algn="r"/>
            <a:r>
              <a:rPr lang="en-GB" sz="1600" dirty="0" smtClean="0"/>
              <a:t>Internal intercostal </a:t>
            </a:r>
            <a:r>
              <a:rPr lang="en-GB" sz="1600" dirty="0"/>
              <a:t>muscles</a:t>
            </a:r>
          </a:p>
        </p:txBody>
      </p:sp>
      <p:cxnSp>
        <p:nvCxnSpPr>
          <p:cNvPr id="86" name="Straight Connector 85"/>
          <p:cNvCxnSpPr/>
          <p:nvPr/>
        </p:nvCxnSpPr>
        <p:spPr>
          <a:xfrm flipV="1">
            <a:off x="2484991" y="5238136"/>
            <a:ext cx="1276675" cy="220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ounded Rectangle 86"/>
          <p:cNvSpPr/>
          <p:nvPr/>
        </p:nvSpPr>
        <p:spPr>
          <a:xfrm>
            <a:off x="3670476" y="5133595"/>
            <a:ext cx="289189" cy="219606"/>
          </a:xfrm>
          <a:prstGeom prst="roundRect">
            <a:avLst/>
          </a:prstGeom>
          <a:solidFill>
            <a:schemeClr val="accent2">
              <a:alpha val="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ounded Rectangle 48"/>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12141420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5"/>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6" restart="whenNotActive" fill="hold" evtFilter="cancelBubble" nodeType="interactiveSeq">
                <p:stCondLst>
                  <p:cond evt="onClick" delay="0">
                    <p:tgtEl>
                      <p:spTgt spid="20"/>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23" restart="whenNotActive" fill="hold" evtFilter="cancelBubble" nodeType="interactiveSeq">
                <p:stCondLst>
                  <p:cond evt="onClick" delay="0">
                    <p:tgtEl>
                      <p:spTgt spid="33"/>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0" restart="whenNotActive" fill="hold" evtFilter="cancelBubble" nodeType="interactiveSeq">
                <p:stCondLst>
                  <p:cond evt="onClick" delay="0">
                    <p:tgtEl>
                      <p:spTgt spid="38"/>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37" restart="whenNotActive" fill="hold" evtFilter="cancelBubble" nodeType="interactiveSeq">
                <p:stCondLst>
                  <p:cond evt="onClick" delay="0">
                    <p:tgtEl>
                      <p:spTgt spid="43"/>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43"/>
                  </p:tgtEl>
                </p:cond>
              </p:nextCondLst>
            </p:seq>
            <p:seq concurrent="1" nextAc="seek">
              <p:cTn id="44" restart="whenNotActive" fill="hold" evtFilter="cancelBubble" nodeType="interactiveSeq">
                <p:stCondLst>
                  <p:cond evt="onClick" delay="0">
                    <p:tgtEl>
                      <p:spTgt spid="47"/>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53" restart="whenNotActive" fill="hold" evtFilter="cancelBubble" nodeType="interactiveSeq">
                <p:stCondLst>
                  <p:cond evt="onClick" delay="0">
                    <p:tgtEl>
                      <p:spTgt spid="55"/>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5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60" restart="whenNotActive" fill="hold" evtFilter="cancelBubble" nodeType="interactiveSeq">
                <p:stCondLst>
                  <p:cond evt="onClick" delay="0">
                    <p:tgtEl>
                      <p:spTgt spid="59"/>
                    </p:tgtEl>
                  </p:cond>
                </p:stCondLst>
                <p:endSync evt="end" delay="0">
                  <p:rtn val="all"/>
                </p:endSync>
                <p:childTnLst>
                  <p:par>
                    <p:cTn id="61" fill="hold">
                      <p:stCondLst>
                        <p:cond delay="0"/>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67" restart="whenNotActive" fill="hold" evtFilter="cancelBubble" nodeType="interactiveSeq">
                <p:stCondLst>
                  <p:cond evt="onClick" delay="0">
                    <p:tgtEl>
                      <p:spTgt spid="65"/>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6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63"/>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5"/>
                  </p:tgtEl>
                </p:cond>
              </p:nextCondLst>
            </p:seq>
            <p:seq concurrent="1" nextAc="seek">
              <p:cTn id="76" restart="whenNotActive" fill="hold" evtFilter="cancelBubble" nodeType="interactiveSeq">
                <p:stCondLst>
                  <p:cond evt="onClick" delay="0">
                    <p:tgtEl>
                      <p:spTgt spid="75"/>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83" restart="whenNotActive" fill="hold" evtFilter="cancelBubble" nodeType="interactiveSeq">
                <p:stCondLst>
                  <p:cond evt="onClick" delay="0">
                    <p:tgtEl>
                      <p:spTgt spid="81"/>
                    </p:tgtEl>
                  </p:cond>
                </p:stCondLst>
                <p:endSync evt="end" delay="0">
                  <p:rtn val="all"/>
                </p:endSync>
                <p:childTnLst>
                  <p:par>
                    <p:cTn id="84" fill="hold">
                      <p:stCondLst>
                        <p:cond delay="0"/>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8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79"/>
                                        </p:tgtEl>
                                        <p:attrNameLst>
                                          <p:attrName>style.visibility</p:attrName>
                                        </p:attrNameLst>
                                      </p:cBhvr>
                                      <p:to>
                                        <p:strVal val="visible"/>
                                      </p:to>
                                    </p:set>
                                  </p:childTnLst>
                                </p:cTn>
                              </p:par>
                            </p:childTnLst>
                          </p:cTn>
                        </p:par>
                      </p:childTnLst>
                    </p:cTn>
                  </p:par>
                </p:childTnLst>
              </p:cTn>
              <p:nextCondLst>
                <p:cond evt="onClick" delay="0">
                  <p:tgtEl>
                    <p:spTgt spid="81"/>
                  </p:tgtEl>
                </p:cond>
              </p:nextCondLst>
            </p:seq>
            <p:seq concurrent="1" nextAc="seek">
              <p:cTn id="90" restart="whenNotActive" fill="hold" evtFilter="cancelBubble" nodeType="interactiveSeq">
                <p:stCondLst>
                  <p:cond evt="onClick" delay="0">
                    <p:tgtEl>
                      <p:spTgt spid="87"/>
                    </p:tgtEl>
                  </p:cond>
                </p:stCondLst>
                <p:endSync evt="end" delay="0">
                  <p:rtn val="all"/>
                </p:endSync>
                <p:childTnLst>
                  <p:par>
                    <p:cTn id="91" fill="hold">
                      <p:stCondLst>
                        <p:cond delay="0"/>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8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5"/>
                                        </p:tgtEl>
                                        <p:attrNameLst>
                                          <p:attrName>style.visibility</p:attrName>
                                        </p:attrNameLst>
                                      </p:cBhvr>
                                      <p:to>
                                        <p:strVal val="visible"/>
                                      </p:to>
                                    </p:set>
                                  </p:childTnLst>
                                </p:cTn>
                              </p:par>
                            </p:childTnLst>
                          </p:cTn>
                        </p:par>
                      </p:childTnLst>
                    </p:cTn>
                  </p:par>
                </p:childTnLst>
              </p:cTn>
              <p:nextCondLst>
                <p:cond evt="onClick" delay="0">
                  <p:tgtEl>
                    <p:spTgt spid="87"/>
                  </p:tgtEl>
                </p:cond>
              </p:nextCondLst>
            </p:seq>
            <p:seq concurrent="1" nextAc="seek">
              <p:cTn id="97" restart="whenNotActive" fill="hold" evtFilter="cancelBubble" nodeType="interactiveSeq">
                <p:stCondLst>
                  <p:cond evt="onClick" delay="0">
                    <p:tgtEl>
                      <p:spTgt spid="49"/>
                    </p:tgtEl>
                  </p:cond>
                </p:stCondLst>
                <p:endSync evt="end" delay="0">
                  <p:rtn val="all"/>
                </p:endSync>
                <p:childTnLst>
                  <p:par>
                    <p:cTn id="98" fill="hold">
                      <p:stCondLst>
                        <p:cond delay="0"/>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childTnLst>
                                </p:cTn>
                              </p:par>
                              <p:par>
                                <p:cTn id="102" presetID="1" presetClass="entr" presetSubtype="0" fill="hold" grpId="1" nodeType="withEffect">
                                  <p:stCondLst>
                                    <p:cond delay="0"/>
                                  </p:stCondLst>
                                  <p:childTnLst>
                                    <p:set>
                                      <p:cBhvr>
                                        <p:cTn id="103" dur="1" fill="hold">
                                          <p:stCondLst>
                                            <p:cond delay="0"/>
                                          </p:stCondLst>
                                        </p:cTn>
                                        <p:tgtEl>
                                          <p:spTgt spid="9"/>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14"/>
                                        </p:tgtEl>
                                        <p:attrNameLst>
                                          <p:attrName>style.visibility</p:attrName>
                                        </p:attrNameLst>
                                      </p:cBhvr>
                                      <p:to>
                                        <p:strVal val="visible"/>
                                      </p:to>
                                    </p:set>
                                  </p:childTnLst>
                                </p:cTn>
                              </p:par>
                              <p:par>
                                <p:cTn id="106" presetID="1" presetClass="entr" presetSubtype="0" fill="hold" grpId="1" nodeType="withEffect">
                                  <p:stCondLst>
                                    <p:cond delay="0"/>
                                  </p:stCondLst>
                                  <p:childTnLst>
                                    <p:set>
                                      <p:cBhvr>
                                        <p:cTn id="107" dur="1" fill="hold">
                                          <p:stCondLst>
                                            <p:cond delay="0"/>
                                          </p:stCondLst>
                                        </p:cTn>
                                        <p:tgtEl>
                                          <p:spTgt spid="13"/>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19"/>
                                        </p:tgtEl>
                                        <p:attrNameLst>
                                          <p:attrName>style.visibility</p:attrName>
                                        </p:attrNameLst>
                                      </p:cBhvr>
                                      <p:to>
                                        <p:strVal val="visible"/>
                                      </p:to>
                                    </p:set>
                                  </p:childTnLst>
                                </p:cTn>
                              </p:par>
                              <p:par>
                                <p:cTn id="110" presetID="1" presetClass="entr" presetSubtype="0" fill="hold" grpId="1" nodeType="withEffect">
                                  <p:stCondLst>
                                    <p:cond delay="0"/>
                                  </p:stCondLst>
                                  <p:childTnLst>
                                    <p:set>
                                      <p:cBhvr>
                                        <p:cTn id="111" dur="1" fill="hold">
                                          <p:stCondLst>
                                            <p:cond delay="0"/>
                                          </p:stCondLst>
                                        </p:cTn>
                                        <p:tgtEl>
                                          <p:spTgt spid="18"/>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32"/>
                                        </p:tgtEl>
                                        <p:attrNameLst>
                                          <p:attrName>style.visibility</p:attrName>
                                        </p:attrNameLst>
                                      </p:cBhvr>
                                      <p:to>
                                        <p:strVal val="visible"/>
                                      </p:to>
                                    </p:set>
                                  </p:childTnLst>
                                </p:cTn>
                              </p:par>
                              <p:par>
                                <p:cTn id="114" presetID="1" presetClass="entr" presetSubtype="0" fill="hold" grpId="1" nodeType="withEffect">
                                  <p:stCondLst>
                                    <p:cond delay="0"/>
                                  </p:stCondLst>
                                  <p:childTnLst>
                                    <p:set>
                                      <p:cBhvr>
                                        <p:cTn id="115" dur="1" fill="hold">
                                          <p:stCondLst>
                                            <p:cond delay="0"/>
                                          </p:stCondLst>
                                        </p:cTn>
                                        <p:tgtEl>
                                          <p:spTgt spid="31"/>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37"/>
                                        </p:tgtEl>
                                        <p:attrNameLst>
                                          <p:attrName>style.visibility</p:attrName>
                                        </p:attrNameLst>
                                      </p:cBhvr>
                                      <p:to>
                                        <p:strVal val="visible"/>
                                      </p:to>
                                    </p:set>
                                  </p:childTnLst>
                                </p:cTn>
                              </p:par>
                              <p:par>
                                <p:cTn id="118" presetID="1" presetClass="entr" presetSubtype="0" fill="hold" grpId="1" nodeType="withEffect">
                                  <p:stCondLst>
                                    <p:cond delay="0"/>
                                  </p:stCondLst>
                                  <p:childTnLst>
                                    <p:set>
                                      <p:cBhvr>
                                        <p:cTn id="119" dur="1" fill="hold">
                                          <p:stCondLst>
                                            <p:cond delay="0"/>
                                          </p:stCondLst>
                                        </p:cTn>
                                        <p:tgtEl>
                                          <p:spTgt spid="36"/>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42"/>
                                        </p:tgtEl>
                                        <p:attrNameLst>
                                          <p:attrName>style.visibility</p:attrName>
                                        </p:attrNameLst>
                                      </p:cBhvr>
                                      <p:to>
                                        <p:strVal val="visible"/>
                                      </p:to>
                                    </p:set>
                                  </p:childTnLst>
                                </p:cTn>
                              </p:par>
                              <p:par>
                                <p:cTn id="122" presetID="1" presetClass="entr" presetSubtype="0" fill="hold" grpId="1" nodeType="withEffect">
                                  <p:stCondLst>
                                    <p:cond delay="0"/>
                                  </p:stCondLst>
                                  <p:childTnLst>
                                    <p:set>
                                      <p:cBhvr>
                                        <p:cTn id="123" dur="1" fill="hold">
                                          <p:stCondLst>
                                            <p:cond delay="0"/>
                                          </p:stCondLst>
                                        </p:cTn>
                                        <p:tgtEl>
                                          <p:spTgt spid="41"/>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46"/>
                                        </p:tgtEl>
                                        <p:attrNameLst>
                                          <p:attrName>style.visibility</p:attrName>
                                        </p:attrNameLst>
                                      </p:cBhvr>
                                      <p:to>
                                        <p:strVal val="visible"/>
                                      </p:to>
                                    </p:set>
                                  </p:childTnLst>
                                </p:cTn>
                              </p:par>
                              <p:par>
                                <p:cTn id="126" presetID="1" presetClass="entr" presetSubtype="0" fill="hold" grpId="1" nodeType="withEffect">
                                  <p:stCondLst>
                                    <p:cond delay="0"/>
                                  </p:stCondLst>
                                  <p:childTnLst>
                                    <p:set>
                                      <p:cBhvr>
                                        <p:cTn id="127" dur="1" fill="hold">
                                          <p:stCondLst>
                                            <p:cond delay="0"/>
                                          </p:stCondLst>
                                        </p:cTn>
                                        <p:tgtEl>
                                          <p:spTgt spid="45"/>
                                        </p:tgtEl>
                                        <p:attrNameLst>
                                          <p:attrName>style.visibility</p:attrName>
                                        </p:attrNameLst>
                                      </p:cBhvr>
                                      <p:to>
                                        <p:strVal val="visible"/>
                                      </p:to>
                                    </p:set>
                                  </p:childTnLst>
                                </p:cTn>
                              </p:par>
                              <p:par>
                                <p:cTn id="128" presetID="1" presetClass="entr" presetSubtype="0" fill="hold" nodeType="withEffect">
                                  <p:stCondLst>
                                    <p:cond delay="0"/>
                                  </p:stCondLst>
                                  <p:childTnLst>
                                    <p:set>
                                      <p:cBhvr>
                                        <p:cTn id="129" dur="1" fill="hold">
                                          <p:stCondLst>
                                            <p:cond delay="0"/>
                                          </p:stCondLst>
                                        </p:cTn>
                                        <p:tgtEl>
                                          <p:spTgt spid="50"/>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54"/>
                                        </p:tgtEl>
                                        <p:attrNameLst>
                                          <p:attrName>style.visibility</p:attrName>
                                        </p:attrNameLst>
                                      </p:cBhvr>
                                      <p:to>
                                        <p:strVal val="visible"/>
                                      </p:to>
                                    </p:set>
                                  </p:childTnLst>
                                </p:cTn>
                              </p:par>
                              <p:par>
                                <p:cTn id="132" presetID="1" presetClass="entr" presetSubtype="0" fill="hold" grpId="1" nodeType="withEffect">
                                  <p:stCondLst>
                                    <p:cond delay="0"/>
                                  </p:stCondLst>
                                  <p:childTnLst>
                                    <p:set>
                                      <p:cBhvr>
                                        <p:cTn id="133" dur="1" fill="hold">
                                          <p:stCondLst>
                                            <p:cond delay="0"/>
                                          </p:stCondLst>
                                        </p:cTn>
                                        <p:tgtEl>
                                          <p:spTgt spid="53"/>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58"/>
                                        </p:tgtEl>
                                        <p:attrNameLst>
                                          <p:attrName>style.visibility</p:attrName>
                                        </p:attrNameLst>
                                      </p:cBhvr>
                                      <p:to>
                                        <p:strVal val="visible"/>
                                      </p:to>
                                    </p:set>
                                  </p:childTnLst>
                                </p:cTn>
                              </p:par>
                              <p:par>
                                <p:cTn id="136" presetID="1" presetClass="entr" presetSubtype="0" fill="hold" grpId="1" nodeType="withEffect">
                                  <p:stCondLst>
                                    <p:cond delay="0"/>
                                  </p:stCondLst>
                                  <p:childTnLst>
                                    <p:set>
                                      <p:cBhvr>
                                        <p:cTn id="137" dur="1" fill="hold">
                                          <p:stCondLst>
                                            <p:cond delay="0"/>
                                          </p:stCondLst>
                                        </p:cTn>
                                        <p:tgtEl>
                                          <p:spTgt spid="57"/>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64"/>
                                        </p:tgtEl>
                                        <p:attrNameLst>
                                          <p:attrName>style.visibility</p:attrName>
                                        </p:attrNameLst>
                                      </p:cBhvr>
                                      <p:to>
                                        <p:strVal val="visible"/>
                                      </p:to>
                                    </p:set>
                                  </p:childTnLst>
                                </p:cTn>
                              </p:par>
                              <p:par>
                                <p:cTn id="140" presetID="1" presetClass="entr" presetSubtype="0" fill="hold" grpId="1" nodeType="withEffect">
                                  <p:stCondLst>
                                    <p:cond delay="0"/>
                                  </p:stCondLst>
                                  <p:childTnLst>
                                    <p:set>
                                      <p:cBhvr>
                                        <p:cTn id="141" dur="1" fill="hold">
                                          <p:stCondLst>
                                            <p:cond delay="0"/>
                                          </p:stCondLst>
                                        </p:cTn>
                                        <p:tgtEl>
                                          <p:spTgt spid="63"/>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69"/>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74"/>
                                        </p:tgtEl>
                                        <p:attrNameLst>
                                          <p:attrName>style.visibility</p:attrName>
                                        </p:attrNameLst>
                                      </p:cBhvr>
                                      <p:to>
                                        <p:strVal val="visible"/>
                                      </p:to>
                                    </p:set>
                                  </p:childTnLst>
                                </p:cTn>
                              </p:par>
                              <p:par>
                                <p:cTn id="146" presetID="1" presetClass="entr" presetSubtype="0" fill="hold" grpId="1" nodeType="withEffect">
                                  <p:stCondLst>
                                    <p:cond delay="0"/>
                                  </p:stCondLst>
                                  <p:childTnLst>
                                    <p:set>
                                      <p:cBhvr>
                                        <p:cTn id="147" dur="1" fill="hold">
                                          <p:stCondLst>
                                            <p:cond delay="0"/>
                                          </p:stCondLst>
                                        </p:cTn>
                                        <p:tgtEl>
                                          <p:spTgt spid="73"/>
                                        </p:tgtEl>
                                        <p:attrNameLst>
                                          <p:attrName>style.visibility</p:attrName>
                                        </p:attrNameLst>
                                      </p:cBhvr>
                                      <p:to>
                                        <p:strVal val="visible"/>
                                      </p:to>
                                    </p:set>
                                  </p:childTnLst>
                                </p:cTn>
                              </p:par>
                              <p:par>
                                <p:cTn id="148" presetID="1" presetClass="entr" presetSubtype="0" fill="hold" nodeType="withEffect">
                                  <p:stCondLst>
                                    <p:cond delay="0"/>
                                  </p:stCondLst>
                                  <p:childTnLst>
                                    <p:set>
                                      <p:cBhvr>
                                        <p:cTn id="149" dur="1" fill="hold">
                                          <p:stCondLst>
                                            <p:cond delay="0"/>
                                          </p:stCondLst>
                                        </p:cTn>
                                        <p:tgtEl>
                                          <p:spTgt spid="80"/>
                                        </p:tgtEl>
                                        <p:attrNameLst>
                                          <p:attrName>style.visibility</p:attrName>
                                        </p:attrNameLst>
                                      </p:cBhvr>
                                      <p:to>
                                        <p:strVal val="visible"/>
                                      </p:to>
                                    </p:set>
                                  </p:childTnLst>
                                </p:cTn>
                              </p:par>
                              <p:par>
                                <p:cTn id="150" presetID="1" presetClass="entr" presetSubtype="0" fill="hold" grpId="1" nodeType="withEffect">
                                  <p:stCondLst>
                                    <p:cond delay="0"/>
                                  </p:stCondLst>
                                  <p:childTnLst>
                                    <p:set>
                                      <p:cBhvr>
                                        <p:cTn id="151" dur="1" fill="hold">
                                          <p:stCondLst>
                                            <p:cond delay="0"/>
                                          </p:stCondLst>
                                        </p:cTn>
                                        <p:tgtEl>
                                          <p:spTgt spid="79"/>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86"/>
                                        </p:tgtEl>
                                        <p:attrNameLst>
                                          <p:attrName>style.visibility</p:attrName>
                                        </p:attrNameLst>
                                      </p:cBhvr>
                                      <p:to>
                                        <p:strVal val="visible"/>
                                      </p:to>
                                    </p:set>
                                  </p:childTnLst>
                                </p:cTn>
                              </p:par>
                              <p:par>
                                <p:cTn id="154" presetID="1" presetClass="entr" presetSubtype="0" fill="hold" grpId="1" nodeType="withEffect">
                                  <p:stCondLst>
                                    <p:cond delay="0"/>
                                  </p:stCondLst>
                                  <p:childTnLst>
                                    <p:set>
                                      <p:cBhvr>
                                        <p:cTn id="155" dur="1" fill="hold">
                                          <p:stCondLst>
                                            <p:cond delay="0"/>
                                          </p:stCondLst>
                                        </p:cTn>
                                        <p:tgtEl>
                                          <p:spTgt spid="85"/>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11"/>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15"/>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20"/>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33"/>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38"/>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43"/>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55"/>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59"/>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65"/>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75"/>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81"/>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49"/>
                  </p:tgtEl>
                </p:cond>
              </p:nextCondLst>
            </p:seq>
          </p:childTnLst>
        </p:cTn>
      </p:par>
    </p:tnLst>
    <p:bldLst>
      <p:bldP spid="9" grpId="0"/>
      <p:bldP spid="9" grpId="1"/>
      <p:bldP spid="11" grpId="0" animBg="1"/>
      <p:bldP spid="13" grpId="0"/>
      <p:bldP spid="13" grpId="1"/>
      <p:bldP spid="15" grpId="0" animBg="1"/>
      <p:bldP spid="18" grpId="0"/>
      <p:bldP spid="18" grpId="1"/>
      <p:bldP spid="20" grpId="0" animBg="1"/>
      <p:bldP spid="31" grpId="0"/>
      <p:bldP spid="31" grpId="1"/>
      <p:bldP spid="33" grpId="0" animBg="1"/>
      <p:bldP spid="36" grpId="0"/>
      <p:bldP spid="36" grpId="1"/>
      <p:bldP spid="38" grpId="0" animBg="1"/>
      <p:bldP spid="41" grpId="0"/>
      <p:bldP spid="41" grpId="1"/>
      <p:bldP spid="43" grpId="0" animBg="1"/>
      <p:bldP spid="45" grpId="0"/>
      <p:bldP spid="45" grpId="1"/>
      <p:bldP spid="47" grpId="0" animBg="1"/>
      <p:bldP spid="53" grpId="0"/>
      <p:bldP spid="53" grpId="1"/>
      <p:bldP spid="55" grpId="0" animBg="1"/>
      <p:bldP spid="57" grpId="0"/>
      <p:bldP spid="57" grpId="1"/>
      <p:bldP spid="59" grpId="0" animBg="1"/>
      <p:bldP spid="63" grpId="0"/>
      <p:bldP spid="63" grpId="1"/>
      <p:bldP spid="65" grpId="0" animBg="1"/>
      <p:bldP spid="73" grpId="0"/>
      <p:bldP spid="73" grpId="1"/>
      <p:bldP spid="75" grpId="0" animBg="1"/>
      <p:bldP spid="79" grpId="0"/>
      <p:bldP spid="79" grpId="1"/>
      <p:bldP spid="81" grpId="0" animBg="1"/>
      <p:bldP spid="85" grpId="0"/>
      <p:bldP spid="85" grpId="1"/>
      <p:bldP spid="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smtClean="0">
                <a:solidFill>
                  <a:prstClr val="black"/>
                </a:solidFill>
              </a:rPr>
              <a:t>Questions</a:t>
            </a:r>
          </a:p>
          <a:p>
            <a:pPr marL="0" indent="0">
              <a:spcBef>
                <a:spcPts val="0"/>
              </a:spcBef>
              <a:buNone/>
            </a:pPr>
            <a:endParaRPr lang="en-GB" sz="2400" dirty="0" smtClean="0"/>
          </a:p>
          <a:p>
            <a:pPr lvl="0">
              <a:spcBef>
                <a:spcPts val="0"/>
              </a:spcBef>
            </a:pPr>
            <a:r>
              <a:rPr lang="en-GB" sz="2400" dirty="0"/>
              <a:t>What is the role of the epiglottis?</a:t>
            </a:r>
            <a:endParaRPr lang="en-GB" sz="2400" dirty="0" smtClean="0"/>
          </a:p>
          <a:p>
            <a:pPr marL="342000" lvl="2" indent="0">
              <a:spcBef>
                <a:spcPts val="0"/>
              </a:spcBef>
              <a:buNone/>
            </a:pPr>
            <a:r>
              <a:rPr lang="en-GB" dirty="0" smtClean="0">
                <a:solidFill>
                  <a:srgbClr val="008000"/>
                </a:solidFill>
              </a:rPr>
              <a:t>The </a:t>
            </a:r>
            <a:r>
              <a:rPr lang="en-GB" dirty="0">
                <a:solidFill>
                  <a:srgbClr val="008000"/>
                </a:solidFill>
              </a:rPr>
              <a:t>epiglottis closes over the windpipe when swallowing food.</a:t>
            </a:r>
          </a:p>
          <a:p>
            <a:pPr lvl="0">
              <a:spcBef>
                <a:spcPts val="0"/>
              </a:spcBef>
            </a:pPr>
            <a:r>
              <a:rPr lang="en-GB" sz="2400" dirty="0"/>
              <a:t>Why are there bands of cartilage in the trachea, bronchus tubes and bronchioles?</a:t>
            </a:r>
            <a:endParaRPr lang="en-GB" sz="2400" dirty="0" smtClean="0"/>
          </a:p>
          <a:p>
            <a:pPr marL="342000" lvl="1" indent="0">
              <a:spcBef>
                <a:spcPts val="0"/>
              </a:spcBef>
              <a:buNone/>
            </a:pPr>
            <a:r>
              <a:rPr lang="en-GB" sz="2400" dirty="0" smtClean="0">
                <a:solidFill>
                  <a:srgbClr val="008000"/>
                </a:solidFill>
              </a:rPr>
              <a:t>The </a:t>
            </a:r>
            <a:r>
              <a:rPr lang="en-GB" sz="2400" dirty="0">
                <a:solidFill>
                  <a:srgbClr val="008000"/>
                </a:solidFill>
              </a:rPr>
              <a:t>bands of cartilage hold the airways permanently open.</a:t>
            </a:r>
            <a:endParaRPr lang="en-GB" sz="2400" dirty="0" smtClean="0">
              <a:solidFill>
                <a:srgbClr val="008000"/>
              </a:solidFill>
            </a:endParaRPr>
          </a:p>
          <a:p>
            <a:pPr lvl="0">
              <a:spcBef>
                <a:spcPts val="0"/>
              </a:spcBef>
            </a:pPr>
            <a:r>
              <a:rPr lang="en-GB" sz="2400" dirty="0"/>
              <a:t>What is the role of the intercostal muscles?</a:t>
            </a:r>
          </a:p>
          <a:p>
            <a:pPr marL="342000" lvl="1" indent="0">
              <a:spcBef>
                <a:spcPts val="0"/>
              </a:spcBef>
              <a:buNone/>
            </a:pPr>
            <a:r>
              <a:rPr lang="en-GB" sz="2400" dirty="0" smtClean="0">
                <a:solidFill>
                  <a:srgbClr val="008000"/>
                </a:solidFill>
              </a:rPr>
              <a:t>Intercostal </a:t>
            </a:r>
            <a:r>
              <a:rPr lang="en-GB" sz="2400" dirty="0">
                <a:solidFill>
                  <a:srgbClr val="008000"/>
                </a:solidFill>
              </a:rPr>
              <a:t>muscles move the rib cage up and down.</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218920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Ventilation</a:t>
            </a:r>
            <a:endParaRPr lang="en-GB" b="1" dirty="0"/>
          </a:p>
          <a:p>
            <a:pPr marL="0" indent="0">
              <a:buNone/>
            </a:pPr>
            <a:r>
              <a:rPr lang="en-GB" sz="2400" dirty="0"/>
              <a:t>A ventilation system operates to draw air into and out of the lungs. Ventilation is brought about by the action of the rib cage and the diaphragm.</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0420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Ventilation</a:t>
            </a:r>
            <a:endParaRPr lang="en-GB" b="1" dirty="0"/>
          </a:p>
          <a:p>
            <a:pPr marL="0" indent="0">
              <a:buNone/>
            </a:pPr>
            <a:r>
              <a:rPr lang="en-GB" sz="2400" dirty="0"/>
              <a:t>Inhalation is an active process</a:t>
            </a:r>
            <a:r>
              <a:rPr lang="en-GB" sz="2400" dirty="0" smtClean="0"/>
              <a:t>. Click on the four hotspots to</a:t>
            </a:r>
            <a:br>
              <a:rPr lang="en-GB" sz="2400" dirty="0" smtClean="0"/>
            </a:br>
            <a:r>
              <a:rPr lang="en-GB" sz="2400" dirty="0" smtClean="0"/>
              <a:t>learn more.</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2050" name="Picture 2" descr="C:\Business\Hodder Biology PowerPoints\Received\Re-use artwork for chapters 1-9\07_13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a:stretch/>
        </p:blipFill>
        <p:spPr bwMode="auto">
          <a:xfrm>
            <a:off x="1547664" y="3152321"/>
            <a:ext cx="5770297" cy="252450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740352" y="2732449"/>
            <a:ext cx="1403648" cy="1077218"/>
          </a:xfrm>
          <a:prstGeom prst="rect">
            <a:avLst/>
          </a:prstGeom>
          <a:noFill/>
        </p:spPr>
        <p:txBody>
          <a:bodyPr wrap="square" rtlCol="0">
            <a:spAutoFit/>
          </a:bodyPr>
          <a:lstStyle/>
          <a:p>
            <a:r>
              <a:rPr lang="en-GB" sz="1600" dirty="0"/>
              <a:t>external intercostal muscles contract.</a:t>
            </a:r>
          </a:p>
        </p:txBody>
      </p:sp>
      <p:cxnSp>
        <p:nvCxnSpPr>
          <p:cNvPr id="9" name="Straight Connector 8"/>
          <p:cNvCxnSpPr>
            <a:stCxn id="8" idx="1"/>
          </p:cNvCxnSpPr>
          <p:nvPr/>
        </p:nvCxnSpPr>
        <p:spPr>
          <a:xfrm flipH="1">
            <a:off x="6577423" y="3271058"/>
            <a:ext cx="1162929" cy="531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380547" y="3717032"/>
            <a:ext cx="423701" cy="288032"/>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stCxn id="8" idx="1"/>
          </p:cNvCxnSpPr>
          <p:nvPr/>
        </p:nvCxnSpPr>
        <p:spPr>
          <a:xfrm flipH="1">
            <a:off x="6719885" y="3271058"/>
            <a:ext cx="1020467" cy="733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98048" y="3910951"/>
            <a:ext cx="1403648" cy="1077218"/>
          </a:xfrm>
          <a:prstGeom prst="rect">
            <a:avLst/>
          </a:prstGeom>
          <a:noFill/>
        </p:spPr>
        <p:txBody>
          <a:bodyPr wrap="square" rtlCol="0">
            <a:spAutoFit/>
          </a:bodyPr>
          <a:lstStyle/>
          <a:p>
            <a:r>
              <a:rPr lang="en-GB" sz="1600" dirty="0"/>
              <a:t>the ribcage is pulled upwards and outwards.</a:t>
            </a:r>
          </a:p>
        </p:txBody>
      </p:sp>
      <p:cxnSp>
        <p:nvCxnSpPr>
          <p:cNvPr id="16" name="Straight Connector 15"/>
          <p:cNvCxnSpPr/>
          <p:nvPr/>
        </p:nvCxnSpPr>
        <p:spPr>
          <a:xfrm flipH="1">
            <a:off x="6719886" y="4482218"/>
            <a:ext cx="678162" cy="178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6380547" y="4386664"/>
            <a:ext cx="678676" cy="482496"/>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067131" y="4121961"/>
            <a:ext cx="1403648" cy="1077218"/>
          </a:xfrm>
          <a:prstGeom prst="rect">
            <a:avLst/>
          </a:prstGeom>
          <a:noFill/>
        </p:spPr>
        <p:txBody>
          <a:bodyPr wrap="square" rtlCol="0">
            <a:spAutoFit/>
          </a:bodyPr>
          <a:lstStyle/>
          <a:p>
            <a:r>
              <a:rPr lang="en-GB" sz="1600" dirty="0"/>
              <a:t>the ribs pivot on the vertebral column.</a:t>
            </a:r>
          </a:p>
        </p:txBody>
      </p:sp>
      <p:cxnSp>
        <p:nvCxnSpPr>
          <p:cNvPr id="23" name="Straight Connector 22"/>
          <p:cNvCxnSpPr/>
          <p:nvPr/>
        </p:nvCxnSpPr>
        <p:spPr>
          <a:xfrm flipH="1">
            <a:off x="5095391" y="4462733"/>
            <a:ext cx="678162" cy="178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796136" y="3624258"/>
            <a:ext cx="339338" cy="1676950"/>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07504" y="3802630"/>
            <a:ext cx="1382033" cy="2308324"/>
          </a:xfrm>
          <a:prstGeom prst="rect">
            <a:avLst/>
          </a:prstGeom>
          <a:noFill/>
        </p:spPr>
        <p:txBody>
          <a:bodyPr wrap="square" rtlCol="0">
            <a:spAutoFit/>
          </a:bodyPr>
          <a:lstStyle/>
          <a:p>
            <a:r>
              <a:rPr lang="en-GB" sz="1600" dirty="0"/>
              <a:t>the muscles around the edge of the diaphragm contract pulling the whole structure downwards.</a:t>
            </a:r>
          </a:p>
        </p:txBody>
      </p:sp>
      <p:cxnSp>
        <p:nvCxnSpPr>
          <p:cNvPr id="26" name="Straight Connector 25"/>
          <p:cNvCxnSpPr/>
          <p:nvPr/>
        </p:nvCxnSpPr>
        <p:spPr>
          <a:xfrm>
            <a:off x="1187624" y="4869160"/>
            <a:ext cx="2023662" cy="290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2853012" y="4759874"/>
            <a:ext cx="638868" cy="541334"/>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1043608" y="2732449"/>
            <a:ext cx="2304256" cy="584775"/>
          </a:xfrm>
          <a:prstGeom prst="rect">
            <a:avLst/>
          </a:prstGeom>
          <a:noFill/>
        </p:spPr>
        <p:txBody>
          <a:bodyPr wrap="square" rtlCol="0">
            <a:spAutoFit/>
          </a:bodyPr>
          <a:lstStyle/>
          <a:p>
            <a:r>
              <a:rPr lang="en-GB" sz="1600" dirty="0" smtClean="0"/>
              <a:t>Position of diaphragm during inhalation</a:t>
            </a:r>
            <a:endParaRPr lang="en-GB" sz="1600" dirty="0"/>
          </a:p>
        </p:txBody>
      </p:sp>
      <p:sp>
        <p:nvSpPr>
          <p:cNvPr id="32" name="TextBox 31"/>
          <p:cNvSpPr txBox="1"/>
          <p:nvPr/>
        </p:nvSpPr>
        <p:spPr>
          <a:xfrm>
            <a:off x="4644008" y="2732449"/>
            <a:ext cx="2304256" cy="584775"/>
          </a:xfrm>
          <a:prstGeom prst="rect">
            <a:avLst/>
          </a:prstGeom>
          <a:noFill/>
        </p:spPr>
        <p:txBody>
          <a:bodyPr wrap="square" rtlCol="0">
            <a:spAutoFit/>
          </a:bodyPr>
          <a:lstStyle/>
          <a:p>
            <a:r>
              <a:rPr lang="en-GB" sz="1600" dirty="0" smtClean="0"/>
              <a:t>Position of ribcage during inhalation</a:t>
            </a:r>
            <a:endParaRPr lang="en-GB" sz="1600" dirty="0"/>
          </a:p>
        </p:txBody>
      </p:sp>
      <p:sp>
        <p:nvSpPr>
          <p:cNvPr id="33" name="TextBox 32"/>
          <p:cNvSpPr txBox="1"/>
          <p:nvPr/>
        </p:nvSpPr>
        <p:spPr>
          <a:xfrm>
            <a:off x="1547664" y="5429214"/>
            <a:ext cx="2304256" cy="338554"/>
          </a:xfrm>
          <a:prstGeom prst="rect">
            <a:avLst/>
          </a:prstGeom>
          <a:noFill/>
        </p:spPr>
        <p:txBody>
          <a:bodyPr wrap="square" rtlCol="0">
            <a:spAutoFit/>
          </a:bodyPr>
          <a:lstStyle/>
          <a:p>
            <a:pPr algn="ctr"/>
            <a:r>
              <a:rPr lang="en-GB" sz="1600" dirty="0" smtClean="0"/>
              <a:t>diaphragm gets flatter</a:t>
            </a:r>
            <a:endParaRPr lang="en-GB" sz="1600" dirty="0"/>
          </a:p>
        </p:txBody>
      </p:sp>
      <p:sp>
        <p:nvSpPr>
          <p:cNvPr id="34" name="Rounded Rectangle 33"/>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259564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11" restart="whenNotActive" fill="hold" evtFilter="cancelBubble" nodeType="interactiveSeq">
                <p:stCondLst>
                  <p:cond evt="onClick" delay="0">
                    <p:tgtEl>
                      <p:spTgt spid="17"/>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18" restart="whenNotActive" fill="hold" evtFilter="cancelBubble" nodeType="interactiveSeq">
                <p:stCondLst>
                  <p:cond evt="onClick" delay="0">
                    <p:tgtEl>
                      <p:spTgt spid="24"/>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25" restart="whenNotActive" fill="hold" evtFilter="cancelBubble" nodeType="interactiveSeq">
                <p:stCondLst>
                  <p:cond evt="onClick" delay="0">
                    <p:tgtEl>
                      <p:spTgt spid="28"/>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2" restart="whenNotActive" fill="hold" evtFilter="cancelBubble" nodeType="interactiveSeq">
                <p:stCondLst>
                  <p:cond evt="onClick" delay="0">
                    <p:tgtEl>
                      <p:spTgt spid="34"/>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childTnLst>
        </p:cTn>
      </p:par>
    </p:tnLst>
    <p:bldLst>
      <p:bldP spid="8" grpId="0"/>
      <p:bldP spid="8" grpId="1"/>
      <p:bldP spid="10" grpId="0" animBg="1"/>
      <p:bldP spid="15" grpId="0"/>
      <p:bldP spid="15" grpId="1"/>
      <p:bldP spid="17" grpId="0" animBg="1"/>
      <p:bldP spid="22" grpId="0"/>
      <p:bldP spid="22" grpId="1"/>
      <p:bldP spid="24" grpId="0" animBg="1"/>
      <p:bldP spid="25" grpId="0"/>
      <p:bldP spid="25" grpId="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descr="C:\Business\Hodder Biology PowerPoints\Received\Re-use artwork for chapters 1-9\07_13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360" b="55543"/>
          <a:stretch/>
        </p:blipFill>
        <p:spPr bwMode="auto">
          <a:xfrm>
            <a:off x="1541971" y="3337095"/>
            <a:ext cx="5770297" cy="226283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smtClean="0"/>
              <a:t>Ventilation</a:t>
            </a:r>
            <a:endParaRPr lang="en-GB" b="1" dirty="0"/>
          </a:p>
          <a:p>
            <a:pPr marL="0" indent="0">
              <a:buNone/>
            </a:pPr>
            <a:r>
              <a:rPr lang="en-GB" sz="2400" dirty="0"/>
              <a:t>Exhalation is a largely passive process</a:t>
            </a:r>
            <a:r>
              <a:rPr lang="en-GB" sz="2400" dirty="0" smtClean="0"/>
              <a:t>. Click on the six hotspots to learn more.</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70664" y="2454715"/>
            <a:ext cx="1588492" cy="1077218"/>
          </a:xfrm>
          <a:prstGeom prst="rect">
            <a:avLst/>
          </a:prstGeom>
          <a:noFill/>
        </p:spPr>
        <p:txBody>
          <a:bodyPr wrap="square" rtlCol="0">
            <a:spAutoFit/>
          </a:bodyPr>
          <a:lstStyle/>
          <a:p>
            <a:r>
              <a:rPr lang="en-GB" sz="1600" dirty="0"/>
              <a:t>the sternum or breastbone attached to the ribs at the front.</a:t>
            </a:r>
          </a:p>
        </p:txBody>
      </p:sp>
      <p:cxnSp>
        <p:nvCxnSpPr>
          <p:cNvPr id="9" name="Straight Connector 8"/>
          <p:cNvCxnSpPr/>
          <p:nvPr/>
        </p:nvCxnSpPr>
        <p:spPr>
          <a:xfrm flipH="1">
            <a:off x="6649346" y="3140968"/>
            <a:ext cx="737816" cy="800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391433" y="3778154"/>
            <a:ext cx="423701" cy="288032"/>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7328882" y="3637516"/>
            <a:ext cx="1403648" cy="830997"/>
          </a:xfrm>
          <a:prstGeom prst="rect">
            <a:avLst/>
          </a:prstGeom>
          <a:noFill/>
        </p:spPr>
        <p:txBody>
          <a:bodyPr wrap="square" rtlCol="0">
            <a:spAutoFit/>
          </a:bodyPr>
          <a:lstStyle/>
          <a:p>
            <a:r>
              <a:rPr lang="en-GB" sz="1600" dirty="0"/>
              <a:t>the ribcage is pulled down and in.</a:t>
            </a:r>
          </a:p>
        </p:txBody>
      </p:sp>
      <p:cxnSp>
        <p:nvCxnSpPr>
          <p:cNvPr id="16" name="Straight Connector 15"/>
          <p:cNvCxnSpPr>
            <a:stCxn id="15" idx="1"/>
          </p:cNvCxnSpPr>
          <p:nvPr/>
        </p:nvCxnSpPr>
        <p:spPr>
          <a:xfrm flipH="1">
            <a:off x="6793362" y="4053015"/>
            <a:ext cx="535520" cy="466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6380547" y="4386664"/>
            <a:ext cx="678676" cy="482496"/>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067131" y="4121961"/>
            <a:ext cx="1403648" cy="1077218"/>
          </a:xfrm>
          <a:prstGeom prst="rect">
            <a:avLst/>
          </a:prstGeom>
          <a:noFill/>
        </p:spPr>
        <p:txBody>
          <a:bodyPr wrap="square" rtlCol="0">
            <a:spAutoFit/>
          </a:bodyPr>
          <a:lstStyle/>
          <a:p>
            <a:r>
              <a:rPr lang="en-GB" sz="1600" dirty="0"/>
              <a:t>ribs articulate with the thoracic vertebrae.</a:t>
            </a:r>
          </a:p>
        </p:txBody>
      </p:sp>
      <p:cxnSp>
        <p:nvCxnSpPr>
          <p:cNvPr id="23" name="Straight Connector 22"/>
          <p:cNvCxnSpPr/>
          <p:nvPr/>
        </p:nvCxnSpPr>
        <p:spPr>
          <a:xfrm flipH="1">
            <a:off x="5095391" y="4462733"/>
            <a:ext cx="678162" cy="178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796136" y="3624258"/>
            <a:ext cx="339338" cy="1676950"/>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07504" y="4254187"/>
            <a:ext cx="1512168" cy="830997"/>
          </a:xfrm>
          <a:prstGeom prst="rect">
            <a:avLst/>
          </a:prstGeom>
          <a:noFill/>
        </p:spPr>
        <p:txBody>
          <a:bodyPr wrap="square" rtlCol="0">
            <a:spAutoFit/>
          </a:bodyPr>
          <a:lstStyle/>
          <a:p>
            <a:r>
              <a:rPr lang="en-GB" sz="1600" dirty="0"/>
              <a:t>the muscle of the diaphragm relaxes.</a:t>
            </a:r>
          </a:p>
        </p:txBody>
      </p:sp>
      <p:cxnSp>
        <p:nvCxnSpPr>
          <p:cNvPr id="26" name="Straight Connector 25"/>
          <p:cNvCxnSpPr/>
          <p:nvPr/>
        </p:nvCxnSpPr>
        <p:spPr>
          <a:xfrm>
            <a:off x="1187624" y="4869160"/>
            <a:ext cx="2023662" cy="2906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2853012" y="4956792"/>
            <a:ext cx="638868" cy="344416"/>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1043608" y="2732449"/>
            <a:ext cx="2304256" cy="584775"/>
          </a:xfrm>
          <a:prstGeom prst="rect">
            <a:avLst/>
          </a:prstGeom>
          <a:noFill/>
        </p:spPr>
        <p:txBody>
          <a:bodyPr wrap="square" rtlCol="0">
            <a:spAutoFit/>
          </a:bodyPr>
          <a:lstStyle/>
          <a:p>
            <a:r>
              <a:rPr lang="en-GB" sz="1600" dirty="0" smtClean="0"/>
              <a:t>Position of diaphragm during exhalation</a:t>
            </a:r>
            <a:endParaRPr lang="en-GB" sz="1600" dirty="0"/>
          </a:p>
        </p:txBody>
      </p:sp>
      <p:sp>
        <p:nvSpPr>
          <p:cNvPr id="32" name="TextBox 31"/>
          <p:cNvSpPr txBox="1"/>
          <p:nvPr/>
        </p:nvSpPr>
        <p:spPr>
          <a:xfrm>
            <a:off x="4644008" y="2732449"/>
            <a:ext cx="2304256" cy="584775"/>
          </a:xfrm>
          <a:prstGeom prst="rect">
            <a:avLst/>
          </a:prstGeom>
          <a:noFill/>
        </p:spPr>
        <p:txBody>
          <a:bodyPr wrap="square" rtlCol="0">
            <a:spAutoFit/>
          </a:bodyPr>
          <a:lstStyle/>
          <a:p>
            <a:r>
              <a:rPr lang="en-GB" sz="1600" dirty="0" smtClean="0"/>
              <a:t>Position of ribcage during exhalation</a:t>
            </a:r>
            <a:endParaRPr lang="en-GB" sz="1600" dirty="0"/>
          </a:p>
        </p:txBody>
      </p:sp>
      <p:sp>
        <p:nvSpPr>
          <p:cNvPr id="33" name="TextBox 32"/>
          <p:cNvSpPr txBox="1"/>
          <p:nvPr/>
        </p:nvSpPr>
        <p:spPr>
          <a:xfrm>
            <a:off x="1547664" y="5429214"/>
            <a:ext cx="2304256" cy="584775"/>
          </a:xfrm>
          <a:prstGeom prst="rect">
            <a:avLst/>
          </a:prstGeom>
          <a:noFill/>
        </p:spPr>
        <p:txBody>
          <a:bodyPr wrap="square" rtlCol="0">
            <a:spAutoFit/>
          </a:bodyPr>
          <a:lstStyle/>
          <a:p>
            <a:pPr algn="ctr"/>
            <a:r>
              <a:rPr lang="en-GB" sz="1600" dirty="0" smtClean="0"/>
              <a:t>diaphragm is dome shaped</a:t>
            </a:r>
            <a:endParaRPr lang="en-GB" sz="1600" dirty="0"/>
          </a:p>
        </p:txBody>
      </p:sp>
      <p:cxnSp>
        <p:nvCxnSpPr>
          <p:cNvPr id="35" name="Straight Connector 34"/>
          <p:cNvCxnSpPr>
            <a:stCxn id="15" idx="1"/>
          </p:cNvCxnSpPr>
          <p:nvPr/>
        </p:nvCxnSpPr>
        <p:spPr>
          <a:xfrm flipH="1">
            <a:off x="6804248" y="4053015"/>
            <a:ext cx="524634" cy="650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387162" y="4451628"/>
            <a:ext cx="1571994" cy="1569660"/>
          </a:xfrm>
          <a:prstGeom prst="rect">
            <a:avLst/>
          </a:prstGeom>
          <a:noFill/>
        </p:spPr>
        <p:txBody>
          <a:bodyPr wrap="square" rtlCol="0">
            <a:spAutoFit/>
          </a:bodyPr>
          <a:lstStyle/>
          <a:p>
            <a:r>
              <a:rPr lang="en-GB" sz="1600" dirty="0"/>
              <a:t>the internal intercostal muscles contract and the external intercostal muscles relax.</a:t>
            </a:r>
          </a:p>
        </p:txBody>
      </p:sp>
      <p:cxnSp>
        <p:nvCxnSpPr>
          <p:cNvPr id="37" name="Straight Connector 36"/>
          <p:cNvCxnSpPr>
            <a:stCxn id="36" idx="1"/>
          </p:cNvCxnSpPr>
          <p:nvPr/>
        </p:nvCxnSpPr>
        <p:spPr>
          <a:xfrm flipH="1" flipV="1">
            <a:off x="6755683" y="5196527"/>
            <a:ext cx="631479" cy="39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543833" y="5052511"/>
            <a:ext cx="423701" cy="288032"/>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4211960" y="5910371"/>
            <a:ext cx="1923514" cy="830997"/>
          </a:xfrm>
          <a:prstGeom prst="rect">
            <a:avLst/>
          </a:prstGeom>
          <a:noFill/>
        </p:spPr>
        <p:txBody>
          <a:bodyPr wrap="square" rtlCol="0">
            <a:spAutoFit/>
          </a:bodyPr>
          <a:lstStyle/>
          <a:p>
            <a:r>
              <a:rPr lang="en-GB" sz="1600" dirty="0"/>
              <a:t>the diaphragm resumes its domed position.</a:t>
            </a:r>
          </a:p>
        </p:txBody>
      </p:sp>
      <p:cxnSp>
        <p:nvCxnSpPr>
          <p:cNvPr id="40" name="Straight Connector 39"/>
          <p:cNvCxnSpPr/>
          <p:nvPr/>
        </p:nvCxnSpPr>
        <p:spPr>
          <a:xfrm>
            <a:off x="2904361" y="4703372"/>
            <a:ext cx="1522758" cy="117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2584927" y="4531164"/>
            <a:ext cx="638868" cy="344416"/>
          </a:xfrm>
          <a:prstGeom prst="roundRect">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ounded Rectangle 41"/>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4797229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7"/>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20" restart="whenNotActive" fill="hold" evtFilter="cancelBubble" nodeType="interactiveSeq">
                <p:stCondLst>
                  <p:cond evt="onClick" delay="0">
                    <p:tgtEl>
                      <p:spTgt spid="24"/>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27" restart="whenNotActive" fill="hold" evtFilter="cancelBubble" nodeType="interactiveSeq">
                <p:stCondLst>
                  <p:cond evt="onClick" delay="0">
                    <p:tgtEl>
                      <p:spTgt spid="28"/>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4" restart="whenNotActive" fill="hold" evtFilter="cancelBubble" nodeType="interactiveSeq">
                <p:stCondLst>
                  <p:cond evt="onClick" delay="0">
                    <p:tgtEl>
                      <p:spTgt spid="38"/>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41" restart="whenNotActive" fill="hold" evtFilter="cancelBubble" nodeType="interactiveSeq">
                <p:stCondLst>
                  <p:cond evt="onClick" delay="0">
                    <p:tgtEl>
                      <p:spTgt spid="41"/>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seq concurrent="1" nextAc="seek">
              <p:cTn id="48" restart="whenNotActive" fill="hold" evtFilter="cancelBubble" nodeType="interactiveSeq">
                <p:stCondLst>
                  <p:cond evt="onClick" delay="0">
                    <p:tgtEl>
                      <p:spTgt spid="42"/>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1" nodeType="with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childTnLst>
        </p:cTn>
      </p:par>
    </p:tnLst>
    <p:bldLst>
      <p:bldP spid="8" grpId="0"/>
      <p:bldP spid="8" grpId="1"/>
      <p:bldP spid="10" grpId="0" animBg="1"/>
      <p:bldP spid="15" grpId="0"/>
      <p:bldP spid="15" grpId="1"/>
      <p:bldP spid="17" grpId="0" animBg="1"/>
      <p:bldP spid="22" grpId="0"/>
      <p:bldP spid="22" grpId="1"/>
      <p:bldP spid="24" grpId="0" animBg="1"/>
      <p:bldP spid="25" grpId="0"/>
      <p:bldP spid="25" grpId="1"/>
      <p:bldP spid="28" grpId="0" animBg="1"/>
      <p:bldP spid="36" grpId="0"/>
      <p:bldP spid="36" grpId="1"/>
      <p:bldP spid="38" grpId="0" animBg="1"/>
      <p:bldP spid="39" grpId="0"/>
      <p:bldP spid="39" grpId="1"/>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spcBef>
                <a:spcPts val="0"/>
              </a:spcBef>
              <a:buNone/>
            </a:pPr>
            <a:r>
              <a:rPr lang="en-GB" sz="1600" dirty="0"/>
              <a:t>The table summarises the effects of the diaphragm and the ribcage on the volume and pressure in the thorax</a:t>
            </a:r>
            <a:r>
              <a:rPr lang="en-GB" sz="1600" dirty="0" smtClean="0"/>
              <a:t>. Add the terms </a:t>
            </a:r>
            <a:r>
              <a:rPr lang="en-GB" sz="1600" dirty="0"/>
              <a:t>below into the correct gaps in the </a:t>
            </a:r>
            <a:r>
              <a:rPr lang="en-GB" sz="1600" dirty="0" smtClean="0"/>
              <a:t>table.</a:t>
            </a:r>
          </a:p>
          <a:p>
            <a:pPr marL="0" indent="0" algn="ctr">
              <a:buNone/>
            </a:pPr>
            <a:r>
              <a:rPr lang="en-GB" sz="1600" dirty="0" smtClean="0"/>
              <a:t>Diaphragm      Volume decreases      Relax      Volume increases</a:t>
            </a:r>
          </a:p>
          <a:p>
            <a:pPr marL="0" indent="0" algn="ctr">
              <a:buNone/>
            </a:pPr>
            <a:r>
              <a:rPr lang="en-GB" sz="1600" dirty="0" smtClean="0"/>
              <a:t>Into lungs          Pressure </a:t>
            </a:r>
            <a:r>
              <a:rPr lang="en-GB" sz="1600" dirty="0"/>
              <a:t>falls below atmospheric </a:t>
            </a:r>
            <a:r>
              <a:rPr lang="en-GB" sz="1600" dirty="0" smtClean="0"/>
              <a:t>pressure</a:t>
            </a:r>
          </a:p>
          <a:p>
            <a:pPr marL="0" indent="0" algn="ctr">
              <a:buNone/>
            </a:pPr>
            <a:r>
              <a:rPr lang="en-GB" sz="1600" dirty="0" smtClean="0"/>
              <a:t>Contract </a:t>
            </a:r>
            <a:r>
              <a:rPr lang="en-GB" sz="1600" dirty="0"/>
              <a:t>and move ribcage down and </a:t>
            </a:r>
            <a:r>
              <a:rPr lang="en-GB" sz="1600" dirty="0" smtClean="0"/>
              <a:t>in          Out </a:t>
            </a:r>
            <a:r>
              <a:rPr lang="en-GB" sz="1600" dirty="0"/>
              <a:t>of </a:t>
            </a:r>
            <a:r>
              <a:rPr lang="en-GB" sz="1600" dirty="0" smtClean="0"/>
              <a:t>lungs</a:t>
            </a:r>
            <a:endParaRPr lang="fr-FR" sz="1600"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1" name="Rounded Rectangle 10"/>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3817073230"/>
              </p:ext>
            </p:extLst>
          </p:nvPr>
        </p:nvGraphicFramePr>
        <p:xfrm>
          <a:off x="457200" y="2924944"/>
          <a:ext cx="8219256" cy="2926080"/>
        </p:xfrm>
        <a:graphic>
          <a:graphicData uri="http://schemas.openxmlformats.org/drawingml/2006/table">
            <a:tbl>
              <a:tblPr firstRow="1" firstCol="1" bandRow="1">
                <a:tableStyleId>{F2DE63D5-997A-4646-A377-4702673A728D}</a:tableStyleId>
              </a:tblPr>
              <a:tblGrid>
                <a:gridCol w="2739752"/>
                <a:gridCol w="2739752"/>
                <a:gridCol w="2739752"/>
              </a:tblGrid>
              <a:tr h="0">
                <a:tc>
                  <a:txBody>
                    <a:bodyPr/>
                    <a:lstStyle/>
                    <a:p>
                      <a:pPr marL="0">
                        <a:lnSpc>
                          <a:spcPct val="100000"/>
                        </a:lnSpc>
                        <a:spcAft>
                          <a:spcPts val="0"/>
                        </a:spcAft>
                      </a:pPr>
                      <a:r>
                        <a:rPr lang="en-GB" sz="1600" dirty="0" smtClean="0">
                          <a:effectLst/>
                        </a:rPr>
                        <a:t>Inspiration</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1" kern="1200" dirty="0" smtClean="0">
                          <a:solidFill>
                            <a:schemeClr val="bg1"/>
                          </a:solidFill>
                          <a:effectLst/>
                          <a:latin typeface="+mn-lt"/>
                          <a:ea typeface="+mn-ea"/>
                          <a:cs typeface="+mn-cs"/>
                        </a:rPr>
                        <a:t>Structure/Action</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dirty="0" smtClean="0">
                          <a:effectLst/>
                        </a:rPr>
                        <a:t>Expiration</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kern="1200" dirty="0" smtClean="0">
                          <a:solidFill>
                            <a:schemeClr val="tx1"/>
                          </a:solidFill>
                          <a:effectLst/>
                          <a:latin typeface="+mn-lt"/>
                          <a:ea typeface="+mn-ea"/>
                          <a:cs typeface="+mn-cs"/>
                        </a:rPr>
                        <a:t>Muscles contract, flattens, pushing down on abdomen</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kern="1200" dirty="0" smtClean="0">
                          <a:solidFill>
                            <a:schemeClr val="tx1"/>
                          </a:solidFill>
                          <a:effectLst/>
                          <a:latin typeface="+mn-lt"/>
                          <a:ea typeface="+mn-ea"/>
                          <a:cs typeface="+mn-cs"/>
                        </a:rPr>
                        <a:t>Muscles relax, pressure from abdomen pushes up into dome shape.</a:t>
                      </a: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kern="1200" dirty="0" smtClean="0">
                          <a:solidFill>
                            <a:schemeClr val="tx1"/>
                          </a:solidFill>
                          <a:effectLst/>
                          <a:latin typeface="+mn-lt"/>
                          <a:ea typeface="+mn-ea"/>
                          <a:cs typeface="+mn-cs"/>
                        </a:rPr>
                        <a:t>Contract and move rib cage up and out</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kern="1200" dirty="0" smtClean="0">
                          <a:solidFill>
                            <a:schemeClr val="tx1"/>
                          </a:solidFill>
                          <a:effectLst/>
                          <a:latin typeface="+mn-lt"/>
                          <a:ea typeface="+mn-ea"/>
                          <a:cs typeface="+mn-cs"/>
                        </a:rPr>
                        <a:t>External intercostal muscles</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1600" b="0" dirty="0" smtClean="0">
                          <a:effectLst/>
                        </a:rPr>
                        <a:t>Relax</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kern="1200" dirty="0" smtClean="0">
                          <a:solidFill>
                            <a:schemeClr val="tx1"/>
                          </a:solidFill>
                          <a:effectLst/>
                          <a:latin typeface="+mn-lt"/>
                          <a:ea typeface="+mn-ea"/>
                          <a:cs typeface="+mn-cs"/>
                        </a:rPr>
                        <a:t>Internal intercostal muscles</a:t>
                      </a:r>
                    </a:p>
                    <a:p>
                      <a:pPr marL="0">
                        <a:lnSpc>
                          <a:spcPct val="100000"/>
                        </a:lnSpc>
                        <a:spcAft>
                          <a:spcPts val="0"/>
                        </a:spcAft>
                      </a:pP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kern="1200" dirty="0" smtClean="0">
                          <a:solidFill>
                            <a:schemeClr val="tx1"/>
                          </a:solidFill>
                          <a:effectLst/>
                          <a:latin typeface="+mn-lt"/>
                          <a:ea typeface="+mn-ea"/>
                          <a:cs typeface="+mn-cs"/>
                        </a:rPr>
                        <a:t>Volume of thoracic cavity</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16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kern="1200" dirty="0" smtClean="0">
                          <a:solidFill>
                            <a:schemeClr val="tx1"/>
                          </a:solidFill>
                          <a:effectLst/>
                          <a:latin typeface="+mn-lt"/>
                          <a:ea typeface="+mn-ea"/>
                          <a:cs typeface="+mn-cs"/>
                        </a:rPr>
                        <a:t>Pressure of thoracic cavity</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kern="1200" dirty="0" smtClean="0">
                          <a:solidFill>
                            <a:schemeClr val="tx1"/>
                          </a:solidFill>
                          <a:effectLst/>
                          <a:latin typeface="+mn-lt"/>
                          <a:ea typeface="+mn-ea"/>
                          <a:cs typeface="+mn-cs"/>
                        </a:rPr>
                        <a:t>Pressure rises above atmospheric pressure</a:t>
                      </a:r>
                      <a:endParaRPr lang="en-GB" sz="14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1600" b="0" kern="1200" dirty="0" smtClean="0">
                          <a:solidFill>
                            <a:schemeClr val="tx1"/>
                          </a:solidFill>
                          <a:effectLst/>
                          <a:latin typeface="+mn-lt"/>
                          <a:ea typeface="+mn-ea"/>
                          <a:cs typeface="+mn-cs"/>
                        </a:rPr>
                        <a:t>Air flow direction</a:t>
                      </a:r>
                      <a:endParaRPr lang="en-GB" sz="16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14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6" name="TextBox 5"/>
          <p:cNvSpPr txBox="1"/>
          <p:nvPr/>
        </p:nvSpPr>
        <p:spPr>
          <a:xfrm>
            <a:off x="3171190" y="3119196"/>
            <a:ext cx="1983566" cy="338554"/>
          </a:xfrm>
          <a:prstGeom prst="rect">
            <a:avLst/>
          </a:prstGeom>
          <a:noFill/>
        </p:spPr>
        <p:txBody>
          <a:bodyPr wrap="square" rtlCol="0">
            <a:spAutoFit/>
          </a:bodyPr>
          <a:lstStyle/>
          <a:p>
            <a:r>
              <a:rPr lang="en-GB" sz="1600" dirty="0" smtClean="0"/>
              <a:t>Diaphragm</a:t>
            </a:r>
            <a:endParaRPr lang="en-GB" sz="1600" dirty="0"/>
          </a:p>
        </p:txBody>
      </p:sp>
      <p:sp>
        <p:nvSpPr>
          <p:cNvPr id="17" name="Rounded Rectangle 16">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8" name="TextBox 17"/>
          <p:cNvSpPr txBox="1"/>
          <p:nvPr/>
        </p:nvSpPr>
        <p:spPr>
          <a:xfrm>
            <a:off x="434886" y="4829810"/>
            <a:ext cx="1983566" cy="338554"/>
          </a:xfrm>
          <a:prstGeom prst="rect">
            <a:avLst/>
          </a:prstGeom>
          <a:noFill/>
        </p:spPr>
        <p:txBody>
          <a:bodyPr wrap="square" rtlCol="0">
            <a:spAutoFit/>
          </a:bodyPr>
          <a:lstStyle/>
          <a:p>
            <a:r>
              <a:rPr lang="en-GB" sz="1600" dirty="0" smtClean="0"/>
              <a:t>Volume increases</a:t>
            </a:r>
            <a:endParaRPr lang="en-GB" sz="1600" dirty="0"/>
          </a:p>
        </p:txBody>
      </p:sp>
      <p:sp>
        <p:nvSpPr>
          <p:cNvPr id="19" name="TextBox 18"/>
          <p:cNvSpPr txBox="1"/>
          <p:nvPr/>
        </p:nvSpPr>
        <p:spPr>
          <a:xfrm>
            <a:off x="434886" y="5065587"/>
            <a:ext cx="1983566" cy="584775"/>
          </a:xfrm>
          <a:prstGeom prst="rect">
            <a:avLst/>
          </a:prstGeom>
          <a:noFill/>
        </p:spPr>
        <p:txBody>
          <a:bodyPr wrap="square" rtlCol="0">
            <a:spAutoFit/>
          </a:bodyPr>
          <a:lstStyle/>
          <a:p>
            <a:r>
              <a:rPr lang="en-GB" sz="1600" dirty="0"/>
              <a:t>Pressure falls below atmospheric pressure</a:t>
            </a:r>
            <a:endParaRPr lang="en-GB" sz="1600" dirty="0">
              <a:ea typeface="Calibri"/>
              <a:cs typeface="Times New Roman"/>
            </a:endParaRPr>
          </a:p>
        </p:txBody>
      </p:sp>
      <p:sp>
        <p:nvSpPr>
          <p:cNvPr id="20" name="TextBox 19"/>
          <p:cNvSpPr txBox="1"/>
          <p:nvPr/>
        </p:nvSpPr>
        <p:spPr>
          <a:xfrm>
            <a:off x="5922574" y="4338815"/>
            <a:ext cx="2537858" cy="584775"/>
          </a:xfrm>
          <a:prstGeom prst="rect">
            <a:avLst/>
          </a:prstGeom>
          <a:noFill/>
        </p:spPr>
        <p:txBody>
          <a:bodyPr wrap="square" rtlCol="0">
            <a:spAutoFit/>
          </a:bodyPr>
          <a:lstStyle/>
          <a:p>
            <a:r>
              <a:rPr lang="en-GB" sz="1600" dirty="0"/>
              <a:t>Contract and move ribcage down and </a:t>
            </a:r>
            <a:r>
              <a:rPr lang="en-GB" sz="1600" dirty="0" smtClean="0"/>
              <a:t>in</a:t>
            </a:r>
            <a:endParaRPr lang="en-GB" sz="1600" dirty="0">
              <a:ea typeface="Calibri"/>
              <a:cs typeface="Times New Roman"/>
            </a:endParaRPr>
          </a:p>
        </p:txBody>
      </p:sp>
      <p:sp>
        <p:nvSpPr>
          <p:cNvPr id="21" name="TextBox 20"/>
          <p:cNvSpPr txBox="1"/>
          <p:nvPr/>
        </p:nvSpPr>
        <p:spPr>
          <a:xfrm>
            <a:off x="5914876" y="3850162"/>
            <a:ext cx="1983566" cy="338554"/>
          </a:xfrm>
          <a:prstGeom prst="rect">
            <a:avLst/>
          </a:prstGeom>
          <a:noFill/>
        </p:spPr>
        <p:txBody>
          <a:bodyPr wrap="square" rtlCol="0">
            <a:spAutoFit/>
          </a:bodyPr>
          <a:lstStyle/>
          <a:p>
            <a:r>
              <a:rPr lang="en-GB" sz="1600" dirty="0" smtClean="0"/>
              <a:t>Relax</a:t>
            </a:r>
            <a:endParaRPr lang="en-GB" sz="1600" dirty="0">
              <a:ea typeface="Calibri"/>
              <a:cs typeface="Times New Roman"/>
            </a:endParaRPr>
          </a:p>
        </p:txBody>
      </p:sp>
      <p:sp>
        <p:nvSpPr>
          <p:cNvPr id="22" name="TextBox 21"/>
          <p:cNvSpPr txBox="1"/>
          <p:nvPr/>
        </p:nvSpPr>
        <p:spPr>
          <a:xfrm>
            <a:off x="430867" y="5561934"/>
            <a:ext cx="1983566" cy="338554"/>
          </a:xfrm>
          <a:prstGeom prst="rect">
            <a:avLst/>
          </a:prstGeom>
          <a:noFill/>
        </p:spPr>
        <p:txBody>
          <a:bodyPr wrap="square" rtlCol="0">
            <a:spAutoFit/>
          </a:bodyPr>
          <a:lstStyle/>
          <a:p>
            <a:r>
              <a:rPr lang="en-GB" sz="1600" dirty="0" smtClean="0"/>
              <a:t>Into lungs</a:t>
            </a:r>
            <a:endParaRPr lang="en-GB" sz="1600" dirty="0">
              <a:ea typeface="Calibri"/>
              <a:cs typeface="Times New Roman"/>
            </a:endParaRPr>
          </a:p>
        </p:txBody>
      </p:sp>
      <p:sp>
        <p:nvSpPr>
          <p:cNvPr id="7" name="Rectangle 6"/>
          <p:cNvSpPr/>
          <p:nvPr/>
        </p:nvSpPr>
        <p:spPr>
          <a:xfrm>
            <a:off x="5914876" y="5556582"/>
            <a:ext cx="1217444" cy="338554"/>
          </a:xfrm>
          <a:prstGeom prst="rect">
            <a:avLst/>
          </a:prstGeom>
        </p:spPr>
        <p:txBody>
          <a:bodyPr wrap="square">
            <a:spAutoFit/>
          </a:bodyPr>
          <a:lstStyle/>
          <a:p>
            <a:r>
              <a:rPr lang="en-GB" sz="1600" dirty="0" smtClean="0"/>
              <a:t>Out </a:t>
            </a:r>
            <a:r>
              <a:rPr lang="en-GB" sz="1600" dirty="0"/>
              <a:t>of lungs</a:t>
            </a:r>
          </a:p>
        </p:txBody>
      </p:sp>
      <p:sp>
        <p:nvSpPr>
          <p:cNvPr id="23" name="TextBox 22"/>
          <p:cNvSpPr txBox="1"/>
          <p:nvPr/>
        </p:nvSpPr>
        <p:spPr>
          <a:xfrm>
            <a:off x="5914876" y="4829810"/>
            <a:ext cx="1983566" cy="338554"/>
          </a:xfrm>
          <a:prstGeom prst="rect">
            <a:avLst/>
          </a:prstGeom>
          <a:noFill/>
        </p:spPr>
        <p:txBody>
          <a:bodyPr wrap="square" rtlCol="0">
            <a:spAutoFit/>
          </a:bodyPr>
          <a:lstStyle/>
          <a:p>
            <a:r>
              <a:rPr lang="en-GB" sz="1600" dirty="0" smtClean="0"/>
              <a:t>Volume decreases</a:t>
            </a:r>
            <a:endParaRPr lang="en-GB" sz="1600" dirty="0">
              <a:ea typeface="Calibri"/>
              <a:cs typeface="Times New Roman"/>
            </a:endParaRPr>
          </a:p>
        </p:txBody>
      </p:sp>
    </p:spTree>
    <p:extLst>
      <p:ext uri="{BB962C8B-B14F-4D97-AF65-F5344CB8AC3E}">
        <p14:creationId xmlns:p14="http://schemas.microsoft.com/office/powerpoint/2010/main" val="405790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1"/>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6" grpId="0"/>
      <p:bldP spid="6" grpId="1"/>
      <p:bldP spid="17" grpId="0" animBg="1"/>
      <p:bldP spid="18" grpId="0"/>
      <p:bldP spid="18" grpId="1"/>
      <p:bldP spid="19" grpId="0"/>
      <p:bldP spid="19" grpId="1"/>
      <p:bldP spid="20" grpId="0"/>
      <p:bldP spid="20" grpId="1"/>
      <p:bldP spid="21" grpId="0"/>
      <p:bldP spid="21" grpId="1"/>
      <p:bldP spid="22" grpId="0"/>
      <p:bldP spid="22" grpId="1"/>
      <p:bldP spid="7" grpId="0"/>
      <p:bldP spid="7" grpId="1"/>
      <p:bldP spid="23" grpId="0"/>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6"/>
            <a:ext cx="8229600" cy="4897561"/>
          </a:xfrm>
        </p:spPr>
        <p:txBody>
          <a:bodyPr>
            <a:noAutofit/>
          </a:bodyPr>
          <a:lstStyle/>
          <a:p>
            <a:pPr marL="0" indent="0">
              <a:buNone/>
            </a:pPr>
            <a:r>
              <a:rPr lang="en-GB" b="1" dirty="0"/>
              <a:t>Gas Exchange</a:t>
            </a:r>
          </a:p>
          <a:p>
            <a:pPr marL="0" indent="0">
              <a:buNone/>
            </a:pPr>
            <a:r>
              <a:rPr lang="en-GB" sz="2400" dirty="0"/>
              <a:t>Each lung has a huge surface area for the exchange of gases. The lung is composed of tiny air sacs or alveoli. Each alveolus has a dense capillary network. </a:t>
            </a:r>
            <a:endParaRPr lang="en-GB" sz="2400" dirty="0" smtClean="0"/>
          </a:p>
          <a:p>
            <a:pPr marL="0" indent="0">
              <a:buNone/>
            </a:pPr>
            <a:r>
              <a:rPr lang="en-GB" sz="2400" dirty="0" smtClean="0"/>
              <a:t>The </a:t>
            </a:r>
            <a:r>
              <a:rPr lang="en-GB" sz="2400" dirty="0"/>
              <a:t>concentration of oxygen in the alveolar air is high. The concentration of oxygen in the blood is low. Oxygen moves down the concentration gradient.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7 Gas exchange</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2465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E3352687-856A-4B4A-96B0-42FD03D66312}"/>
  <p:tag name="ISPRING_RESOURCE_FOLDER" val="N:\Schools\Science\Current Projects\A level Sciences\Dynamic Learning\Biology DL\Design\Key concept ppt test\"/>
  <p:tag name="ISPRING_PRESENTATION_PATH" val="N:\Schools\Science\Current Projects\A level Sciences\Dynamic Learning\Biology DL\Design\Key concept ppt test.pptx"/>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RESOURCE_PATHS_HASH_PRESENTER" val="69ea40a4c4fa81eb7a1f4882edcfb3d3ecf2de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1301</Words>
  <Application>Microsoft Office PowerPoint</Application>
  <PresentationFormat>On-screen Show (4:3)</PresentationFormat>
  <Paragraphs>248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Ventilation of the Lungs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98</cp:revision>
  <dcterms:created xsi:type="dcterms:W3CDTF">2014-09-01T15:39:09Z</dcterms:created>
  <dcterms:modified xsi:type="dcterms:W3CDTF">2015-03-27T15:19:41Z</dcterms:modified>
</cp:coreProperties>
</file>