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79" r:id="rId4"/>
    <p:sldId id="280" r:id="rId5"/>
    <p:sldId id="281" r:id="rId6"/>
    <p:sldId id="282" r:id="rId7"/>
    <p:sldId id="283" r:id="rId8"/>
    <p:sldId id="284" r:id="rId9"/>
    <p:sldId id="285" r:id="rId10"/>
    <p:sldId id="286" r:id="rId11"/>
    <p:sldId id="287" r:id="rId12"/>
    <p:sldId id="288" r:id="rId13"/>
    <p:sldId id="273" r:id="rId14"/>
    <p:sldId id="289" r:id="rId15"/>
    <p:sldId id="290" r:id="rId16"/>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a:srgbClr val="9BBB3B"/>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598" autoAdjust="0"/>
  </p:normalViewPr>
  <p:slideViewPr>
    <p:cSldViewPr>
      <p:cViewPr varScale="1">
        <p:scale>
          <a:sx n="96" d="100"/>
          <a:sy n="96" d="100"/>
        </p:scale>
        <p:origin x="-40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B5DD88-9DC3-45AF-9279-B77D450C2CFD}" type="datetimeFigureOut">
              <a:rPr lang="en-GB" smtClean="0"/>
              <a:t>27/03/2015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D6B1C0-9900-4F81-99B1-34AAA9000DBC}" type="slidenum">
              <a:rPr lang="en-GB" smtClean="0"/>
              <a:t>‹#›</a:t>
            </a:fld>
            <a:endParaRPr lang="en-GB"/>
          </a:p>
        </p:txBody>
      </p:sp>
    </p:spTree>
    <p:extLst>
      <p:ext uri="{BB962C8B-B14F-4D97-AF65-F5344CB8AC3E}">
        <p14:creationId xmlns:p14="http://schemas.microsoft.com/office/powerpoint/2010/main" val="2776698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D6B1C0-9900-4F81-99B1-34AAA9000DBC}" type="slidenum">
              <a:rPr lang="en-GB" smtClean="0"/>
              <a:t>1</a:t>
            </a:fld>
            <a:endParaRPr lang="en-GB"/>
          </a:p>
        </p:txBody>
      </p:sp>
    </p:spTree>
    <p:extLst>
      <p:ext uri="{BB962C8B-B14F-4D97-AF65-F5344CB8AC3E}">
        <p14:creationId xmlns:p14="http://schemas.microsoft.com/office/powerpoint/2010/main" val="1364351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10</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11</a:t>
            </a:fld>
            <a:endParaRPr lang="en-GB"/>
          </a:p>
        </p:txBody>
      </p:sp>
    </p:spTree>
    <p:extLst>
      <p:ext uri="{BB962C8B-B14F-4D97-AF65-F5344CB8AC3E}">
        <p14:creationId xmlns:p14="http://schemas.microsoft.com/office/powerpoint/2010/main" val="2094480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12</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13</a:t>
            </a:fld>
            <a:endParaRPr lang="en-GB"/>
          </a:p>
        </p:txBody>
      </p:sp>
    </p:spTree>
    <p:extLst>
      <p:ext uri="{BB962C8B-B14F-4D97-AF65-F5344CB8AC3E}">
        <p14:creationId xmlns:p14="http://schemas.microsoft.com/office/powerpoint/2010/main" val="42595420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14</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15</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2</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3</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4</a:t>
            </a:fld>
            <a:endParaRPr lang="en-GB"/>
          </a:p>
        </p:txBody>
      </p:sp>
    </p:spTree>
    <p:extLst>
      <p:ext uri="{BB962C8B-B14F-4D97-AF65-F5344CB8AC3E}">
        <p14:creationId xmlns:p14="http://schemas.microsoft.com/office/powerpoint/2010/main" val="2094480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5</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6</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7</a:t>
            </a:fld>
            <a:endParaRPr lang="en-GB"/>
          </a:p>
        </p:txBody>
      </p:sp>
    </p:spTree>
    <p:extLst>
      <p:ext uri="{BB962C8B-B14F-4D97-AF65-F5344CB8AC3E}">
        <p14:creationId xmlns:p14="http://schemas.microsoft.com/office/powerpoint/2010/main" val="3038248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D6B1C0-9900-4F81-99B1-34AAA9000DBC}" type="slidenum">
              <a:rPr lang="en-GB" smtClean="0"/>
              <a:t>8</a:t>
            </a:fld>
            <a:endParaRPr lang="en-GB"/>
          </a:p>
        </p:txBody>
      </p:sp>
    </p:spTree>
    <p:extLst>
      <p:ext uri="{BB962C8B-B14F-4D97-AF65-F5344CB8AC3E}">
        <p14:creationId xmlns:p14="http://schemas.microsoft.com/office/powerpoint/2010/main" val="755886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9</a:t>
            </a:fld>
            <a:endParaRPr lang="en-GB"/>
          </a:p>
        </p:txBody>
      </p:sp>
    </p:spTree>
    <p:extLst>
      <p:ext uri="{BB962C8B-B14F-4D97-AF65-F5344CB8AC3E}">
        <p14:creationId xmlns:p14="http://schemas.microsoft.com/office/powerpoint/2010/main" val="3038248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3849099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29668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429176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0563733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975A66-E399-43BD-9E27-8D26794165DD}" type="datetimeFigureOut">
              <a:rPr lang="en-GB" smtClean="0"/>
              <a:t>27/03/2015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17432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640182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E975A66-E399-43BD-9E27-8D26794165DD}" type="datetimeFigureOut">
              <a:rPr lang="en-GB" smtClean="0"/>
              <a:t>27/03/2015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417936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E975A66-E399-43BD-9E27-8D26794165DD}" type="datetimeFigureOut">
              <a:rPr lang="en-GB" smtClean="0"/>
              <a:t>27/03/2015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75026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75A66-E399-43BD-9E27-8D26794165DD}" type="datetimeFigureOut">
              <a:rPr lang="en-GB" smtClean="0"/>
              <a:t>27/03/2015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73334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413587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75A66-E399-43BD-9E27-8D26794165DD}" type="datetimeFigureOut">
              <a:rPr lang="en-GB" smtClean="0"/>
              <a:t>27/03/2015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4062700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75A66-E399-43BD-9E27-8D26794165DD}" type="datetimeFigureOut">
              <a:rPr lang="en-GB" smtClean="0"/>
              <a:t>27/03/2015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F5655E-D9A6-4A47-A8EC-BE06B62A7F6B}" type="slidenum">
              <a:rPr lang="en-GB" smtClean="0"/>
              <a:t>‹#›</a:t>
            </a:fld>
            <a:endParaRPr lang="en-GB"/>
          </a:p>
        </p:txBody>
      </p:sp>
    </p:spTree>
    <p:extLst>
      <p:ext uri="{BB962C8B-B14F-4D97-AF65-F5344CB8AC3E}">
        <p14:creationId xmlns:p14="http://schemas.microsoft.com/office/powerpoint/2010/main" val="2660747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8000">
            <a:alpha val="4000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44824"/>
            <a:ext cx="7992888" cy="3168352"/>
          </a:xfrm>
        </p:spPr>
        <p:txBody>
          <a:bodyPr>
            <a:normAutofit/>
          </a:bodyPr>
          <a:lstStyle/>
          <a:p>
            <a:r>
              <a:rPr lang="en-GB" sz="6000" b="1" dirty="0">
                <a:solidFill>
                  <a:schemeClr val="bg1"/>
                </a:solidFill>
              </a:rPr>
              <a:t>Ventilation of the Lungs</a:t>
            </a:r>
          </a:p>
        </p:txBody>
      </p:sp>
      <p:sp>
        <p:nvSpPr>
          <p:cNvPr id="5" name="Rounded Rectangle 4">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9"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7 </a:t>
            </a:r>
            <a:r>
              <a:rPr lang="en-GB" sz="2800" dirty="0"/>
              <a:t>Gas exchange</a:t>
            </a:r>
            <a:r>
              <a:rPr lang="en-GB" sz="2800" dirty="0">
                <a:solidFill>
                  <a:srgbClr val="7F7F7F"/>
                </a:solidFill>
              </a:rPr>
              <a:t>	Key concepts</a:t>
            </a:r>
          </a:p>
        </p:txBody>
      </p:sp>
      <p:sp>
        <p:nvSpPr>
          <p:cNvPr id="11" name="TextBox 10"/>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12" name="Straight Connector 11"/>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03400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C:\Business\Hodder Biology PowerPoints\Received\Re-use artwork for chapters 1-9\07_14a_KC.png"/>
          <p:cNvPicPr>
            <a:picLocks noChangeAspect="1" noChangeArrowheads="1"/>
          </p:cNvPicPr>
          <p:nvPr/>
        </p:nvPicPr>
        <p:blipFill rotWithShape="1">
          <a:blip r:embed="rId3">
            <a:extLst>
              <a:ext uri="{28A0092B-C50C-407E-A947-70E740481C1C}">
                <a14:useLocalDpi xmlns:a14="http://schemas.microsoft.com/office/drawing/2010/main" val="0"/>
              </a:ext>
            </a:extLst>
          </a:blip>
          <a:srcRect r="32857"/>
          <a:stretch/>
        </p:blipFill>
        <p:spPr bwMode="auto">
          <a:xfrm>
            <a:off x="1126502" y="2166038"/>
            <a:ext cx="4239322" cy="315694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518864" y="1426566"/>
            <a:ext cx="8229600" cy="4897561"/>
          </a:xfrm>
        </p:spPr>
        <p:txBody>
          <a:bodyPr>
            <a:noAutofit/>
          </a:bodyPr>
          <a:lstStyle/>
          <a:p>
            <a:pPr marL="0" indent="0">
              <a:buNone/>
            </a:pPr>
            <a:r>
              <a:rPr lang="en-GB" b="1" dirty="0"/>
              <a:t>Gas </a:t>
            </a:r>
            <a:r>
              <a:rPr lang="en-GB" b="1" dirty="0" smtClean="0"/>
              <a:t>Exchange</a:t>
            </a:r>
            <a:endParaRPr lang="en-GB" b="1"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7 Gas exchange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3075" name="Picture 3" descr="C:\Business\Hodder Biology PowerPoints\Received\Re-use artwork for chapters 1-9\07_14b_KC.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2120" y="2924944"/>
            <a:ext cx="2700338" cy="28575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755366" y="1664582"/>
            <a:ext cx="1008112" cy="523220"/>
          </a:xfrm>
          <a:prstGeom prst="rect">
            <a:avLst/>
          </a:prstGeom>
          <a:noFill/>
        </p:spPr>
        <p:txBody>
          <a:bodyPr wrap="square" rtlCol="0">
            <a:spAutoFit/>
          </a:bodyPr>
          <a:lstStyle/>
          <a:p>
            <a:r>
              <a:rPr lang="en-GB" sz="1400" dirty="0" smtClean="0"/>
              <a:t>movement of air</a:t>
            </a:r>
            <a:endParaRPr lang="en-GB" sz="1400" dirty="0"/>
          </a:p>
        </p:txBody>
      </p:sp>
      <p:sp>
        <p:nvSpPr>
          <p:cNvPr id="10" name="TextBox 9"/>
          <p:cNvSpPr txBox="1"/>
          <p:nvPr/>
        </p:nvSpPr>
        <p:spPr>
          <a:xfrm>
            <a:off x="2924200" y="1971643"/>
            <a:ext cx="1575792" cy="523220"/>
          </a:xfrm>
          <a:prstGeom prst="rect">
            <a:avLst/>
          </a:prstGeom>
          <a:noFill/>
        </p:spPr>
        <p:txBody>
          <a:bodyPr wrap="square" rtlCol="0">
            <a:spAutoFit/>
          </a:bodyPr>
          <a:lstStyle/>
          <a:p>
            <a:r>
              <a:rPr lang="en-GB" sz="1400" dirty="0" smtClean="0"/>
              <a:t>cartilage bands hold airways open</a:t>
            </a:r>
            <a:endParaRPr lang="en-GB" sz="1400" dirty="0"/>
          </a:p>
        </p:txBody>
      </p:sp>
      <p:cxnSp>
        <p:nvCxnSpPr>
          <p:cNvPr id="5" name="Straight Connector 4"/>
          <p:cNvCxnSpPr/>
          <p:nvPr/>
        </p:nvCxnSpPr>
        <p:spPr>
          <a:xfrm flipH="1" flipV="1">
            <a:off x="4355976" y="2494863"/>
            <a:ext cx="432048" cy="2860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4355976" y="2494863"/>
            <a:ext cx="216024" cy="4300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699792" y="2492896"/>
            <a:ext cx="1152128" cy="523220"/>
          </a:xfrm>
          <a:prstGeom prst="rect">
            <a:avLst/>
          </a:prstGeom>
          <a:noFill/>
        </p:spPr>
        <p:txBody>
          <a:bodyPr wrap="square" rtlCol="0">
            <a:spAutoFit/>
          </a:bodyPr>
          <a:lstStyle/>
          <a:p>
            <a:r>
              <a:rPr lang="en-GB" sz="1400" b="1" dirty="0" smtClean="0"/>
              <a:t>blood supply to alveoli</a:t>
            </a:r>
            <a:endParaRPr lang="en-GB" sz="1400" b="1" dirty="0"/>
          </a:p>
        </p:txBody>
      </p:sp>
      <p:sp>
        <p:nvSpPr>
          <p:cNvPr id="16" name="TextBox 15"/>
          <p:cNvSpPr txBox="1"/>
          <p:nvPr/>
        </p:nvSpPr>
        <p:spPr>
          <a:xfrm>
            <a:off x="2649556" y="3142709"/>
            <a:ext cx="1152128" cy="646331"/>
          </a:xfrm>
          <a:prstGeom prst="rect">
            <a:avLst/>
          </a:prstGeom>
          <a:noFill/>
        </p:spPr>
        <p:txBody>
          <a:bodyPr wrap="square" rtlCol="0">
            <a:spAutoFit/>
          </a:bodyPr>
          <a:lstStyle/>
          <a:p>
            <a:r>
              <a:rPr lang="en-GB" sz="1200" dirty="0" smtClean="0"/>
              <a:t>branch of pulmonary artery</a:t>
            </a:r>
            <a:endParaRPr lang="en-GB" sz="1200" dirty="0"/>
          </a:p>
        </p:txBody>
      </p:sp>
      <p:sp>
        <p:nvSpPr>
          <p:cNvPr id="17" name="TextBox 16"/>
          <p:cNvSpPr txBox="1"/>
          <p:nvPr/>
        </p:nvSpPr>
        <p:spPr>
          <a:xfrm>
            <a:off x="3646782" y="2760897"/>
            <a:ext cx="915955" cy="646331"/>
          </a:xfrm>
          <a:prstGeom prst="rect">
            <a:avLst/>
          </a:prstGeom>
          <a:noFill/>
        </p:spPr>
        <p:txBody>
          <a:bodyPr wrap="square" rtlCol="0">
            <a:spAutoFit/>
          </a:bodyPr>
          <a:lstStyle/>
          <a:p>
            <a:r>
              <a:rPr lang="en-GB" sz="1200" dirty="0" smtClean="0"/>
              <a:t>branch of pulmonary vein</a:t>
            </a:r>
            <a:endParaRPr lang="en-GB" sz="1200" dirty="0"/>
          </a:p>
        </p:txBody>
      </p:sp>
      <p:cxnSp>
        <p:nvCxnSpPr>
          <p:cNvPr id="8" name="Straight Connector 7"/>
          <p:cNvCxnSpPr/>
          <p:nvPr/>
        </p:nvCxnSpPr>
        <p:spPr>
          <a:xfrm flipV="1">
            <a:off x="3341915" y="3284984"/>
            <a:ext cx="182623" cy="24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3630048" y="3091543"/>
            <a:ext cx="103753" cy="1416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363687" y="4625178"/>
            <a:ext cx="1049999" cy="307777"/>
          </a:xfrm>
          <a:prstGeom prst="rect">
            <a:avLst/>
          </a:prstGeom>
          <a:noFill/>
        </p:spPr>
        <p:txBody>
          <a:bodyPr wrap="square" rtlCol="0">
            <a:spAutoFit/>
          </a:bodyPr>
          <a:lstStyle/>
          <a:p>
            <a:r>
              <a:rPr lang="en-GB" sz="1400" dirty="0" smtClean="0"/>
              <a:t>bronchioles</a:t>
            </a:r>
            <a:endParaRPr lang="en-GB" sz="1400" dirty="0"/>
          </a:p>
        </p:txBody>
      </p:sp>
      <p:cxnSp>
        <p:nvCxnSpPr>
          <p:cNvPr id="25" name="Straight Connector 24"/>
          <p:cNvCxnSpPr/>
          <p:nvPr/>
        </p:nvCxnSpPr>
        <p:spPr>
          <a:xfrm flipV="1">
            <a:off x="3254828" y="4834373"/>
            <a:ext cx="182623" cy="1985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278086" y="4811486"/>
            <a:ext cx="185902" cy="45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137387" y="2930435"/>
            <a:ext cx="1152128" cy="307777"/>
          </a:xfrm>
          <a:prstGeom prst="rect">
            <a:avLst/>
          </a:prstGeom>
          <a:noFill/>
        </p:spPr>
        <p:txBody>
          <a:bodyPr wrap="square" rtlCol="0">
            <a:spAutoFit/>
          </a:bodyPr>
          <a:lstStyle/>
          <a:p>
            <a:r>
              <a:rPr lang="en-GB" sz="1400" dirty="0" smtClean="0"/>
              <a:t>alveoli</a:t>
            </a:r>
            <a:endParaRPr lang="en-GB" sz="1400" dirty="0"/>
          </a:p>
        </p:txBody>
      </p:sp>
      <p:cxnSp>
        <p:nvCxnSpPr>
          <p:cNvPr id="35" name="Straight Connector 34"/>
          <p:cNvCxnSpPr/>
          <p:nvPr/>
        </p:nvCxnSpPr>
        <p:spPr>
          <a:xfrm>
            <a:off x="1530828" y="3186622"/>
            <a:ext cx="520892" cy="4584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530828" y="3186622"/>
            <a:ext cx="88844" cy="5578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539552" y="4380620"/>
            <a:ext cx="1152128" cy="523220"/>
          </a:xfrm>
          <a:prstGeom prst="rect">
            <a:avLst/>
          </a:prstGeom>
          <a:noFill/>
        </p:spPr>
        <p:txBody>
          <a:bodyPr wrap="square" rtlCol="0">
            <a:spAutoFit/>
          </a:bodyPr>
          <a:lstStyle/>
          <a:p>
            <a:r>
              <a:rPr lang="en-GB" sz="1400" dirty="0" smtClean="0"/>
              <a:t>capillary network</a:t>
            </a:r>
            <a:endParaRPr lang="en-GB" sz="1400" dirty="0"/>
          </a:p>
        </p:txBody>
      </p:sp>
      <p:cxnSp>
        <p:nvCxnSpPr>
          <p:cNvPr id="41" name="Straight Connector 40"/>
          <p:cNvCxnSpPr/>
          <p:nvPr/>
        </p:nvCxnSpPr>
        <p:spPr>
          <a:xfrm flipH="1">
            <a:off x="1259632" y="4067291"/>
            <a:ext cx="353548" cy="4418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5341753" y="4418528"/>
            <a:ext cx="1152128" cy="738664"/>
          </a:xfrm>
          <a:prstGeom prst="rect">
            <a:avLst/>
          </a:prstGeom>
          <a:noFill/>
        </p:spPr>
        <p:txBody>
          <a:bodyPr wrap="square" rtlCol="0">
            <a:spAutoFit/>
          </a:bodyPr>
          <a:lstStyle/>
          <a:p>
            <a:r>
              <a:rPr lang="en-GB" sz="1400" dirty="0" smtClean="0"/>
              <a:t>oxygenated blood leaves alveolus</a:t>
            </a:r>
            <a:endParaRPr lang="en-GB" sz="1400" dirty="0"/>
          </a:p>
        </p:txBody>
      </p:sp>
      <p:cxnSp>
        <p:nvCxnSpPr>
          <p:cNvPr id="44" name="Straight Connector 43"/>
          <p:cNvCxnSpPr/>
          <p:nvPr/>
        </p:nvCxnSpPr>
        <p:spPr>
          <a:xfrm flipH="1">
            <a:off x="6061833" y="3995942"/>
            <a:ext cx="353548" cy="4418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7167856" y="1843928"/>
            <a:ext cx="1573982" cy="1169551"/>
          </a:xfrm>
          <a:prstGeom prst="rect">
            <a:avLst/>
          </a:prstGeom>
          <a:noFill/>
        </p:spPr>
        <p:txBody>
          <a:bodyPr wrap="square" rtlCol="0">
            <a:spAutoFit/>
          </a:bodyPr>
          <a:lstStyle/>
          <a:p>
            <a:r>
              <a:rPr lang="en-GB" sz="1400" dirty="0" smtClean="0"/>
              <a:t>deoxygenated blood passes through the capillary network around the alveoli</a:t>
            </a:r>
            <a:endParaRPr lang="en-GB" sz="1400" dirty="0"/>
          </a:p>
        </p:txBody>
      </p:sp>
      <p:cxnSp>
        <p:nvCxnSpPr>
          <p:cNvPr id="46" name="Straight Connector 45"/>
          <p:cNvCxnSpPr/>
          <p:nvPr/>
        </p:nvCxnSpPr>
        <p:spPr>
          <a:xfrm flipH="1">
            <a:off x="7257638" y="3013479"/>
            <a:ext cx="353548" cy="4418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4535623" y="5954796"/>
            <a:ext cx="2772681" cy="523220"/>
          </a:xfrm>
          <a:prstGeom prst="rect">
            <a:avLst/>
          </a:prstGeom>
          <a:noFill/>
        </p:spPr>
        <p:txBody>
          <a:bodyPr wrap="square" rtlCol="0">
            <a:spAutoFit/>
          </a:bodyPr>
          <a:lstStyle/>
          <a:p>
            <a:r>
              <a:rPr lang="en-GB" sz="1400" dirty="0" smtClean="0"/>
              <a:t>as blood passes through the capillaries it becomes oxygenated</a:t>
            </a:r>
            <a:endParaRPr lang="en-GB" sz="1400" dirty="0"/>
          </a:p>
        </p:txBody>
      </p:sp>
      <p:cxnSp>
        <p:nvCxnSpPr>
          <p:cNvPr id="48" name="Straight Connector 47"/>
          <p:cNvCxnSpPr/>
          <p:nvPr/>
        </p:nvCxnSpPr>
        <p:spPr>
          <a:xfrm flipH="1">
            <a:off x="6804249" y="5157192"/>
            <a:ext cx="1296143" cy="9361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a:off x="6804248" y="5413636"/>
            <a:ext cx="630164" cy="6796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26402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507288" cy="5055368"/>
          </a:xfrm>
        </p:spPr>
        <p:txBody>
          <a:bodyPr>
            <a:noAutofit/>
          </a:bodyPr>
          <a:lstStyle/>
          <a:p>
            <a:pPr marL="0" indent="0">
              <a:spcBef>
                <a:spcPts val="0"/>
              </a:spcBef>
              <a:buNone/>
            </a:pPr>
            <a:r>
              <a:rPr lang="en-GB" b="1" dirty="0" smtClean="0">
                <a:solidFill>
                  <a:prstClr val="black"/>
                </a:solidFill>
              </a:rPr>
              <a:t>Questions</a:t>
            </a:r>
          </a:p>
          <a:p>
            <a:pPr lvl="0">
              <a:spcBef>
                <a:spcPts val="0"/>
              </a:spcBef>
            </a:pPr>
            <a:endParaRPr lang="en-GB" sz="2000" dirty="0" smtClean="0"/>
          </a:p>
          <a:p>
            <a:pPr lvl="0">
              <a:spcBef>
                <a:spcPts val="0"/>
              </a:spcBef>
            </a:pPr>
            <a:r>
              <a:rPr lang="en-GB" sz="2000" dirty="0" smtClean="0"/>
              <a:t>What </a:t>
            </a:r>
            <a:r>
              <a:rPr lang="en-GB" sz="2000" dirty="0"/>
              <a:t>are the features of the alveolus to help maximise the diffusion of gases between the bloodstream and the airway.</a:t>
            </a:r>
            <a:endParaRPr lang="en-GB" sz="2000" dirty="0" smtClean="0"/>
          </a:p>
          <a:p>
            <a:pPr marL="342000" lvl="2" indent="0">
              <a:spcBef>
                <a:spcPts val="0"/>
              </a:spcBef>
              <a:buNone/>
            </a:pPr>
            <a:r>
              <a:rPr lang="en-GB" sz="2000" dirty="0" smtClean="0">
                <a:solidFill>
                  <a:srgbClr val="008000"/>
                </a:solidFill>
              </a:rPr>
              <a:t>Thin </a:t>
            </a:r>
            <a:r>
              <a:rPr lang="en-GB" sz="2000" dirty="0">
                <a:solidFill>
                  <a:srgbClr val="008000"/>
                </a:solidFill>
              </a:rPr>
              <a:t>walled. Permeable to gases. Large surface area. Moist internal surface.</a:t>
            </a:r>
          </a:p>
          <a:p>
            <a:pPr lvl="0">
              <a:spcBef>
                <a:spcPts val="0"/>
              </a:spcBef>
            </a:pPr>
            <a:r>
              <a:rPr lang="en-GB" sz="2000" dirty="0"/>
              <a:t>What is a diffusion or concentration gradient?</a:t>
            </a:r>
            <a:endParaRPr lang="en-GB" sz="2000" dirty="0" smtClean="0"/>
          </a:p>
          <a:p>
            <a:pPr marL="342000" lvl="1" indent="0">
              <a:spcBef>
                <a:spcPts val="0"/>
              </a:spcBef>
              <a:buNone/>
            </a:pPr>
            <a:r>
              <a:rPr lang="en-GB" sz="2000" dirty="0" smtClean="0">
                <a:solidFill>
                  <a:srgbClr val="008000"/>
                </a:solidFill>
              </a:rPr>
              <a:t>A </a:t>
            </a:r>
            <a:r>
              <a:rPr lang="en-GB" sz="2000" dirty="0">
                <a:solidFill>
                  <a:srgbClr val="008000"/>
                </a:solidFill>
              </a:rPr>
              <a:t>concentration gradient is the difference in concentration of molecules between two regions. One region has a high concentration and the other has a low concentration. Molecules diffuse from high to low concentration.</a:t>
            </a:r>
            <a:endParaRPr lang="en-GB" sz="2000" dirty="0" smtClean="0">
              <a:solidFill>
                <a:srgbClr val="008000"/>
              </a:solidFill>
            </a:endParaRPr>
          </a:p>
          <a:p>
            <a:pPr lvl="0">
              <a:spcBef>
                <a:spcPts val="0"/>
              </a:spcBef>
            </a:pPr>
            <a:r>
              <a:rPr lang="en-GB" sz="2000" dirty="0"/>
              <a:t>How is a steep diffusion gradient set up?</a:t>
            </a:r>
          </a:p>
          <a:p>
            <a:pPr marL="342000" lvl="1" indent="0">
              <a:spcBef>
                <a:spcPts val="0"/>
              </a:spcBef>
              <a:buNone/>
            </a:pPr>
            <a:r>
              <a:rPr lang="en-GB" sz="2000" dirty="0" smtClean="0">
                <a:solidFill>
                  <a:srgbClr val="008000"/>
                </a:solidFill>
              </a:rPr>
              <a:t>Air </a:t>
            </a:r>
            <a:r>
              <a:rPr lang="en-GB" sz="2000" dirty="0">
                <a:solidFill>
                  <a:srgbClr val="008000"/>
                </a:solidFill>
              </a:rPr>
              <a:t>entering the alveolus has a higher concentration of oxygen. Blood in the capillary has a lower oxygen concentration. The blood flow is constant and the air in the alveoli is refreshed by inhalation and exhalation. The concentration gradient is </a:t>
            </a:r>
            <a:r>
              <a:rPr lang="en-GB" sz="2000" dirty="0" smtClean="0">
                <a:solidFill>
                  <a:srgbClr val="008000"/>
                </a:solidFill>
              </a:rPr>
              <a:t>maintained.</a:t>
            </a:r>
            <a:endParaRPr lang="en-GB" sz="2000" dirty="0">
              <a:solidFill>
                <a:srgbClr val="008000"/>
              </a:solidFill>
            </a:endParaRP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7 Gas exchange</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32783481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6"/>
            <a:ext cx="8517632" cy="4897561"/>
          </a:xfrm>
        </p:spPr>
        <p:txBody>
          <a:bodyPr>
            <a:noAutofit/>
          </a:bodyPr>
          <a:lstStyle/>
          <a:p>
            <a:pPr marL="0" indent="0">
              <a:buNone/>
            </a:pPr>
            <a:r>
              <a:rPr lang="en-GB" sz="1800" dirty="0"/>
              <a:t>The table shows the composition of gases in inspired, alveolar and expired air</a:t>
            </a:r>
            <a:r>
              <a:rPr lang="en-GB" sz="1800" dirty="0" smtClean="0"/>
              <a:t>.</a:t>
            </a:r>
          </a:p>
          <a:p>
            <a:pPr marL="0" indent="0">
              <a:buNone/>
            </a:pPr>
            <a:endParaRPr lang="en-GB" sz="1800" dirty="0"/>
          </a:p>
          <a:p>
            <a:pPr marL="0" indent="0">
              <a:buNone/>
            </a:pPr>
            <a:endParaRPr lang="en-GB" sz="1200" dirty="0" smtClean="0"/>
          </a:p>
          <a:p>
            <a:pPr marL="0" indent="0">
              <a:buNone/>
            </a:pPr>
            <a:endParaRPr lang="en-GB" sz="1800" dirty="0"/>
          </a:p>
          <a:p>
            <a:pPr marL="0" indent="0">
              <a:buNone/>
            </a:pPr>
            <a:endParaRPr lang="en-GB" sz="1800" dirty="0" smtClean="0"/>
          </a:p>
          <a:p>
            <a:pPr marL="0" indent="0">
              <a:buNone/>
            </a:pPr>
            <a:endParaRPr lang="en-GB" sz="1800" dirty="0"/>
          </a:p>
          <a:p>
            <a:pPr marL="174625" lvl="1" indent="-174625">
              <a:spcBef>
                <a:spcPts val="0"/>
              </a:spcBef>
              <a:buFont typeface="Arial" panose="020B0604020202020204" pitchFamily="34" charset="0"/>
              <a:buChar char="•"/>
            </a:pPr>
            <a:r>
              <a:rPr lang="en-GB" sz="1800" dirty="0"/>
              <a:t>Why is the percentage of nitrogen in exhaled air the same as that inhaled air?</a:t>
            </a:r>
          </a:p>
          <a:p>
            <a:pPr marL="176400" lvl="4" indent="0">
              <a:spcBef>
                <a:spcPts val="0"/>
              </a:spcBef>
              <a:buNone/>
            </a:pPr>
            <a:r>
              <a:rPr lang="en-GB" sz="1800" dirty="0" smtClean="0">
                <a:solidFill>
                  <a:srgbClr val="008000"/>
                </a:solidFill>
              </a:rPr>
              <a:t>Nitrogen </a:t>
            </a:r>
            <a:r>
              <a:rPr lang="en-GB" sz="1800" dirty="0">
                <a:solidFill>
                  <a:srgbClr val="008000"/>
                </a:solidFill>
              </a:rPr>
              <a:t>does not move into the blood. Nitrogen diffuses into the alveoli from the atmosphere and is exhaled again.</a:t>
            </a:r>
            <a:endParaRPr lang="en-GB" sz="1800" dirty="0" smtClean="0">
              <a:solidFill>
                <a:srgbClr val="008000"/>
              </a:solidFill>
            </a:endParaRPr>
          </a:p>
          <a:p>
            <a:pPr marL="174625" lvl="1" indent="-174625">
              <a:spcBef>
                <a:spcPts val="0"/>
              </a:spcBef>
              <a:buFont typeface="Arial" panose="020B0604020202020204" pitchFamily="34" charset="0"/>
              <a:buChar char="•"/>
            </a:pPr>
            <a:r>
              <a:rPr lang="en-GB" sz="1800" dirty="0" smtClean="0"/>
              <a:t>Explain the difference in the percentages of oxygen in inspired, expired and alveolar air.</a:t>
            </a:r>
          </a:p>
          <a:p>
            <a:pPr marL="176400" lvl="3" indent="0">
              <a:spcBef>
                <a:spcPts val="0"/>
              </a:spcBef>
              <a:buNone/>
            </a:pPr>
            <a:r>
              <a:rPr lang="en-GB" sz="1800" dirty="0" smtClean="0">
                <a:solidFill>
                  <a:srgbClr val="008000"/>
                </a:solidFill>
              </a:rPr>
              <a:t>The </a:t>
            </a:r>
            <a:r>
              <a:rPr lang="en-GB" sz="1800" dirty="0">
                <a:solidFill>
                  <a:srgbClr val="008000"/>
                </a:solidFill>
              </a:rPr>
              <a:t>percentage of oxygen in atmospheric air is about 20%. Only about 6% of this oxygen diffuses across the alveolus into the blood. The alveolar air contains the oxygen that is not taken into the blood. The percentage of oxygen in expired air is slightly higher because alveolar air mixes with inspired air that has a higher oxygen content.</a:t>
            </a:r>
          </a:p>
          <a:p>
            <a:pPr marL="174625" lvl="1" indent="-174625">
              <a:spcBef>
                <a:spcPts val="0"/>
              </a:spcBef>
              <a:buFont typeface="Arial" panose="020B0604020202020204" pitchFamily="34" charset="0"/>
              <a:buChar char="•"/>
            </a:pPr>
            <a:r>
              <a:rPr lang="en-GB" sz="1800" dirty="0"/>
              <a:t>What causes the saturation of the air with water vapour?</a:t>
            </a:r>
          </a:p>
          <a:p>
            <a:pPr marL="176400" lvl="3" indent="0">
              <a:spcBef>
                <a:spcPts val="0"/>
              </a:spcBef>
              <a:buNone/>
            </a:pPr>
            <a:r>
              <a:rPr lang="en-GB" sz="1800" dirty="0">
                <a:solidFill>
                  <a:srgbClr val="008000"/>
                </a:solidFill>
              </a:rPr>
              <a:t>The water vapour that is exhaled has evaporated from the moist surfaces of the alveoli</a:t>
            </a:r>
            <a:r>
              <a:rPr lang="en-GB" sz="1800" dirty="0" smtClean="0">
                <a:solidFill>
                  <a:srgbClr val="008000"/>
                </a:solidFill>
              </a:rPr>
              <a:t>.</a:t>
            </a:r>
            <a:endParaRPr lang="en-GB" sz="1800" dirty="0">
              <a:solidFill>
                <a:srgbClr val="008000"/>
              </a:solidFill>
            </a:endParaRP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7 Gas exchange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extLst>
              <p:ext uri="{D42A27DB-BD31-4B8C-83A1-F6EECF244321}">
                <p14:modId xmlns:p14="http://schemas.microsoft.com/office/powerpoint/2010/main" val="1695595337"/>
              </p:ext>
            </p:extLst>
          </p:nvPr>
        </p:nvGraphicFramePr>
        <p:xfrm>
          <a:off x="601216" y="1772816"/>
          <a:ext cx="8219256" cy="1463040"/>
        </p:xfrm>
        <a:graphic>
          <a:graphicData uri="http://schemas.openxmlformats.org/drawingml/2006/table">
            <a:tbl>
              <a:tblPr firstRow="1" firstCol="1" bandRow="1">
                <a:tableStyleId>{F2DE63D5-997A-4646-A377-4702673A728D}</a:tableStyleId>
              </a:tblPr>
              <a:tblGrid>
                <a:gridCol w="2054814"/>
                <a:gridCol w="2054814"/>
                <a:gridCol w="2054814"/>
                <a:gridCol w="2054814"/>
              </a:tblGrid>
              <a:tr h="0">
                <a:tc>
                  <a:txBody>
                    <a:bodyPr/>
                    <a:lstStyle/>
                    <a:p>
                      <a:pPr marL="0">
                        <a:lnSpc>
                          <a:spcPct val="100000"/>
                        </a:lnSpc>
                        <a:spcAft>
                          <a:spcPts val="0"/>
                        </a:spcAft>
                      </a:pP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BBB59"/>
                    </a:solidFill>
                  </a:tcPr>
                </a:tc>
                <a:tc gridSpan="3">
                  <a:txBody>
                    <a:bodyPr/>
                    <a:lstStyle/>
                    <a:p>
                      <a:pPr marL="0" algn="ctr">
                        <a:lnSpc>
                          <a:spcPct val="100000"/>
                        </a:lnSpc>
                        <a:spcAft>
                          <a:spcPts val="0"/>
                        </a:spcAft>
                      </a:pPr>
                      <a:r>
                        <a:rPr lang="en-GB" sz="1600" dirty="0" smtClean="0">
                          <a:effectLst/>
                          <a:latin typeface="Calibri"/>
                          <a:ea typeface="Calibri"/>
                          <a:cs typeface="Times New Roman"/>
                        </a:rPr>
                        <a:t>percentage</a:t>
                      </a:r>
                      <a:r>
                        <a:rPr lang="en-GB" sz="1600" baseline="0" dirty="0" smtClean="0">
                          <a:effectLst/>
                          <a:latin typeface="Calibri"/>
                          <a:ea typeface="Calibri"/>
                          <a:cs typeface="Times New Roman"/>
                        </a:rPr>
                        <a:t> of each gas present/%</a:t>
                      </a: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BBB59"/>
                    </a:solidFill>
                  </a:tcPr>
                </a:tc>
                <a:tc hMerge="1">
                  <a:txBody>
                    <a:bodyPr/>
                    <a:lstStyle/>
                    <a:p>
                      <a:pPr marL="0">
                        <a:lnSpc>
                          <a:spcPct val="100000"/>
                        </a:lnSpc>
                        <a:spcAft>
                          <a:spcPts val="0"/>
                        </a:spcAft>
                      </a:pP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BBB3B"/>
                    </a:solidFill>
                  </a:tcPr>
                </a:tc>
                <a:tc hMerge="1">
                  <a:txBody>
                    <a:bodyPr/>
                    <a:lstStyle/>
                    <a:p>
                      <a:pPr marL="0">
                        <a:lnSpc>
                          <a:spcPct val="100000"/>
                        </a:lnSpc>
                        <a:spcAft>
                          <a:spcPts val="0"/>
                        </a:spcAft>
                      </a:pP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BBB3B"/>
                    </a:solidFill>
                  </a:tcPr>
                </a:tc>
              </a:tr>
              <a:tr h="0">
                <a:tc>
                  <a:txBody>
                    <a:bodyPr/>
                    <a:lstStyle/>
                    <a:p>
                      <a:pPr marL="0">
                        <a:lnSpc>
                          <a:spcPct val="100000"/>
                        </a:lnSpc>
                        <a:spcAft>
                          <a:spcPts val="0"/>
                        </a:spcAft>
                      </a:pP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BBB59"/>
                    </a:solidFill>
                  </a:tcPr>
                </a:tc>
                <a:tc>
                  <a:txBody>
                    <a:bodyPr/>
                    <a:lstStyle/>
                    <a:p>
                      <a:pPr marL="0">
                        <a:lnSpc>
                          <a:spcPct val="100000"/>
                        </a:lnSpc>
                        <a:spcAft>
                          <a:spcPts val="0"/>
                        </a:spcAft>
                      </a:pPr>
                      <a:r>
                        <a:rPr lang="en-GB" sz="1600" b="1" dirty="0" smtClean="0">
                          <a:solidFill>
                            <a:schemeClr val="bg1"/>
                          </a:solidFill>
                          <a:effectLst/>
                          <a:latin typeface="Calibri"/>
                          <a:ea typeface="Calibri"/>
                          <a:cs typeface="Times New Roman"/>
                        </a:rPr>
                        <a:t>inspired air</a:t>
                      </a:r>
                      <a:endParaRPr lang="en-GB" sz="1600" b="1" dirty="0">
                        <a:solidFill>
                          <a:schemeClr val="bg1"/>
                        </a:solidFill>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BBB59"/>
                    </a:solidFill>
                  </a:tcPr>
                </a:tc>
                <a:tc>
                  <a:txBody>
                    <a:bodyPr/>
                    <a:lstStyle/>
                    <a:p>
                      <a:pPr marL="0">
                        <a:lnSpc>
                          <a:spcPct val="100000"/>
                        </a:lnSpc>
                        <a:spcAft>
                          <a:spcPts val="0"/>
                        </a:spcAft>
                      </a:pPr>
                      <a:r>
                        <a:rPr lang="en-GB" sz="1600" b="1" dirty="0" smtClean="0">
                          <a:solidFill>
                            <a:schemeClr val="bg1"/>
                          </a:solidFill>
                          <a:effectLst/>
                          <a:latin typeface="Calibri"/>
                          <a:ea typeface="Calibri"/>
                          <a:cs typeface="Times New Roman"/>
                        </a:rPr>
                        <a:t>alveolar air</a:t>
                      </a:r>
                      <a:endParaRPr lang="en-GB" sz="1600" b="1" dirty="0">
                        <a:solidFill>
                          <a:schemeClr val="bg1"/>
                        </a:solidFill>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BBB59"/>
                    </a:solidFill>
                  </a:tcPr>
                </a:tc>
                <a:tc>
                  <a:txBody>
                    <a:bodyPr/>
                    <a:lstStyle/>
                    <a:p>
                      <a:pPr marL="0">
                        <a:lnSpc>
                          <a:spcPct val="100000"/>
                        </a:lnSpc>
                        <a:spcAft>
                          <a:spcPts val="0"/>
                        </a:spcAft>
                      </a:pPr>
                      <a:r>
                        <a:rPr lang="en-GB" sz="1600" b="1" dirty="0" smtClean="0">
                          <a:solidFill>
                            <a:schemeClr val="bg1"/>
                          </a:solidFill>
                          <a:effectLst/>
                          <a:latin typeface="Calibri"/>
                          <a:ea typeface="Calibri"/>
                          <a:cs typeface="Times New Roman"/>
                        </a:rPr>
                        <a:t>expired air</a:t>
                      </a:r>
                      <a:endParaRPr lang="en-GB" sz="1600" b="1" dirty="0">
                        <a:solidFill>
                          <a:schemeClr val="bg1"/>
                        </a:solidFill>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BBB59"/>
                    </a:solidFill>
                  </a:tcPr>
                </a:tc>
              </a:tr>
              <a:tr h="0">
                <a:tc>
                  <a:txBody>
                    <a:bodyPr/>
                    <a:lstStyle/>
                    <a:p>
                      <a:pPr marL="0">
                        <a:lnSpc>
                          <a:spcPct val="100000"/>
                        </a:lnSpc>
                        <a:spcAft>
                          <a:spcPts val="0"/>
                        </a:spcAft>
                      </a:pPr>
                      <a:r>
                        <a:rPr lang="en-GB" sz="1600" b="0" dirty="0" smtClean="0">
                          <a:effectLst/>
                          <a:latin typeface="Calibri"/>
                          <a:ea typeface="Calibri"/>
                          <a:cs typeface="Times New Roman"/>
                        </a:rPr>
                        <a:t>Oxygen</a:t>
                      </a: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b="0" dirty="0" smtClean="0">
                          <a:effectLst/>
                          <a:latin typeface="Calibri"/>
                          <a:ea typeface="Calibri"/>
                          <a:cs typeface="Times New Roman"/>
                        </a:rPr>
                        <a:t>20</a:t>
                      </a: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dirty="0" smtClean="0">
                          <a:effectLst/>
                          <a:latin typeface="Calibri"/>
                          <a:ea typeface="Calibri"/>
                          <a:cs typeface="Times New Roman"/>
                        </a:rPr>
                        <a:t>14</a:t>
                      </a: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dirty="0" smtClean="0">
                          <a:effectLst/>
                          <a:latin typeface="Calibri"/>
                          <a:ea typeface="Calibri"/>
                          <a:cs typeface="Times New Roman"/>
                        </a:rPr>
                        <a:t>16</a:t>
                      </a: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1600" b="0" dirty="0" smtClean="0">
                          <a:effectLst/>
                          <a:latin typeface="Calibri"/>
                          <a:ea typeface="Calibri"/>
                          <a:cs typeface="Times New Roman"/>
                        </a:rPr>
                        <a:t>Carbon dioxide</a:t>
                      </a: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b="0" dirty="0" smtClean="0">
                          <a:effectLst/>
                          <a:latin typeface="Calibri"/>
                          <a:ea typeface="Calibri"/>
                          <a:cs typeface="Times New Roman"/>
                        </a:rPr>
                        <a:t> </a:t>
                      </a:r>
                      <a:r>
                        <a:rPr lang="en-GB" sz="1400" b="0" dirty="0" smtClean="0">
                          <a:effectLst/>
                          <a:latin typeface="Calibri"/>
                          <a:ea typeface="Calibri"/>
                          <a:cs typeface="Times New Roman"/>
                        </a:rPr>
                        <a:t> </a:t>
                      </a:r>
                      <a:r>
                        <a:rPr lang="en-GB" sz="1000" b="0" dirty="0" smtClean="0">
                          <a:effectLst/>
                          <a:latin typeface="Calibri"/>
                          <a:ea typeface="Calibri"/>
                          <a:cs typeface="Times New Roman"/>
                        </a:rPr>
                        <a:t> </a:t>
                      </a:r>
                      <a:r>
                        <a:rPr lang="en-GB" sz="1600" b="0" dirty="0" smtClean="0">
                          <a:effectLst/>
                          <a:latin typeface="Calibri"/>
                          <a:ea typeface="Calibri"/>
                          <a:cs typeface="Times New Roman"/>
                        </a:rPr>
                        <a:t>0.04</a:t>
                      </a: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dirty="0" smtClean="0">
                          <a:effectLst/>
                          <a:latin typeface="Calibri"/>
                          <a:ea typeface="Calibri"/>
                          <a:cs typeface="Times New Roman"/>
                        </a:rPr>
                        <a:t> </a:t>
                      </a:r>
                      <a:r>
                        <a:rPr lang="en-GB" sz="1400" dirty="0" smtClean="0">
                          <a:effectLst/>
                          <a:latin typeface="Calibri"/>
                          <a:ea typeface="Calibri"/>
                          <a:cs typeface="Times New Roman"/>
                        </a:rPr>
                        <a:t> </a:t>
                      </a:r>
                      <a:r>
                        <a:rPr lang="en-GB" sz="1050" dirty="0" smtClean="0">
                          <a:effectLst/>
                          <a:latin typeface="Calibri"/>
                          <a:ea typeface="Calibri"/>
                          <a:cs typeface="Times New Roman"/>
                        </a:rPr>
                        <a:t> </a:t>
                      </a:r>
                      <a:r>
                        <a:rPr lang="en-GB" sz="1600" dirty="0" smtClean="0">
                          <a:effectLst/>
                          <a:latin typeface="Calibri"/>
                          <a:ea typeface="Calibri"/>
                          <a:cs typeface="Times New Roman"/>
                        </a:rPr>
                        <a:t>5.5</a:t>
                      </a: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dirty="0" smtClean="0">
                          <a:effectLst/>
                          <a:latin typeface="Calibri"/>
                          <a:ea typeface="Calibri"/>
                          <a:cs typeface="Times New Roman"/>
                        </a:rPr>
                        <a:t> </a:t>
                      </a:r>
                      <a:r>
                        <a:rPr lang="en-GB" sz="1400" dirty="0" smtClean="0">
                          <a:effectLst/>
                          <a:latin typeface="Calibri"/>
                          <a:ea typeface="Calibri"/>
                          <a:cs typeface="Times New Roman"/>
                        </a:rPr>
                        <a:t> </a:t>
                      </a:r>
                      <a:r>
                        <a:rPr lang="en-GB" sz="900" dirty="0" smtClean="0">
                          <a:effectLst/>
                          <a:latin typeface="Calibri"/>
                          <a:ea typeface="Calibri"/>
                          <a:cs typeface="Times New Roman"/>
                        </a:rPr>
                        <a:t> </a:t>
                      </a:r>
                      <a:r>
                        <a:rPr lang="en-GB" sz="1600" dirty="0" smtClean="0">
                          <a:effectLst/>
                          <a:latin typeface="Calibri"/>
                          <a:ea typeface="Calibri"/>
                          <a:cs typeface="Times New Roman"/>
                        </a:rPr>
                        <a:t>4.0</a:t>
                      </a: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1600" b="0" dirty="0" smtClean="0">
                          <a:effectLst/>
                          <a:latin typeface="Calibri"/>
                          <a:ea typeface="Calibri"/>
                          <a:cs typeface="Times New Roman"/>
                        </a:rPr>
                        <a:t>Nitrogen</a:t>
                      </a: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b="0" dirty="0" smtClean="0">
                          <a:effectLst/>
                          <a:latin typeface="Calibri"/>
                          <a:ea typeface="Calibri"/>
                          <a:cs typeface="Times New Roman"/>
                        </a:rPr>
                        <a:t>79</a:t>
                      </a: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dirty="0" smtClean="0">
                          <a:effectLst/>
                          <a:latin typeface="Calibri"/>
                          <a:ea typeface="Calibri"/>
                          <a:cs typeface="Times New Roman"/>
                        </a:rPr>
                        <a:t>81</a:t>
                      </a: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dirty="0" smtClean="0">
                          <a:effectLst/>
                          <a:latin typeface="Calibri"/>
                          <a:ea typeface="Calibri"/>
                          <a:cs typeface="Times New Roman"/>
                        </a:rPr>
                        <a:t>79</a:t>
                      </a: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1600" b="0" dirty="0" smtClean="0">
                          <a:effectLst/>
                          <a:latin typeface="Calibri"/>
                          <a:ea typeface="Calibri"/>
                          <a:cs typeface="Times New Roman"/>
                        </a:rPr>
                        <a:t>Water vapour</a:t>
                      </a: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b="0" dirty="0" smtClean="0">
                          <a:effectLst/>
                          <a:latin typeface="Calibri"/>
                          <a:ea typeface="Calibri"/>
                          <a:cs typeface="Times New Roman"/>
                        </a:rPr>
                        <a:t>variable</a:t>
                      </a: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dirty="0" smtClean="0">
                          <a:effectLst/>
                          <a:latin typeface="Calibri"/>
                          <a:ea typeface="Calibri"/>
                          <a:cs typeface="Times New Roman"/>
                        </a:rPr>
                        <a:t>saturated</a:t>
                      </a: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dirty="0" smtClean="0">
                          <a:effectLst/>
                          <a:latin typeface="Calibri"/>
                          <a:ea typeface="Calibri"/>
                          <a:cs typeface="Times New Roman"/>
                        </a:rPr>
                        <a:t>saturated</a:t>
                      </a: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bl>
          </a:graphicData>
        </a:graphic>
      </p:graphicFrame>
      <p:sp>
        <p:nvSpPr>
          <p:cNvPr id="8" name="Rounded Rectangle 7"/>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Tree>
    <p:extLst>
      <p:ext uri="{BB962C8B-B14F-4D97-AF65-F5344CB8AC3E}">
        <p14:creationId xmlns:p14="http://schemas.microsoft.com/office/powerpoint/2010/main" val="426705981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507288" cy="5055368"/>
          </a:xfrm>
        </p:spPr>
        <p:txBody>
          <a:bodyPr>
            <a:normAutofit lnSpcReduction="10000"/>
          </a:bodyPr>
          <a:lstStyle/>
          <a:p>
            <a:pPr marL="0" indent="0">
              <a:buNone/>
            </a:pPr>
            <a:r>
              <a:rPr lang="en-GB" sz="2000" dirty="0"/>
              <a:t>The volume of inhaled and exhaled air can be measured using a spirometer</a:t>
            </a:r>
            <a:r>
              <a:rPr lang="en-GB" sz="2000" dirty="0" smtClean="0"/>
              <a:t>.</a:t>
            </a:r>
          </a:p>
          <a:p>
            <a:pPr marL="0" indent="0">
              <a:buNone/>
            </a:pPr>
            <a:endParaRPr lang="en-GB" sz="2000" dirty="0" smtClean="0"/>
          </a:p>
          <a:p>
            <a:pPr marL="0" indent="0">
              <a:buNone/>
            </a:pPr>
            <a:endParaRPr lang="en-GB" sz="2000" dirty="0"/>
          </a:p>
          <a:p>
            <a:pPr marL="0" indent="0">
              <a:buNone/>
            </a:pPr>
            <a:endParaRPr lang="en-GB" sz="2000" dirty="0" smtClean="0"/>
          </a:p>
          <a:p>
            <a:pPr marL="0" indent="0">
              <a:buNone/>
            </a:pPr>
            <a:endParaRPr lang="en-GB" sz="2000" dirty="0"/>
          </a:p>
          <a:p>
            <a:pPr marL="0" indent="0">
              <a:buNone/>
            </a:pPr>
            <a:endParaRPr lang="en-GB" sz="2000" dirty="0" smtClean="0"/>
          </a:p>
          <a:p>
            <a:pPr marL="0" indent="0">
              <a:buNone/>
            </a:pPr>
            <a:endParaRPr lang="en-GB" sz="2000" dirty="0" smtClean="0"/>
          </a:p>
          <a:p>
            <a:pPr marL="0" indent="0">
              <a:buNone/>
            </a:pPr>
            <a:endParaRPr lang="en-GB" sz="2000" dirty="0"/>
          </a:p>
          <a:p>
            <a:pPr marL="0" indent="0">
              <a:buNone/>
            </a:pPr>
            <a:endParaRPr lang="en-GB" sz="2000" dirty="0" smtClean="0"/>
          </a:p>
          <a:p>
            <a:pPr marL="0" indent="0">
              <a:buNone/>
            </a:pPr>
            <a:endParaRPr lang="en-GB" sz="2000" dirty="0" smtClean="0"/>
          </a:p>
          <a:p>
            <a:pPr marL="0" indent="0">
              <a:buNone/>
            </a:pPr>
            <a:endParaRPr lang="en-GB" sz="2000" dirty="0" smtClean="0"/>
          </a:p>
          <a:p>
            <a:pPr marL="271463" lvl="1" indent="-271463">
              <a:buFont typeface="Arial" panose="020B0604020202020204" pitchFamily="34" charset="0"/>
              <a:buChar char="•"/>
            </a:pPr>
            <a:r>
              <a:rPr lang="en-GB" sz="1600" dirty="0" smtClean="0"/>
              <a:t>The </a:t>
            </a:r>
            <a:r>
              <a:rPr lang="en-GB" sz="1600" dirty="0"/>
              <a:t>subject wears a nose clip and breathes in and out of the mouthpiece.</a:t>
            </a:r>
          </a:p>
          <a:p>
            <a:pPr marL="271463" lvl="1" indent="-271463">
              <a:buFont typeface="Arial" panose="020B0604020202020204" pitchFamily="34" charset="0"/>
              <a:buChar char="•"/>
            </a:pPr>
            <a:r>
              <a:rPr lang="en-GB" sz="1600" dirty="0"/>
              <a:t>The float moves up during exhalation. It moves down during inhalation. </a:t>
            </a:r>
          </a:p>
          <a:p>
            <a:pPr marL="271463" lvl="1" indent="-271463">
              <a:buFont typeface="Arial" panose="020B0604020202020204" pitchFamily="34" charset="0"/>
              <a:buChar char="•"/>
            </a:pPr>
            <a:r>
              <a:rPr lang="en-GB" sz="1600" dirty="0"/>
              <a:t>The pen attached to the rotating disc creates a trace.</a:t>
            </a:r>
          </a:p>
          <a:p>
            <a:pPr marL="271463" lvl="1" indent="-271463">
              <a:buFont typeface="Arial" panose="020B0604020202020204" pitchFamily="34" charset="0"/>
              <a:buChar char="•"/>
            </a:pPr>
            <a:r>
              <a:rPr lang="en-GB" sz="1600" dirty="0"/>
              <a:t>The apparatus can be used to measure different volumes of air moved in and out of the subject. </a:t>
            </a:r>
            <a:endParaRPr lang="en-GB" sz="1600" b="1" dirty="0"/>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7 Gas exchange</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17" name="TextBox 16"/>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pic>
        <p:nvPicPr>
          <p:cNvPr id="4098" name="Picture 2" descr="C:\Business\Hodder Biology PowerPoints\Received\Re-use artwork for chapters 1-9\07_15_K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1844823"/>
            <a:ext cx="3903615" cy="2922135"/>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3038933" y="2852936"/>
            <a:ext cx="1029011" cy="307777"/>
          </a:xfrm>
          <a:prstGeom prst="rect">
            <a:avLst/>
          </a:prstGeom>
          <a:noFill/>
        </p:spPr>
        <p:txBody>
          <a:bodyPr wrap="square" rtlCol="0">
            <a:spAutoFit/>
          </a:bodyPr>
          <a:lstStyle/>
          <a:p>
            <a:r>
              <a:rPr lang="en-GB" sz="1400" dirty="0" smtClean="0"/>
              <a:t>nose clip</a:t>
            </a:r>
            <a:endParaRPr lang="en-GB" sz="1400" dirty="0"/>
          </a:p>
        </p:txBody>
      </p:sp>
      <p:cxnSp>
        <p:nvCxnSpPr>
          <p:cNvPr id="15" name="Straight Connector 14"/>
          <p:cNvCxnSpPr/>
          <p:nvPr/>
        </p:nvCxnSpPr>
        <p:spPr>
          <a:xfrm>
            <a:off x="3779912" y="3160713"/>
            <a:ext cx="0" cy="6283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555776" y="4581128"/>
            <a:ext cx="1656184" cy="307777"/>
          </a:xfrm>
          <a:prstGeom prst="rect">
            <a:avLst/>
          </a:prstGeom>
          <a:noFill/>
        </p:spPr>
        <p:txBody>
          <a:bodyPr wrap="square" rtlCol="0">
            <a:spAutoFit/>
          </a:bodyPr>
          <a:lstStyle/>
          <a:p>
            <a:r>
              <a:rPr lang="en-GB" sz="1400" dirty="0" smtClean="0"/>
              <a:t>sterile mouthpiece</a:t>
            </a:r>
            <a:endParaRPr lang="en-GB" sz="1400" dirty="0"/>
          </a:p>
        </p:txBody>
      </p:sp>
      <p:cxnSp>
        <p:nvCxnSpPr>
          <p:cNvPr id="19" name="Straight Connector 18"/>
          <p:cNvCxnSpPr/>
          <p:nvPr/>
        </p:nvCxnSpPr>
        <p:spPr>
          <a:xfrm>
            <a:off x="3789181" y="3984742"/>
            <a:ext cx="0" cy="6283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123728" y="2132856"/>
            <a:ext cx="1569352" cy="523220"/>
          </a:xfrm>
          <a:prstGeom prst="rect">
            <a:avLst/>
          </a:prstGeom>
          <a:noFill/>
        </p:spPr>
        <p:txBody>
          <a:bodyPr wrap="square" rtlCol="0">
            <a:spAutoFit/>
          </a:bodyPr>
          <a:lstStyle/>
          <a:p>
            <a:r>
              <a:rPr lang="en-GB" sz="1400" dirty="0" smtClean="0"/>
              <a:t>soda lime absorbs carbon dioxide</a:t>
            </a:r>
            <a:endParaRPr lang="en-GB" sz="1400" dirty="0"/>
          </a:p>
        </p:txBody>
      </p:sp>
      <p:cxnSp>
        <p:nvCxnSpPr>
          <p:cNvPr id="21" name="Straight Connector 20"/>
          <p:cNvCxnSpPr/>
          <p:nvPr/>
        </p:nvCxnSpPr>
        <p:spPr>
          <a:xfrm>
            <a:off x="3383868" y="2440633"/>
            <a:ext cx="900100" cy="5661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181872" y="1772816"/>
            <a:ext cx="1316250" cy="307777"/>
          </a:xfrm>
          <a:prstGeom prst="rect">
            <a:avLst/>
          </a:prstGeom>
          <a:noFill/>
        </p:spPr>
        <p:txBody>
          <a:bodyPr wrap="square" rtlCol="0">
            <a:spAutoFit/>
          </a:bodyPr>
          <a:lstStyle/>
          <a:p>
            <a:r>
              <a:rPr lang="en-GB" sz="1400" dirty="0" smtClean="0"/>
              <a:t>counterweight</a:t>
            </a:r>
            <a:endParaRPr lang="en-GB" sz="1400" dirty="0"/>
          </a:p>
        </p:txBody>
      </p:sp>
      <p:cxnSp>
        <p:nvCxnSpPr>
          <p:cNvPr id="25" name="Straight Connector 24"/>
          <p:cNvCxnSpPr>
            <a:endCxn id="24" idx="1"/>
          </p:cNvCxnSpPr>
          <p:nvPr/>
        </p:nvCxnSpPr>
        <p:spPr>
          <a:xfrm flipV="1">
            <a:off x="3945767" y="1926705"/>
            <a:ext cx="236105" cy="487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444208" y="4005064"/>
            <a:ext cx="1703712" cy="307777"/>
          </a:xfrm>
          <a:prstGeom prst="rect">
            <a:avLst/>
          </a:prstGeom>
          <a:noFill/>
        </p:spPr>
        <p:txBody>
          <a:bodyPr wrap="square" rtlCol="0">
            <a:spAutoFit/>
          </a:bodyPr>
          <a:lstStyle/>
          <a:p>
            <a:r>
              <a:rPr lang="en-GB" sz="1400" dirty="0" smtClean="0"/>
              <a:t>water-filled chamber</a:t>
            </a:r>
            <a:endParaRPr lang="en-GB" sz="1400" dirty="0"/>
          </a:p>
        </p:txBody>
      </p:sp>
      <p:cxnSp>
        <p:nvCxnSpPr>
          <p:cNvPr id="28" name="Straight Connector 27"/>
          <p:cNvCxnSpPr>
            <a:endCxn id="27" idx="1"/>
          </p:cNvCxnSpPr>
          <p:nvPr/>
        </p:nvCxnSpPr>
        <p:spPr>
          <a:xfrm>
            <a:off x="6131696" y="3734202"/>
            <a:ext cx="312512" cy="424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711341" y="1863227"/>
            <a:ext cx="1975459" cy="523220"/>
          </a:xfrm>
          <a:prstGeom prst="rect">
            <a:avLst/>
          </a:prstGeom>
          <a:noFill/>
        </p:spPr>
        <p:txBody>
          <a:bodyPr wrap="square" rtlCol="0">
            <a:spAutoFit/>
          </a:bodyPr>
          <a:lstStyle/>
          <a:p>
            <a:r>
              <a:rPr lang="en-GB" sz="1400" dirty="0" smtClean="0"/>
              <a:t>floating chamber with medical-grade oxygen</a:t>
            </a:r>
            <a:endParaRPr lang="en-GB" sz="1400" dirty="0"/>
          </a:p>
        </p:txBody>
      </p:sp>
      <p:cxnSp>
        <p:nvCxnSpPr>
          <p:cNvPr id="32" name="Straight Connector 31"/>
          <p:cNvCxnSpPr>
            <a:stCxn id="31" idx="1"/>
          </p:cNvCxnSpPr>
          <p:nvPr/>
        </p:nvCxnSpPr>
        <p:spPr>
          <a:xfrm flipH="1">
            <a:off x="6250901" y="2124837"/>
            <a:ext cx="460440" cy="5312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558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338064" y="1858115"/>
            <a:ext cx="5898232" cy="344309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518864" y="1426566"/>
            <a:ext cx="8229600" cy="4897561"/>
          </a:xfrm>
        </p:spPr>
        <p:txBody>
          <a:bodyPr>
            <a:noAutofit/>
          </a:bodyPr>
          <a:lstStyle/>
          <a:p>
            <a:pPr marL="0" indent="0">
              <a:buNone/>
            </a:pPr>
            <a:r>
              <a:rPr lang="en-GB" sz="2400" dirty="0"/>
              <a:t>Click on the labels of </a:t>
            </a:r>
            <a:r>
              <a:rPr lang="en-GB" sz="2400" dirty="0" smtClean="0"/>
              <a:t>the diagram </a:t>
            </a:r>
            <a:r>
              <a:rPr lang="en-GB" sz="2400" dirty="0"/>
              <a:t>to reveal </a:t>
            </a:r>
            <a:r>
              <a:rPr lang="en-GB" sz="2400" dirty="0" smtClean="0"/>
              <a:t>more.</a:t>
            </a:r>
            <a:endParaRPr lang="en-GB" sz="18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7 Gas exchange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7" name="Picture 6" descr="http://www.nuffieldfoundation.org/sites/default/files/PB_using-a-spirometer-to-investigate-human-lung-function-20-standard-curve-showing-vital-capacity-500.jpg"/>
          <p:cNvPicPr/>
          <p:nvPr/>
        </p:nvPicPr>
        <p:blipFill>
          <a:blip r:embed="rId4">
            <a:extLst>
              <a:ext uri="{28A0092B-C50C-407E-A947-70E740481C1C}">
                <a14:useLocalDpi xmlns:a14="http://schemas.microsoft.com/office/drawing/2010/main" val="0"/>
              </a:ext>
            </a:extLst>
          </a:blip>
          <a:srcRect/>
          <a:stretch>
            <a:fillRect/>
          </a:stretch>
        </p:blipFill>
        <p:spPr bwMode="auto">
          <a:xfrm>
            <a:off x="1510038" y="-3267744"/>
            <a:ext cx="6266574" cy="3484215"/>
          </a:xfrm>
          <a:prstGeom prst="rect">
            <a:avLst/>
          </a:prstGeom>
          <a:noFill/>
          <a:ln>
            <a:noFill/>
          </a:ln>
        </p:spPr>
      </p:pic>
      <p:sp>
        <p:nvSpPr>
          <p:cNvPr id="8" name="TextBox 7"/>
          <p:cNvSpPr txBox="1"/>
          <p:nvPr/>
        </p:nvSpPr>
        <p:spPr>
          <a:xfrm>
            <a:off x="1619672" y="1916832"/>
            <a:ext cx="1996605" cy="830997"/>
          </a:xfrm>
          <a:prstGeom prst="rect">
            <a:avLst/>
          </a:prstGeom>
          <a:noFill/>
        </p:spPr>
        <p:txBody>
          <a:bodyPr wrap="square" rtlCol="0">
            <a:spAutoFit/>
          </a:bodyPr>
          <a:lstStyle/>
          <a:p>
            <a:r>
              <a:rPr lang="en-GB" sz="1600" dirty="0"/>
              <a:t>Residual volume is the air that is always trapped in the lungs.</a:t>
            </a:r>
          </a:p>
        </p:txBody>
      </p:sp>
      <p:sp>
        <p:nvSpPr>
          <p:cNvPr id="10" name="Rectangle 9"/>
          <p:cNvSpPr/>
          <p:nvPr/>
        </p:nvSpPr>
        <p:spPr>
          <a:xfrm>
            <a:off x="3635896" y="2077397"/>
            <a:ext cx="1440160" cy="360040"/>
          </a:xfrm>
          <a:prstGeom prst="rect">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r</a:t>
            </a:r>
            <a:r>
              <a:rPr lang="en-GB" dirty="0" smtClean="0">
                <a:solidFill>
                  <a:schemeClr val="tx1"/>
                </a:solidFill>
              </a:rPr>
              <a:t>esidual volume</a:t>
            </a:r>
            <a:endParaRPr lang="en-GB" dirty="0">
              <a:solidFill>
                <a:schemeClr val="tx1"/>
              </a:solidFill>
            </a:endParaRPr>
          </a:p>
        </p:txBody>
      </p:sp>
      <p:sp>
        <p:nvSpPr>
          <p:cNvPr id="12" name="TextBox 11"/>
          <p:cNvSpPr txBox="1"/>
          <p:nvPr/>
        </p:nvSpPr>
        <p:spPr>
          <a:xfrm>
            <a:off x="827584" y="2814027"/>
            <a:ext cx="2448272" cy="830997"/>
          </a:xfrm>
          <a:prstGeom prst="rect">
            <a:avLst/>
          </a:prstGeom>
          <a:noFill/>
        </p:spPr>
        <p:txBody>
          <a:bodyPr wrap="square" rtlCol="0">
            <a:spAutoFit/>
          </a:bodyPr>
          <a:lstStyle/>
          <a:p>
            <a:r>
              <a:rPr lang="en-GB" sz="1600" dirty="0"/>
              <a:t>Expiratory reserve volume is the volume of air that can be forcibly exhaled.</a:t>
            </a:r>
          </a:p>
        </p:txBody>
      </p:sp>
      <p:sp>
        <p:nvSpPr>
          <p:cNvPr id="13" name="Rectangle 12"/>
          <p:cNvSpPr/>
          <p:nvPr/>
        </p:nvSpPr>
        <p:spPr>
          <a:xfrm>
            <a:off x="3223726" y="3016830"/>
            <a:ext cx="1296144" cy="360040"/>
          </a:xfrm>
          <a:prstGeom prst="rect">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expiratory reserve volume</a:t>
            </a:r>
            <a:endParaRPr lang="en-GB" dirty="0">
              <a:solidFill>
                <a:schemeClr val="tx1"/>
              </a:solidFill>
            </a:endParaRPr>
          </a:p>
        </p:txBody>
      </p:sp>
      <p:sp>
        <p:nvSpPr>
          <p:cNvPr id="15" name="TextBox 14"/>
          <p:cNvSpPr txBox="1"/>
          <p:nvPr/>
        </p:nvSpPr>
        <p:spPr>
          <a:xfrm>
            <a:off x="251520" y="4509120"/>
            <a:ext cx="1996605" cy="1323439"/>
          </a:xfrm>
          <a:prstGeom prst="rect">
            <a:avLst/>
          </a:prstGeom>
          <a:noFill/>
        </p:spPr>
        <p:txBody>
          <a:bodyPr wrap="square" rtlCol="0">
            <a:spAutoFit/>
          </a:bodyPr>
          <a:lstStyle/>
          <a:p>
            <a:r>
              <a:rPr lang="en-GB" sz="1600" dirty="0"/>
              <a:t>Tidal volume is the volume of air breathed in and out during relaxed breathing.</a:t>
            </a:r>
          </a:p>
        </p:txBody>
      </p:sp>
      <p:sp>
        <p:nvSpPr>
          <p:cNvPr id="16" name="Rectangle 15"/>
          <p:cNvSpPr/>
          <p:nvPr/>
        </p:nvSpPr>
        <p:spPr>
          <a:xfrm>
            <a:off x="611560" y="3717032"/>
            <a:ext cx="1080120" cy="578966"/>
          </a:xfrm>
          <a:prstGeom prst="rect">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tidal volume</a:t>
            </a:r>
            <a:endParaRPr lang="en-GB" dirty="0">
              <a:solidFill>
                <a:schemeClr val="tx1"/>
              </a:solidFill>
            </a:endParaRPr>
          </a:p>
        </p:txBody>
      </p:sp>
      <p:sp>
        <p:nvSpPr>
          <p:cNvPr id="17" name="TextBox 16"/>
          <p:cNvSpPr txBox="1"/>
          <p:nvPr/>
        </p:nvSpPr>
        <p:spPr>
          <a:xfrm>
            <a:off x="2349561" y="5246910"/>
            <a:ext cx="1996605" cy="1077218"/>
          </a:xfrm>
          <a:prstGeom prst="rect">
            <a:avLst/>
          </a:prstGeom>
          <a:noFill/>
        </p:spPr>
        <p:txBody>
          <a:bodyPr wrap="square" rtlCol="0">
            <a:spAutoFit/>
          </a:bodyPr>
          <a:lstStyle/>
          <a:p>
            <a:r>
              <a:rPr lang="en-GB" sz="1600" dirty="0"/>
              <a:t>Inspiratory reserve volume is the volume of air that can be forcibly inhaled.</a:t>
            </a:r>
          </a:p>
        </p:txBody>
      </p:sp>
      <p:sp>
        <p:nvSpPr>
          <p:cNvPr id="18" name="Rectangle 17"/>
          <p:cNvSpPr/>
          <p:nvPr/>
        </p:nvSpPr>
        <p:spPr>
          <a:xfrm>
            <a:off x="2195736" y="4395056"/>
            <a:ext cx="1368152" cy="690127"/>
          </a:xfrm>
          <a:prstGeom prst="rect">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inspiratory reserve volume</a:t>
            </a:r>
            <a:endParaRPr lang="en-GB" dirty="0">
              <a:solidFill>
                <a:schemeClr val="tx1"/>
              </a:solidFill>
            </a:endParaRPr>
          </a:p>
        </p:txBody>
      </p:sp>
      <p:sp>
        <p:nvSpPr>
          <p:cNvPr id="20" name="TextBox 19"/>
          <p:cNvSpPr txBox="1"/>
          <p:nvPr/>
        </p:nvSpPr>
        <p:spPr>
          <a:xfrm>
            <a:off x="6877399" y="2453987"/>
            <a:ext cx="1996605" cy="830997"/>
          </a:xfrm>
          <a:prstGeom prst="rect">
            <a:avLst/>
          </a:prstGeom>
          <a:noFill/>
        </p:spPr>
        <p:txBody>
          <a:bodyPr wrap="square" rtlCol="0">
            <a:spAutoFit/>
          </a:bodyPr>
          <a:lstStyle/>
          <a:p>
            <a:r>
              <a:rPr lang="en-GB" sz="1600" dirty="0"/>
              <a:t>Total lung capacity is the vital capacity plus the residual volume.</a:t>
            </a:r>
          </a:p>
        </p:txBody>
      </p:sp>
      <p:sp>
        <p:nvSpPr>
          <p:cNvPr id="22" name="Rectangle 21"/>
          <p:cNvSpPr/>
          <p:nvPr/>
        </p:nvSpPr>
        <p:spPr>
          <a:xfrm>
            <a:off x="6732240" y="3794246"/>
            <a:ext cx="1023800" cy="690127"/>
          </a:xfrm>
          <a:prstGeom prst="rect">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total lung capacity</a:t>
            </a:r>
            <a:endParaRPr lang="en-GB" dirty="0">
              <a:solidFill>
                <a:schemeClr val="tx1"/>
              </a:solidFill>
            </a:endParaRPr>
          </a:p>
        </p:txBody>
      </p:sp>
      <p:sp>
        <p:nvSpPr>
          <p:cNvPr id="23" name="TextBox 22"/>
          <p:cNvSpPr txBox="1"/>
          <p:nvPr/>
        </p:nvSpPr>
        <p:spPr>
          <a:xfrm>
            <a:off x="5084981" y="5335468"/>
            <a:ext cx="2421632" cy="1077218"/>
          </a:xfrm>
          <a:prstGeom prst="rect">
            <a:avLst/>
          </a:prstGeom>
          <a:noFill/>
        </p:spPr>
        <p:txBody>
          <a:bodyPr wrap="square" rtlCol="0">
            <a:spAutoFit/>
          </a:bodyPr>
          <a:lstStyle/>
          <a:p>
            <a:r>
              <a:rPr lang="en-GB" sz="1600" dirty="0"/>
              <a:t>Vital capacity is the maximum volume that can be forcibly inspired and forcibly expired.</a:t>
            </a:r>
          </a:p>
        </p:txBody>
      </p:sp>
      <p:sp>
        <p:nvSpPr>
          <p:cNvPr id="24" name="Rectangle 23"/>
          <p:cNvSpPr/>
          <p:nvPr/>
        </p:nvSpPr>
        <p:spPr>
          <a:xfrm>
            <a:off x="5652120" y="3945841"/>
            <a:ext cx="1080120" cy="447748"/>
          </a:xfrm>
          <a:prstGeom prst="rect">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vital capacity</a:t>
            </a:r>
            <a:endParaRPr lang="en-GB" dirty="0">
              <a:solidFill>
                <a:schemeClr val="tx1"/>
              </a:solidFill>
            </a:endParaRPr>
          </a:p>
        </p:txBody>
      </p:sp>
    </p:spTree>
    <p:extLst>
      <p:ext uri="{BB962C8B-B14F-4D97-AF65-F5344CB8AC3E}">
        <p14:creationId xmlns:p14="http://schemas.microsoft.com/office/powerpoint/2010/main" val="206564142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1" restart="whenNotActive" fill="hold" evtFilter="cancelBubble" nodeType="interactiveSeq">
                <p:stCondLst>
                  <p:cond evt="onClick" delay="0">
                    <p:tgtEl>
                      <p:spTgt spid="13"/>
                    </p:tgtEl>
                  </p:cond>
                </p:stCondLst>
                <p:endSync evt="end" delay="0">
                  <p:rtn val="all"/>
                </p:endSync>
                <p:childTnLst>
                  <p:par>
                    <p:cTn id="12" fill="hold">
                      <p:stCondLst>
                        <p:cond delay="0"/>
                      </p:stCondLst>
                      <p:childTnLst>
                        <p:par>
                          <p:cTn id="13" fill="hold">
                            <p:stCondLst>
                              <p:cond delay="0"/>
                            </p:stCondLst>
                            <p:childTnLst>
                              <p:par>
                                <p:cTn id="14" presetID="1"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20" restart="whenNotActive" fill="hold" evtFilter="cancelBubble" nodeType="interactiveSeq">
                <p:stCondLst>
                  <p:cond evt="onClick" delay="0">
                    <p:tgtEl>
                      <p:spTgt spid="16"/>
                    </p:tgtEl>
                  </p:cond>
                </p:stCondLst>
                <p:endSync evt="end" delay="0">
                  <p:rtn val="all"/>
                </p:endSync>
                <p:childTnLst>
                  <p:par>
                    <p:cTn id="21" fill="hold">
                      <p:stCondLst>
                        <p:cond delay="0"/>
                      </p:stCondLst>
                      <p:childTnLst>
                        <p:par>
                          <p:cTn id="22" fill="hold">
                            <p:stCondLst>
                              <p:cond delay="0"/>
                            </p:stCondLst>
                            <p:childTnLst>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29" restart="whenNotActive" fill="hold" evtFilter="cancelBubble" nodeType="interactiveSeq">
                <p:stCondLst>
                  <p:cond evt="onClick" delay="0">
                    <p:tgtEl>
                      <p:spTgt spid="18"/>
                    </p:tgtEl>
                  </p:cond>
                </p:stCondLst>
                <p:endSync evt="end" delay="0">
                  <p:rtn val="all"/>
                </p:endSync>
                <p:childTnLst>
                  <p:par>
                    <p:cTn id="30" fill="hold">
                      <p:stCondLst>
                        <p:cond delay="0"/>
                      </p:stCondLst>
                      <p:childTnLst>
                        <p:par>
                          <p:cTn id="31" fill="hold">
                            <p:stCondLst>
                              <p:cond delay="0"/>
                            </p:stCondLst>
                            <p:childTnLst>
                              <p:par>
                                <p:cTn id="32" presetID="1" presetClass="entr" presetSubtype="0"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grpId="1" nodeType="clickEffect">
                                  <p:stCondLst>
                                    <p:cond delay="0"/>
                                  </p:stCondLst>
                                  <p:childTnLst>
                                    <p:set>
                                      <p:cBhvr>
                                        <p:cTn id="37" dur="1" fill="hold">
                                          <p:stCondLst>
                                            <p:cond delay="0"/>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38" restart="whenNotActive" fill="hold" evtFilter="cancelBubble" nodeType="interactiveSeq">
                <p:stCondLst>
                  <p:cond evt="onClick" delay="0">
                    <p:tgtEl>
                      <p:spTgt spid="22"/>
                    </p:tgtEl>
                  </p:cond>
                </p:stCondLst>
                <p:endSync evt="end" delay="0">
                  <p:rtn val="all"/>
                </p:endSync>
                <p:childTnLst>
                  <p:par>
                    <p:cTn id="39" fill="hold">
                      <p:stCondLst>
                        <p:cond delay="0"/>
                      </p:stCondLst>
                      <p:childTnLst>
                        <p:par>
                          <p:cTn id="40" fill="hold">
                            <p:stCondLst>
                              <p:cond delay="0"/>
                            </p:stCondLst>
                            <p:childTnLst>
                              <p:par>
                                <p:cTn id="41" presetID="1"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47" restart="whenNotActive" fill="hold" evtFilter="cancelBubble" nodeType="interactiveSeq">
                <p:stCondLst>
                  <p:cond evt="onClick" delay="0">
                    <p:tgtEl>
                      <p:spTgt spid="24"/>
                    </p:tgtEl>
                  </p:cond>
                </p:stCondLst>
                <p:endSync evt="end" delay="0">
                  <p:rtn val="all"/>
                </p:endSync>
                <p:childTnLst>
                  <p:par>
                    <p:cTn id="48" fill="hold">
                      <p:stCondLst>
                        <p:cond delay="0"/>
                      </p:stCondLst>
                      <p:childTnLst>
                        <p:par>
                          <p:cTn id="49" fill="hold">
                            <p:stCondLst>
                              <p:cond delay="0"/>
                            </p:stCondLst>
                            <p:childTnLst>
                              <p:par>
                                <p:cTn id="50" presetID="1" presetClass="entr" presetSubtype="0"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xit" presetSubtype="0" fill="hold" grpId="1" nodeType="clickEffect">
                                  <p:stCondLst>
                                    <p:cond delay="0"/>
                                  </p:stCondLst>
                                  <p:childTnLst>
                                    <p:set>
                                      <p:cBhvr>
                                        <p:cTn id="55" dur="1" fill="hold">
                                          <p:stCondLst>
                                            <p:cond delay="0"/>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4"/>
                  </p:tgtEl>
                </p:cond>
              </p:nextCondLst>
            </p:seq>
          </p:childTnLst>
        </p:cTn>
      </p:par>
    </p:tnLst>
    <p:bldLst>
      <p:bldP spid="8" grpId="0"/>
      <p:bldP spid="8" grpId="1"/>
      <p:bldP spid="12" grpId="0"/>
      <p:bldP spid="12" grpId="1"/>
      <p:bldP spid="15" grpId="0"/>
      <p:bldP spid="15" grpId="1"/>
      <p:bldP spid="17" grpId="0"/>
      <p:bldP spid="17" grpId="1"/>
      <p:bldP spid="20" grpId="0"/>
      <p:bldP spid="20" grpId="1"/>
      <p:bldP spid="23" grpId="0"/>
      <p:bldP spid="23"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p:cNvSpPr>
            <a:spLocks noGrp="1"/>
          </p:cNvSpPr>
          <p:nvPr>
            <p:ph idx="1"/>
          </p:nvPr>
        </p:nvSpPr>
        <p:spPr>
          <a:xfrm>
            <a:off x="518864" y="1426566"/>
            <a:ext cx="8517632" cy="4897561"/>
          </a:xfrm>
        </p:spPr>
        <p:txBody>
          <a:bodyPr>
            <a:noAutofit/>
          </a:bodyPr>
          <a:lstStyle/>
          <a:p>
            <a:pPr marL="0" indent="0">
              <a:buNone/>
            </a:pPr>
            <a:r>
              <a:rPr lang="en-GB" sz="1800" dirty="0"/>
              <a:t>The graph shows the trace from a spirometer for a man who changes his activity over the 150 second period.</a:t>
            </a:r>
            <a:endParaRPr lang="en-GB" sz="1800" dirty="0" smtClean="0"/>
          </a:p>
          <a:p>
            <a:pPr marL="0" indent="0">
              <a:buNone/>
            </a:pPr>
            <a:endParaRPr lang="en-GB" sz="1800" dirty="0"/>
          </a:p>
          <a:p>
            <a:pPr marL="0" indent="0">
              <a:buNone/>
            </a:pPr>
            <a:endParaRPr lang="en-GB" sz="1200" dirty="0" smtClean="0"/>
          </a:p>
          <a:p>
            <a:pPr marL="0" indent="0">
              <a:buNone/>
            </a:pPr>
            <a:endParaRPr lang="en-GB" sz="1200" dirty="0"/>
          </a:p>
          <a:p>
            <a:pPr marL="0" indent="0">
              <a:buNone/>
            </a:pPr>
            <a:endParaRPr lang="en-GB" sz="1200" dirty="0" smtClean="0"/>
          </a:p>
          <a:p>
            <a:pPr marL="0" indent="0">
              <a:buNone/>
            </a:pPr>
            <a:endParaRPr lang="en-GB" sz="1200" dirty="0"/>
          </a:p>
          <a:p>
            <a:pPr marL="0" indent="0">
              <a:buNone/>
            </a:pPr>
            <a:endParaRPr lang="en-GB" sz="1200" dirty="0" smtClean="0"/>
          </a:p>
          <a:p>
            <a:pPr marL="0" indent="0">
              <a:buNone/>
            </a:pPr>
            <a:endParaRPr lang="en-GB" sz="1200" dirty="0" smtClean="0"/>
          </a:p>
          <a:p>
            <a:pPr marL="0" indent="0">
              <a:buNone/>
            </a:pPr>
            <a:endParaRPr lang="en-GB" sz="1800" dirty="0"/>
          </a:p>
          <a:p>
            <a:pPr marL="0" indent="0">
              <a:buNone/>
            </a:pPr>
            <a:endParaRPr lang="en-GB" sz="1800" dirty="0" smtClean="0"/>
          </a:p>
          <a:p>
            <a:pPr marL="0" indent="0">
              <a:buNone/>
            </a:pPr>
            <a:endParaRPr lang="en-GB" sz="1800" dirty="0" smtClean="0"/>
          </a:p>
          <a:p>
            <a:pPr marL="0" indent="0">
              <a:buNone/>
            </a:pPr>
            <a:endParaRPr lang="en-GB" sz="1800" dirty="0"/>
          </a:p>
          <a:p>
            <a:pPr marL="174625" lvl="1" indent="-174625">
              <a:spcBef>
                <a:spcPts val="0"/>
              </a:spcBef>
              <a:buFont typeface="Arial" panose="020B0604020202020204" pitchFamily="34" charset="0"/>
              <a:buChar char="•"/>
            </a:pPr>
            <a:r>
              <a:rPr lang="en-GB" sz="1800" dirty="0"/>
              <a:t>What is the tidal volume for the man when he is at rest?</a:t>
            </a:r>
          </a:p>
          <a:p>
            <a:pPr marL="174625" lvl="1" indent="-174625">
              <a:spcBef>
                <a:spcPts val="0"/>
              </a:spcBef>
              <a:buFont typeface="Arial" panose="020B0604020202020204" pitchFamily="34" charset="0"/>
              <a:buChar char="•"/>
            </a:pPr>
            <a:r>
              <a:rPr lang="en-GB" sz="1800" dirty="0" smtClean="0"/>
              <a:t>How </a:t>
            </a:r>
            <a:r>
              <a:rPr lang="en-GB" sz="1800" dirty="0"/>
              <a:t>many breaths per minute does the man take when at rest?</a:t>
            </a:r>
            <a:endParaRPr lang="en-GB" sz="1800" dirty="0" smtClean="0"/>
          </a:p>
          <a:p>
            <a:pPr marL="174625" lvl="1" indent="-174625">
              <a:spcBef>
                <a:spcPts val="0"/>
              </a:spcBef>
              <a:buFont typeface="Arial" panose="020B0604020202020204" pitchFamily="34" charset="0"/>
              <a:buChar char="•"/>
            </a:pPr>
            <a:r>
              <a:rPr lang="en-GB" sz="1800" dirty="0" smtClean="0"/>
              <a:t>What is the vital capacity for the man?</a:t>
            </a:r>
          </a:p>
          <a:p>
            <a:pPr marL="174625" lvl="1" indent="-174625">
              <a:spcBef>
                <a:spcPts val="0"/>
              </a:spcBef>
              <a:buFont typeface="Arial" panose="020B0604020202020204" pitchFamily="34" charset="0"/>
              <a:buChar char="•"/>
            </a:pPr>
            <a:r>
              <a:rPr lang="en-GB" sz="1800" dirty="0"/>
              <a:t>What is the total lung capacity of the man?</a:t>
            </a:r>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7 Gas exchange</a:t>
            </a:r>
            <a:r>
              <a:rPr lang="en-GB" sz="2800" dirty="0">
                <a:solidFill>
                  <a:srgbClr val="7F7F7F"/>
                </a:solidFill>
              </a:rPr>
              <a:t>	Key concepts</a:t>
            </a:r>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5122" name="Picture 2" descr="C:\Business\Hodder Biology PowerPoints\Received\Re-use artwork for chapters 1-9\07_16_K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988840"/>
            <a:ext cx="8299987" cy="2664296"/>
          </a:xfrm>
          <a:prstGeom prst="rect">
            <a:avLst/>
          </a:prstGeom>
          <a:noFill/>
          <a:extLst>
            <a:ext uri="{909E8E84-426E-40DD-AFC4-6F175D3DCCD1}">
              <a14:hiddenFill xmlns:a14="http://schemas.microsoft.com/office/drawing/2010/main">
                <a:solidFill>
                  <a:srgbClr val="FFFFFF"/>
                </a:solidFill>
              </a14:hiddenFill>
            </a:ext>
          </a:extLst>
        </p:spPr>
      </p:pic>
      <p:sp>
        <p:nvSpPr>
          <p:cNvPr id="26" name="Rounded Rectangle 2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28" name="Rounded Rectangle 27">
            <a:hlinkClick r:id="" action="ppaction://hlinkshowjump?jump=endshow"/>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End</a:t>
            </a:r>
            <a:endParaRPr lang="en-GB" sz="2400" dirty="0"/>
          </a:p>
        </p:txBody>
      </p:sp>
      <p:sp>
        <p:nvSpPr>
          <p:cNvPr id="4" name="Rectangle 3"/>
          <p:cNvSpPr/>
          <p:nvPr/>
        </p:nvSpPr>
        <p:spPr>
          <a:xfrm>
            <a:off x="6084168" y="4930282"/>
            <a:ext cx="914033" cy="369332"/>
          </a:xfrm>
          <a:prstGeom prst="rect">
            <a:avLst/>
          </a:prstGeom>
        </p:spPr>
        <p:txBody>
          <a:bodyPr wrap="none">
            <a:spAutoFit/>
          </a:bodyPr>
          <a:lstStyle/>
          <a:p>
            <a:r>
              <a:rPr lang="en-GB" dirty="0">
                <a:solidFill>
                  <a:srgbClr val="008000"/>
                </a:solidFill>
              </a:rPr>
              <a:t>0.6 dm</a:t>
            </a:r>
            <a:r>
              <a:rPr lang="en-GB" baseline="30000" dirty="0">
                <a:solidFill>
                  <a:srgbClr val="008000"/>
                </a:solidFill>
              </a:rPr>
              <a:t>3</a:t>
            </a:r>
          </a:p>
        </p:txBody>
      </p:sp>
      <p:sp>
        <p:nvSpPr>
          <p:cNvPr id="31" name="Rectangle 30"/>
          <p:cNvSpPr/>
          <p:nvPr/>
        </p:nvSpPr>
        <p:spPr>
          <a:xfrm>
            <a:off x="6732240" y="5202032"/>
            <a:ext cx="418704" cy="369332"/>
          </a:xfrm>
          <a:prstGeom prst="rect">
            <a:avLst/>
          </a:prstGeom>
        </p:spPr>
        <p:txBody>
          <a:bodyPr wrap="none">
            <a:spAutoFit/>
          </a:bodyPr>
          <a:lstStyle/>
          <a:p>
            <a:r>
              <a:rPr lang="en-GB" dirty="0" smtClean="0">
                <a:solidFill>
                  <a:srgbClr val="008000"/>
                </a:solidFill>
              </a:rPr>
              <a:t>12</a:t>
            </a:r>
            <a:endParaRPr lang="en-GB" baseline="30000" dirty="0">
              <a:solidFill>
                <a:srgbClr val="008000"/>
              </a:solidFill>
            </a:endParaRPr>
          </a:p>
        </p:txBody>
      </p:sp>
      <p:sp>
        <p:nvSpPr>
          <p:cNvPr id="32" name="Rectangle 31"/>
          <p:cNvSpPr/>
          <p:nvPr/>
        </p:nvSpPr>
        <p:spPr>
          <a:xfrm>
            <a:off x="4417992" y="5486168"/>
            <a:ext cx="914033" cy="369332"/>
          </a:xfrm>
          <a:prstGeom prst="rect">
            <a:avLst/>
          </a:prstGeom>
        </p:spPr>
        <p:txBody>
          <a:bodyPr wrap="none">
            <a:spAutoFit/>
          </a:bodyPr>
          <a:lstStyle/>
          <a:p>
            <a:r>
              <a:rPr lang="en-GB" dirty="0" smtClean="0">
                <a:solidFill>
                  <a:srgbClr val="008000"/>
                </a:solidFill>
              </a:rPr>
              <a:t>2.8 </a:t>
            </a:r>
            <a:r>
              <a:rPr lang="en-GB" dirty="0">
                <a:solidFill>
                  <a:srgbClr val="008000"/>
                </a:solidFill>
              </a:rPr>
              <a:t>dm</a:t>
            </a:r>
            <a:r>
              <a:rPr lang="en-GB" baseline="30000" dirty="0">
                <a:solidFill>
                  <a:srgbClr val="008000"/>
                </a:solidFill>
              </a:rPr>
              <a:t>3</a:t>
            </a:r>
          </a:p>
        </p:txBody>
      </p:sp>
      <p:sp>
        <p:nvSpPr>
          <p:cNvPr id="33" name="Rectangle 32"/>
          <p:cNvSpPr/>
          <p:nvPr/>
        </p:nvSpPr>
        <p:spPr>
          <a:xfrm>
            <a:off x="4801457" y="5756622"/>
            <a:ext cx="739305" cy="369332"/>
          </a:xfrm>
          <a:prstGeom prst="rect">
            <a:avLst/>
          </a:prstGeom>
        </p:spPr>
        <p:txBody>
          <a:bodyPr wrap="none">
            <a:spAutoFit/>
          </a:bodyPr>
          <a:lstStyle/>
          <a:p>
            <a:r>
              <a:rPr lang="en-GB" dirty="0" smtClean="0">
                <a:solidFill>
                  <a:srgbClr val="008000"/>
                </a:solidFill>
              </a:rPr>
              <a:t>5 </a:t>
            </a:r>
            <a:r>
              <a:rPr lang="en-GB" dirty="0">
                <a:solidFill>
                  <a:srgbClr val="008000"/>
                </a:solidFill>
              </a:rPr>
              <a:t>dm</a:t>
            </a:r>
            <a:r>
              <a:rPr lang="en-GB" baseline="30000" dirty="0">
                <a:solidFill>
                  <a:srgbClr val="008000"/>
                </a:solidFill>
              </a:rPr>
              <a:t>3</a:t>
            </a:r>
          </a:p>
        </p:txBody>
      </p:sp>
    </p:spTree>
    <p:extLst>
      <p:ext uri="{BB962C8B-B14F-4D97-AF65-F5344CB8AC3E}">
        <p14:creationId xmlns:p14="http://schemas.microsoft.com/office/powerpoint/2010/main" val="164636347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4"/>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31"/>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32"/>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33"/>
                                        </p:tgtEl>
                                        <p:attrNameLst>
                                          <p:attrName>style.visibility</p:attrName>
                                        </p:attrNameLst>
                                      </p:cBhvr>
                                      <p:to>
                                        <p:strVal val="hidden"/>
                                      </p:to>
                                    </p:set>
                                  </p:childTnLst>
                                </p:cTn>
                              </p:par>
                            </p:childTnLst>
                          </p:cTn>
                        </p:par>
                      </p:childTnLst>
                    </p:cTn>
                  </p:par>
                </p:childTnLst>
              </p:cTn>
              <p:nextCondLst>
                <p:cond evt="onClick" delay="0">
                  <p:tgtEl>
                    <p:spTgt spid="26"/>
                  </p:tgtEl>
                </p:cond>
              </p:nextCondLst>
            </p:seq>
          </p:childTnLst>
        </p:cTn>
      </p:par>
    </p:tnLst>
    <p:bldLst>
      <p:bldP spid="28" grpId="0" animBg="1"/>
      <p:bldP spid="4" grpId="0"/>
      <p:bldP spid="4" grpId="1"/>
      <p:bldP spid="31" grpId="0"/>
      <p:bldP spid="31" grpId="1"/>
      <p:bldP spid="32" grpId="0"/>
      <p:bldP spid="32" grpId="1"/>
      <p:bldP spid="33" grpId="0"/>
      <p:bldP spid="33"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a:t>Introduction</a:t>
            </a:r>
          </a:p>
          <a:p>
            <a:pPr marL="0" indent="0">
              <a:buNone/>
            </a:pPr>
            <a:r>
              <a:rPr lang="en-GB" sz="2400" dirty="0"/>
              <a:t>The lungs are the organs of gas exchange in a mammal. The airways are permanently open for unrestricted passage of air into the lungs.</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7 Gas exchange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79802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sz="2400" dirty="0" smtClean="0"/>
              <a:t>Click to reveal the thirteen hotspots.</a:t>
            </a:r>
            <a:endParaRPr lang="en-GB" sz="24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7 Gas exchange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1026" name="Picture 2" descr="C:\Business\Hodder Biology PowerPoints\Received\Re-use artwork for chapters 1-9\07_12_K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1988840"/>
            <a:ext cx="3265657" cy="4376244"/>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6444208" y="1792694"/>
            <a:ext cx="1738726" cy="338554"/>
          </a:xfrm>
          <a:prstGeom prst="rect">
            <a:avLst/>
          </a:prstGeom>
          <a:noFill/>
        </p:spPr>
        <p:txBody>
          <a:bodyPr wrap="square" rtlCol="0">
            <a:spAutoFit/>
          </a:bodyPr>
          <a:lstStyle/>
          <a:p>
            <a:r>
              <a:rPr lang="en-GB" sz="1600" dirty="0" smtClean="0"/>
              <a:t>Nasal passages</a:t>
            </a:r>
            <a:endParaRPr lang="en-GB" sz="1600" dirty="0"/>
          </a:p>
        </p:txBody>
      </p:sp>
      <p:cxnSp>
        <p:nvCxnSpPr>
          <p:cNvPr id="10" name="Straight Connector 9"/>
          <p:cNvCxnSpPr/>
          <p:nvPr/>
        </p:nvCxnSpPr>
        <p:spPr>
          <a:xfrm flipH="1">
            <a:off x="5008359" y="1988840"/>
            <a:ext cx="1509480" cy="8740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4846341" y="2718859"/>
            <a:ext cx="324036" cy="288032"/>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6300192" y="2482531"/>
            <a:ext cx="1738726" cy="338554"/>
          </a:xfrm>
          <a:prstGeom prst="rect">
            <a:avLst/>
          </a:prstGeom>
          <a:noFill/>
        </p:spPr>
        <p:txBody>
          <a:bodyPr wrap="square" rtlCol="0">
            <a:spAutoFit/>
          </a:bodyPr>
          <a:lstStyle/>
          <a:p>
            <a:r>
              <a:rPr lang="en-GB" sz="1600" dirty="0" smtClean="0"/>
              <a:t>Epiglottis</a:t>
            </a:r>
            <a:endParaRPr lang="en-GB" sz="1600" dirty="0"/>
          </a:p>
        </p:txBody>
      </p:sp>
      <p:cxnSp>
        <p:nvCxnSpPr>
          <p:cNvPr id="14" name="Straight Connector 13"/>
          <p:cNvCxnSpPr>
            <a:stCxn id="13" idx="1"/>
          </p:cNvCxnSpPr>
          <p:nvPr/>
        </p:nvCxnSpPr>
        <p:spPr>
          <a:xfrm flipH="1">
            <a:off x="4605341" y="2651808"/>
            <a:ext cx="1694851" cy="6429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4419508" y="3227265"/>
            <a:ext cx="324036" cy="115155"/>
          </a:xfrm>
          <a:prstGeom prst="roundRect">
            <a:avLst/>
          </a:prstGeom>
          <a:solidFill>
            <a:srgbClr val="008000">
              <a:alpha val="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6280720" y="3086846"/>
            <a:ext cx="1738726" cy="338554"/>
          </a:xfrm>
          <a:prstGeom prst="rect">
            <a:avLst/>
          </a:prstGeom>
          <a:noFill/>
        </p:spPr>
        <p:txBody>
          <a:bodyPr wrap="square" rtlCol="0">
            <a:spAutoFit/>
          </a:bodyPr>
          <a:lstStyle/>
          <a:p>
            <a:r>
              <a:rPr lang="en-GB" sz="1600" dirty="0" smtClean="0"/>
              <a:t>Larynx</a:t>
            </a:r>
            <a:endParaRPr lang="en-GB" sz="1600" dirty="0"/>
          </a:p>
        </p:txBody>
      </p:sp>
      <p:cxnSp>
        <p:nvCxnSpPr>
          <p:cNvPr id="19" name="Straight Connector 18"/>
          <p:cNvCxnSpPr>
            <a:stCxn id="18" idx="1"/>
          </p:cNvCxnSpPr>
          <p:nvPr/>
        </p:nvCxnSpPr>
        <p:spPr>
          <a:xfrm flipH="1">
            <a:off x="4586289" y="3256123"/>
            <a:ext cx="1694431" cy="2591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ounded Rectangle 19"/>
          <p:cNvSpPr/>
          <p:nvPr/>
        </p:nvSpPr>
        <p:spPr>
          <a:xfrm>
            <a:off x="4355976" y="3385254"/>
            <a:ext cx="324036" cy="187762"/>
          </a:xfrm>
          <a:prstGeom prst="roundRect">
            <a:avLst/>
          </a:prstGeom>
          <a:solidFill>
            <a:schemeClr val="accent2">
              <a:alpha val="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6332892" y="3631315"/>
            <a:ext cx="1924439" cy="338554"/>
          </a:xfrm>
          <a:prstGeom prst="rect">
            <a:avLst/>
          </a:prstGeom>
          <a:noFill/>
        </p:spPr>
        <p:txBody>
          <a:bodyPr wrap="square" rtlCol="0">
            <a:spAutoFit/>
          </a:bodyPr>
          <a:lstStyle/>
          <a:p>
            <a:r>
              <a:rPr lang="en-GB" sz="1600" dirty="0" smtClean="0"/>
              <a:t>Left bronchus tube</a:t>
            </a:r>
            <a:endParaRPr lang="en-GB" sz="1600" dirty="0"/>
          </a:p>
        </p:txBody>
      </p:sp>
      <p:cxnSp>
        <p:nvCxnSpPr>
          <p:cNvPr id="32" name="Straight Connector 31"/>
          <p:cNvCxnSpPr>
            <a:stCxn id="31" idx="1"/>
          </p:cNvCxnSpPr>
          <p:nvPr/>
        </p:nvCxnSpPr>
        <p:spPr>
          <a:xfrm flipH="1">
            <a:off x="4530868" y="3800592"/>
            <a:ext cx="1802024" cy="4464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Rounded Rectangle 32"/>
          <p:cNvSpPr/>
          <p:nvPr/>
        </p:nvSpPr>
        <p:spPr>
          <a:xfrm>
            <a:off x="4476446" y="4117485"/>
            <a:ext cx="162018" cy="187762"/>
          </a:xfrm>
          <a:prstGeom prst="roundRect">
            <a:avLst/>
          </a:prstGeom>
          <a:solidFill>
            <a:schemeClr val="accent2">
              <a:alpha val="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p:cNvSpPr txBox="1"/>
          <p:nvPr/>
        </p:nvSpPr>
        <p:spPr>
          <a:xfrm>
            <a:off x="7001080" y="3948208"/>
            <a:ext cx="1738726" cy="338554"/>
          </a:xfrm>
          <a:prstGeom prst="rect">
            <a:avLst/>
          </a:prstGeom>
          <a:noFill/>
        </p:spPr>
        <p:txBody>
          <a:bodyPr wrap="square" rtlCol="0">
            <a:spAutoFit/>
          </a:bodyPr>
          <a:lstStyle/>
          <a:p>
            <a:r>
              <a:rPr lang="en-GB" sz="1600" dirty="0" smtClean="0"/>
              <a:t>Left lung</a:t>
            </a:r>
            <a:endParaRPr lang="en-GB" sz="1600" dirty="0"/>
          </a:p>
        </p:txBody>
      </p:sp>
      <p:cxnSp>
        <p:nvCxnSpPr>
          <p:cNvPr id="37" name="Straight Connector 36"/>
          <p:cNvCxnSpPr>
            <a:stCxn id="36" idx="1"/>
          </p:cNvCxnSpPr>
          <p:nvPr/>
        </p:nvCxnSpPr>
        <p:spPr>
          <a:xfrm flipH="1">
            <a:off x="5217790" y="4117485"/>
            <a:ext cx="1783290" cy="3367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Rounded Rectangle 37"/>
          <p:cNvSpPr/>
          <p:nvPr/>
        </p:nvSpPr>
        <p:spPr>
          <a:xfrm>
            <a:off x="4932040" y="4221088"/>
            <a:ext cx="324036" cy="550536"/>
          </a:xfrm>
          <a:prstGeom prst="roundRect">
            <a:avLst/>
          </a:prstGeom>
          <a:solidFill>
            <a:schemeClr val="accent2">
              <a:alpha val="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TextBox 40"/>
          <p:cNvSpPr txBox="1"/>
          <p:nvPr/>
        </p:nvSpPr>
        <p:spPr>
          <a:xfrm>
            <a:off x="6719159" y="4433070"/>
            <a:ext cx="1738726" cy="338554"/>
          </a:xfrm>
          <a:prstGeom prst="rect">
            <a:avLst/>
          </a:prstGeom>
          <a:noFill/>
        </p:spPr>
        <p:txBody>
          <a:bodyPr wrap="square" rtlCol="0">
            <a:spAutoFit/>
          </a:bodyPr>
          <a:lstStyle/>
          <a:p>
            <a:r>
              <a:rPr lang="en-GB" sz="1600" dirty="0" smtClean="0"/>
              <a:t>Heart</a:t>
            </a:r>
            <a:endParaRPr lang="en-GB" sz="1600" dirty="0"/>
          </a:p>
        </p:txBody>
      </p:sp>
      <p:cxnSp>
        <p:nvCxnSpPr>
          <p:cNvPr id="42" name="Straight Connector 41"/>
          <p:cNvCxnSpPr>
            <a:stCxn id="41" idx="1"/>
          </p:cNvCxnSpPr>
          <p:nvPr/>
        </p:nvCxnSpPr>
        <p:spPr>
          <a:xfrm flipH="1">
            <a:off x="4605341" y="4602347"/>
            <a:ext cx="2113818" cy="1692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ounded Rectangle 42"/>
          <p:cNvSpPr/>
          <p:nvPr/>
        </p:nvSpPr>
        <p:spPr>
          <a:xfrm>
            <a:off x="4437022" y="4433070"/>
            <a:ext cx="242990" cy="508098"/>
          </a:xfrm>
          <a:prstGeom prst="roundRect">
            <a:avLst/>
          </a:prstGeom>
          <a:solidFill>
            <a:schemeClr val="accent2">
              <a:alpha val="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TextBox 44"/>
          <p:cNvSpPr txBox="1"/>
          <p:nvPr/>
        </p:nvSpPr>
        <p:spPr>
          <a:xfrm>
            <a:off x="6850286" y="4941168"/>
            <a:ext cx="1924025" cy="584775"/>
          </a:xfrm>
          <a:prstGeom prst="rect">
            <a:avLst/>
          </a:prstGeom>
          <a:noFill/>
        </p:spPr>
        <p:txBody>
          <a:bodyPr wrap="square" rtlCol="0">
            <a:spAutoFit/>
          </a:bodyPr>
          <a:lstStyle/>
          <a:p>
            <a:r>
              <a:rPr lang="en-GB" sz="1600" dirty="0" smtClean="0"/>
              <a:t>Bronchioles </a:t>
            </a:r>
            <a:r>
              <a:rPr lang="en-GB" sz="1600" dirty="0"/>
              <a:t>forming bronchial tree</a:t>
            </a:r>
          </a:p>
        </p:txBody>
      </p:sp>
      <p:cxnSp>
        <p:nvCxnSpPr>
          <p:cNvPr id="46" name="Straight Connector 45"/>
          <p:cNvCxnSpPr/>
          <p:nvPr/>
        </p:nvCxnSpPr>
        <p:spPr>
          <a:xfrm flipH="1" flipV="1">
            <a:off x="5113417" y="4898977"/>
            <a:ext cx="1723083" cy="1692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Rounded Rectangle 46"/>
          <p:cNvSpPr/>
          <p:nvPr/>
        </p:nvSpPr>
        <p:spPr>
          <a:xfrm>
            <a:off x="4880007" y="4816116"/>
            <a:ext cx="324036" cy="341076"/>
          </a:xfrm>
          <a:prstGeom prst="roundRect">
            <a:avLst/>
          </a:prstGeom>
          <a:solidFill>
            <a:schemeClr val="accent2">
              <a:alpha val="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0" name="Straight Connector 49"/>
          <p:cNvCxnSpPr/>
          <p:nvPr/>
        </p:nvCxnSpPr>
        <p:spPr>
          <a:xfrm flipH="1" flipV="1">
            <a:off x="5004049" y="5051378"/>
            <a:ext cx="1832451" cy="168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6131717" y="5592640"/>
            <a:ext cx="1738726" cy="338554"/>
          </a:xfrm>
          <a:prstGeom prst="rect">
            <a:avLst/>
          </a:prstGeom>
          <a:noFill/>
        </p:spPr>
        <p:txBody>
          <a:bodyPr wrap="square" rtlCol="0">
            <a:spAutoFit/>
          </a:bodyPr>
          <a:lstStyle/>
          <a:p>
            <a:r>
              <a:rPr lang="en-GB" sz="1600" dirty="0" smtClean="0"/>
              <a:t>Diaphragm</a:t>
            </a:r>
            <a:endParaRPr lang="en-GB" sz="1600" dirty="0"/>
          </a:p>
        </p:txBody>
      </p:sp>
      <p:cxnSp>
        <p:nvCxnSpPr>
          <p:cNvPr id="54" name="Straight Connector 53"/>
          <p:cNvCxnSpPr>
            <a:stCxn id="53" idx="1"/>
          </p:cNvCxnSpPr>
          <p:nvPr/>
        </p:nvCxnSpPr>
        <p:spPr>
          <a:xfrm flipH="1" flipV="1">
            <a:off x="5204043" y="5525943"/>
            <a:ext cx="927674" cy="2359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ounded Rectangle 54"/>
          <p:cNvSpPr/>
          <p:nvPr/>
        </p:nvSpPr>
        <p:spPr>
          <a:xfrm>
            <a:off x="4953796" y="5238136"/>
            <a:ext cx="410292" cy="423112"/>
          </a:xfrm>
          <a:prstGeom prst="roundRect">
            <a:avLst/>
          </a:prstGeom>
          <a:solidFill>
            <a:schemeClr val="accent2">
              <a:alpha val="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TextBox 56"/>
          <p:cNvSpPr txBox="1"/>
          <p:nvPr/>
        </p:nvSpPr>
        <p:spPr>
          <a:xfrm>
            <a:off x="457200" y="2380305"/>
            <a:ext cx="2692991" cy="338554"/>
          </a:xfrm>
          <a:prstGeom prst="rect">
            <a:avLst/>
          </a:prstGeom>
          <a:noFill/>
        </p:spPr>
        <p:txBody>
          <a:bodyPr wrap="square" rtlCol="0">
            <a:spAutoFit/>
          </a:bodyPr>
          <a:lstStyle/>
          <a:p>
            <a:pPr algn="r"/>
            <a:r>
              <a:rPr lang="en-GB" sz="1600" dirty="0"/>
              <a:t>Cartilage bands in the trachea</a:t>
            </a:r>
          </a:p>
        </p:txBody>
      </p:sp>
      <p:cxnSp>
        <p:nvCxnSpPr>
          <p:cNvPr id="58" name="Straight Connector 57"/>
          <p:cNvCxnSpPr>
            <a:stCxn id="57" idx="3"/>
          </p:cNvCxnSpPr>
          <p:nvPr/>
        </p:nvCxnSpPr>
        <p:spPr>
          <a:xfrm>
            <a:off x="3150191" y="2549582"/>
            <a:ext cx="1293132" cy="11617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ounded Rectangle 58"/>
          <p:cNvSpPr/>
          <p:nvPr/>
        </p:nvSpPr>
        <p:spPr>
          <a:xfrm>
            <a:off x="4281305" y="3631315"/>
            <a:ext cx="324036" cy="187762"/>
          </a:xfrm>
          <a:prstGeom prst="roundRect">
            <a:avLst/>
          </a:prstGeom>
          <a:solidFill>
            <a:schemeClr val="accent2">
              <a:alpha val="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TextBox 62"/>
          <p:cNvSpPr txBox="1"/>
          <p:nvPr/>
        </p:nvSpPr>
        <p:spPr>
          <a:xfrm>
            <a:off x="1655640" y="3006891"/>
            <a:ext cx="658116" cy="338554"/>
          </a:xfrm>
          <a:prstGeom prst="rect">
            <a:avLst/>
          </a:prstGeom>
          <a:noFill/>
        </p:spPr>
        <p:txBody>
          <a:bodyPr wrap="square" rtlCol="0">
            <a:spAutoFit/>
          </a:bodyPr>
          <a:lstStyle/>
          <a:p>
            <a:pPr algn="r"/>
            <a:r>
              <a:rPr lang="en-GB" sz="1600" dirty="0" smtClean="0"/>
              <a:t>Ribs</a:t>
            </a:r>
            <a:endParaRPr lang="en-GB" sz="1600" dirty="0"/>
          </a:p>
        </p:txBody>
      </p:sp>
      <p:cxnSp>
        <p:nvCxnSpPr>
          <p:cNvPr id="64" name="Straight Connector 63"/>
          <p:cNvCxnSpPr>
            <a:stCxn id="63" idx="3"/>
          </p:cNvCxnSpPr>
          <p:nvPr/>
        </p:nvCxnSpPr>
        <p:spPr>
          <a:xfrm>
            <a:off x="2313756" y="3176168"/>
            <a:ext cx="1447910" cy="8838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Rounded Rectangle 64"/>
          <p:cNvSpPr/>
          <p:nvPr/>
        </p:nvSpPr>
        <p:spPr>
          <a:xfrm>
            <a:off x="3634738" y="3996564"/>
            <a:ext cx="289189" cy="436505"/>
          </a:xfrm>
          <a:prstGeom prst="roundRect">
            <a:avLst/>
          </a:prstGeom>
          <a:solidFill>
            <a:schemeClr val="accent2">
              <a:alpha val="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9" name="Straight Connector 68"/>
          <p:cNvCxnSpPr/>
          <p:nvPr/>
        </p:nvCxnSpPr>
        <p:spPr>
          <a:xfrm>
            <a:off x="2318826" y="3176168"/>
            <a:ext cx="1414974" cy="11563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1547664" y="4006452"/>
            <a:ext cx="1036807" cy="338554"/>
          </a:xfrm>
          <a:prstGeom prst="rect">
            <a:avLst/>
          </a:prstGeom>
          <a:noFill/>
        </p:spPr>
        <p:txBody>
          <a:bodyPr wrap="square" rtlCol="0">
            <a:spAutoFit/>
          </a:bodyPr>
          <a:lstStyle/>
          <a:p>
            <a:pPr algn="r"/>
            <a:r>
              <a:rPr lang="en-GB" sz="1600" dirty="0" smtClean="0"/>
              <a:t>Sternum</a:t>
            </a:r>
            <a:endParaRPr lang="en-GB" sz="1600" dirty="0"/>
          </a:p>
        </p:txBody>
      </p:sp>
      <p:cxnSp>
        <p:nvCxnSpPr>
          <p:cNvPr id="74" name="Straight Connector 73"/>
          <p:cNvCxnSpPr>
            <a:stCxn id="73" idx="3"/>
          </p:cNvCxnSpPr>
          <p:nvPr/>
        </p:nvCxnSpPr>
        <p:spPr>
          <a:xfrm>
            <a:off x="2584471" y="4175729"/>
            <a:ext cx="1764813" cy="1663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Rounded Rectangle 74"/>
          <p:cNvSpPr/>
          <p:nvPr/>
        </p:nvSpPr>
        <p:spPr>
          <a:xfrm>
            <a:off x="4247964" y="4081847"/>
            <a:ext cx="195359" cy="520499"/>
          </a:xfrm>
          <a:prstGeom prst="roundRect">
            <a:avLst/>
          </a:prstGeom>
          <a:solidFill>
            <a:schemeClr val="accent2">
              <a:alpha val="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TextBox 78"/>
          <p:cNvSpPr txBox="1"/>
          <p:nvPr/>
        </p:nvSpPr>
        <p:spPr>
          <a:xfrm>
            <a:off x="179512" y="4552018"/>
            <a:ext cx="2139313" cy="584775"/>
          </a:xfrm>
          <a:prstGeom prst="rect">
            <a:avLst/>
          </a:prstGeom>
          <a:noFill/>
        </p:spPr>
        <p:txBody>
          <a:bodyPr wrap="square" rtlCol="0">
            <a:spAutoFit/>
          </a:bodyPr>
          <a:lstStyle/>
          <a:p>
            <a:pPr algn="r"/>
            <a:r>
              <a:rPr lang="en-GB" sz="1600" dirty="0" smtClean="0"/>
              <a:t>External </a:t>
            </a:r>
            <a:r>
              <a:rPr lang="en-GB" sz="1600" dirty="0"/>
              <a:t>intercostal muscles</a:t>
            </a:r>
          </a:p>
        </p:txBody>
      </p:sp>
      <p:cxnSp>
        <p:nvCxnSpPr>
          <p:cNvPr id="80" name="Straight Connector 79"/>
          <p:cNvCxnSpPr/>
          <p:nvPr/>
        </p:nvCxnSpPr>
        <p:spPr>
          <a:xfrm flipV="1">
            <a:off x="2332591" y="4738966"/>
            <a:ext cx="1414083" cy="51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Rounded Rectangle 80"/>
          <p:cNvSpPr/>
          <p:nvPr/>
        </p:nvSpPr>
        <p:spPr>
          <a:xfrm>
            <a:off x="3634739" y="4649554"/>
            <a:ext cx="289189" cy="219606"/>
          </a:xfrm>
          <a:prstGeom prst="roundRect">
            <a:avLst/>
          </a:prstGeom>
          <a:solidFill>
            <a:schemeClr val="accent2">
              <a:alpha val="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5" name="TextBox 84"/>
          <p:cNvSpPr txBox="1"/>
          <p:nvPr/>
        </p:nvSpPr>
        <p:spPr>
          <a:xfrm>
            <a:off x="331912" y="5220489"/>
            <a:ext cx="2139313" cy="584775"/>
          </a:xfrm>
          <a:prstGeom prst="rect">
            <a:avLst/>
          </a:prstGeom>
          <a:noFill/>
        </p:spPr>
        <p:txBody>
          <a:bodyPr wrap="square" rtlCol="0">
            <a:spAutoFit/>
          </a:bodyPr>
          <a:lstStyle/>
          <a:p>
            <a:pPr algn="r"/>
            <a:r>
              <a:rPr lang="en-GB" sz="1600" dirty="0" smtClean="0"/>
              <a:t>Internal intercostal </a:t>
            </a:r>
            <a:r>
              <a:rPr lang="en-GB" sz="1600" dirty="0"/>
              <a:t>muscles</a:t>
            </a:r>
          </a:p>
        </p:txBody>
      </p:sp>
      <p:cxnSp>
        <p:nvCxnSpPr>
          <p:cNvPr id="86" name="Straight Connector 85"/>
          <p:cNvCxnSpPr/>
          <p:nvPr/>
        </p:nvCxnSpPr>
        <p:spPr>
          <a:xfrm flipV="1">
            <a:off x="2484991" y="5238136"/>
            <a:ext cx="1276675" cy="2208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Rounded Rectangle 86"/>
          <p:cNvSpPr/>
          <p:nvPr/>
        </p:nvSpPr>
        <p:spPr>
          <a:xfrm>
            <a:off x="3670476" y="5133595"/>
            <a:ext cx="289189" cy="219606"/>
          </a:xfrm>
          <a:prstGeom prst="roundRect">
            <a:avLst/>
          </a:prstGeom>
          <a:solidFill>
            <a:schemeClr val="accent2">
              <a:alpha val="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ounded Rectangle 48"/>
          <p:cNvSpPr/>
          <p:nvPr/>
        </p:nvSpPr>
        <p:spPr>
          <a:xfrm>
            <a:off x="6444208" y="6093296"/>
            <a:ext cx="1134234"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Reveal</a:t>
            </a:r>
            <a:endParaRPr lang="en-GB" sz="2400" dirty="0"/>
          </a:p>
        </p:txBody>
      </p:sp>
    </p:spTree>
    <p:extLst>
      <p:ext uri="{BB962C8B-B14F-4D97-AF65-F5344CB8AC3E}">
        <p14:creationId xmlns:p14="http://schemas.microsoft.com/office/powerpoint/2010/main" val="12141420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nextCondLst>
                <p:cond evt="onClick" delay="0">
                  <p:tgtEl>
                    <p:spTgt spid="11"/>
                  </p:tgtEl>
                </p:cond>
              </p:nextCondLst>
            </p:seq>
            <p:seq concurrent="1" nextAc="seek">
              <p:cTn id="9" restart="whenNotActive" fill="hold" evtFilter="cancelBubble" nodeType="interactiveSeq">
                <p:stCondLst>
                  <p:cond evt="onClick" delay="0">
                    <p:tgtEl>
                      <p:spTgt spid="15"/>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16" restart="whenNotActive" fill="hold" evtFilter="cancelBubble" nodeType="interactiveSeq">
                <p:stCondLst>
                  <p:cond evt="onClick" delay="0">
                    <p:tgtEl>
                      <p:spTgt spid="20"/>
                    </p:tgtEl>
                  </p:cond>
                </p:stCondLst>
                <p:endSync evt="end" delay="0">
                  <p:rtn val="all"/>
                </p:endSync>
                <p:childTnLst>
                  <p:par>
                    <p:cTn id="17" fill="hold">
                      <p:stCondLst>
                        <p:cond delay="0"/>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nextCondLst>
                <p:cond evt="onClick" delay="0">
                  <p:tgtEl>
                    <p:spTgt spid="20"/>
                  </p:tgtEl>
                </p:cond>
              </p:nextCondLst>
            </p:seq>
            <p:seq concurrent="1" nextAc="seek">
              <p:cTn id="23" restart="whenNotActive" fill="hold" evtFilter="cancelBubble" nodeType="interactiveSeq">
                <p:stCondLst>
                  <p:cond evt="onClick" delay="0">
                    <p:tgtEl>
                      <p:spTgt spid="33"/>
                    </p:tgtEl>
                  </p:cond>
                </p:stCondLst>
                <p:endSync evt="end" delay="0">
                  <p:rtn val="all"/>
                </p:endSync>
                <p:childTnLst>
                  <p:par>
                    <p:cTn id="24" fill="hold">
                      <p:stCondLst>
                        <p:cond delay="0"/>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2"/>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1"/>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30" restart="whenNotActive" fill="hold" evtFilter="cancelBubble" nodeType="interactiveSeq">
                <p:stCondLst>
                  <p:cond evt="onClick" delay="0">
                    <p:tgtEl>
                      <p:spTgt spid="38"/>
                    </p:tgtEl>
                  </p:cond>
                </p:stCondLst>
                <p:endSync evt="end" delay="0">
                  <p:rtn val="all"/>
                </p:endSync>
                <p:childTnLst>
                  <p:par>
                    <p:cTn id="31" fill="hold">
                      <p:stCondLst>
                        <p:cond delay="0"/>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childTnLst>
                          </p:cTn>
                        </p:par>
                      </p:childTnLst>
                    </p:cTn>
                  </p:par>
                </p:childTnLst>
              </p:cTn>
              <p:nextCondLst>
                <p:cond evt="onClick" delay="0">
                  <p:tgtEl>
                    <p:spTgt spid="38"/>
                  </p:tgtEl>
                </p:cond>
              </p:nextCondLst>
            </p:seq>
            <p:seq concurrent="1" nextAc="seek">
              <p:cTn id="37" restart="whenNotActive" fill="hold" evtFilter="cancelBubble" nodeType="interactiveSeq">
                <p:stCondLst>
                  <p:cond evt="onClick" delay="0">
                    <p:tgtEl>
                      <p:spTgt spid="43"/>
                    </p:tgtEl>
                  </p:cond>
                </p:stCondLst>
                <p:endSync evt="end" delay="0">
                  <p:rtn val="all"/>
                </p:endSync>
                <p:childTnLst>
                  <p:par>
                    <p:cTn id="38" fill="hold">
                      <p:stCondLst>
                        <p:cond delay="0"/>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42"/>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41"/>
                                        </p:tgtEl>
                                        <p:attrNameLst>
                                          <p:attrName>style.visibility</p:attrName>
                                        </p:attrNameLst>
                                      </p:cBhvr>
                                      <p:to>
                                        <p:strVal val="visible"/>
                                      </p:to>
                                    </p:set>
                                  </p:childTnLst>
                                </p:cTn>
                              </p:par>
                            </p:childTnLst>
                          </p:cTn>
                        </p:par>
                      </p:childTnLst>
                    </p:cTn>
                  </p:par>
                </p:childTnLst>
              </p:cTn>
              <p:nextCondLst>
                <p:cond evt="onClick" delay="0">
                  <p:tgtEl>
                    <p:spTgt spid="43"/>
                  </p:tgtEl>
                </p:cond>
              </p:nextCondLst>
            </p:seq>
            <p:seq concurrent="1" nextAc="seek">
              <p:cTn id="44" restart="whenNotActive" fill="hold" evtFilter="cancelBubble" nodeType="interactiveSeq">
                <p:stCondLst>
                  <p:cond evt="onClick" delay="0">
                    <p:tgtEl>
                      <p:spTgt spid="47"/>
                    </p:tgtEl>
                  </p:cond>
                </p:stCondLst>
                <p:endSync evt="end" delay="0">
                  <p:rtn val="all"/>
                </p:endSync>
                <p:childTnLst>
                  <p:par>
                    <p:cTn id="45" fill="hold">
                      <p:stCondLst>
                        <p:cond delay="0"/>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50"/>
                                        </p:tgtEl>
                                        <p:attrNameLst>
                                          <p:attrName>style.visibility</p:attrName>
                                        </p:attrNameLst>
                                      </p:cBhvr>
                                      <p:to>
                                        <p:strVal val="visible"/>
                                      </p:to>
                                    </p:set>
                                  </p:childTnLst>
                                </p:cTn>
                              </p:par>
                            </p:childTnLst>
                          </p:cTn>
                        </p:par>
                      </p:childTnLst>
                    </p:cTn>
                  </p:par>
                </p:childTnLst>
              </p:cTn>
              <p:nextCondLst>
                <p:cond evt="onClick" delay="0">
                  <p:tgtEl>
                    <p:spTgt spid="47"/>
                  </p:tgtEl>
                </p:cond>
              </p:nextCondLst>
            </p:seq>
            <p:seq concurrent="1" nextAc="seek">
              <p:cTn id="53" restart="whenNotActive" fill="hold" evtFilter="cancelBubble" nodeType="interactiveSeq">
                <p:stCondLst>
                  <p:cond evt="onClick" delay="0">
                    <p:tgtEl>
                      <p:spTgt spid="55"/>
                    </p:tgtEl>
                  </p:cond>
                </p:stCondLst>
                <p:endSync evt="end" delay="0">
                  <p:rtn val="all"/>
                </p:endSync>
                <p:childTnLst>
                  <p:par>
                    <p:cTn id="54" fill="hold">
                      <p:stCondLst>
                        <p:cond delay="0"/>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54"/>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53"/>
                                        </p:tgtEl>
                                        <p:attrNameLst>
                                          <p:attrName>style.visibility</p:attrName>
                                        </p:attrNameLst>
                                      </p:cBhvr>
                                      <p:to>
                                        <p:strVal val="visible"/>
                                      </p:to>
                                    </p:set>
                                  </p:childTnLst>
                                </p:cTn>
                              </p:par>
                            </p:childTnLst>
                          </p:cTn>
                        </p:par>
                      </p:childTnLst>
                    </p:cTn>
                  </p:par>
                </p:childTnLst>
              </p:cTn>
              <p:nextCondLst>
                <p:cond evt="onClick" delay="0">
                  <p:tgtEl>
                    <p:spTgt spid="55"/>
                  </p:tgtEl>
                </p:cond>
              </p:nextCondLst>
            </p:seq>
            <p:seq concurrent="1" nextAc="seek">
              <p:cTn id="60" restart="whenNotActive" fill="hold" evtFilter="cancelBubble" nodeType="interactiveSeq">
                <p:stCondLst>
                  <p:cond evt="onClick" delay="0">
                    <p:tgtEl>
                      <p:spTgt spid="59"/>
                    </p:tgtEl>
                  </p:cond>
                </p:stCondLst>
                <p:endSync evt="end" delay="0">
                  <p:rtn val="all"/>
                </p:endSync>
                <p:childTnLst>
                  <p:par>
                    <p:cTn id="61" fill="hold">
                      <p:stCondLst>
                        <p:cond delay="0"/>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5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7"/>
                                        </p:tgtEl>
                                        <p:attrNameLst>
                                          <p:attrName>style.visibility</p:attrName>
                                        </p:attrNameLst>
                                      </p:cBhvr>
                                      <p:to>
                                        <p:strVal val="visible"/>
                                      </p:to>
                                    </p:set>
                                  </p:childTnLst>
                                </p:cTn>
                              </p:par>
                            </p:childTnLst>
                          </p:cTn>
                        </p:par>
                      </p:childTnLst>
                    </p:cTn>
                  </p:par>
                </p:childTnLst>
              </p:cTn>
              <p:nextCondLst>
                <p:cond evt="onClick" delay="0">
                  <p:tgtEl>
                    <p:spTgt spid="59"/>
                  </p:tgtEl>
                </p:cond>
              </p:nextCondLst>
            </p:seq>
            <p:seq concurrent="1" nextAc="seek">
              <p:cTn id="67" restart="whenNotActive" fill="hold" evtFilter="cancelBubble" nodeType="interactiveSeq">
                <p:stCondLst>
                  <p:cond evt="onClick" delay="0">
                    <p:tgtEl>
                      <p:spTgt spid="65"/>
                    </p:tgtEl>
                  </p:cond>
                </p:stCondLst>
                <p:endSync evt="end" delay="0">
                  <p:rtn val="all"/>
                </p:endSync>
                <p:childTnLst>
                  <p:par>
                    <p:cTn id="68" fill="hold">
                      <p:stCondLst>
                        <p:cond delay="0"/>
                      </p:stCondLst>
                      <p:childTnLst>
                        <p:par>
                          <p:cTn id="69" fill="hold">
                            <p:stCondLst>
                              <p:cond delay="0"/>
                            </p:stCondLst>
                            <p:childTnLst>
                              <p:par>
                                <p:cTn id="70" presetID="1" presetClass="entr" presetSubtype="0" fill="hold" nodeType="clickEffect">
                                  <p:stCondLst>
                                    <p:cond delay="0"/>
                                  </p:stCondLst>
                                  <p:childTnLst>
                                    <p:set>
                                      <p:cBhvr>
                                        <p:cTn id="71" dur="1" fill="hold">
                                          <p:stCondLst>
                                            <p:cond delay="0"/>
                                          </p:stCondLst>
                                        </p:cTn>
                                        <p:tgtEl>
                                          <p:spTgt spid="64"/>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63"/>
                                        </p:tgtEl>
                                        <p:attrNameLst>
                                          <p:attrName>style.visibility</p:attrName>
                                        </p:attrNameLst>
                                      </p:cBhvr>
                                      <p:to>
                                        <p:strVal val="visible"/>
                                      </p:to>
                                    </p:set>
                                  </p:childTnLst>
                                </p:cTn>
                              </p:par>
                              <p:par>
                                <p:cTn id="74" presetID="1" presetClass="entr" presetSubtype="0" fill="hold" nodeType="withEffect">
                                  <p:stCondLst>
                                    <p:cond delay="0"/>
                                  </p:stCondLst>
                                  <p:childTnLst>
                                    <p:set>
                                      <p:cBhvr>
                                        <p:cTn id="75" dur="1" fill="hold">
                                          <p:stCondLst>
                                            <p:cond delay="0"/>
                                          </p:stCondLst>
                                        </p:cTn>
                                        <p:tgtEl>
                                          <p:spTgt spid="69"/>
                                        </p:tgtEl>
                                        <p:attrNameLst>
                                          <p:attrName>style.visibility</p:attrName>
                                        </p:attrNameLst>
                                      </p:cBhvr>
                                      <p:to>
                                        <p:strVal val="visible"/>
                                      </p:to>
                                    </p:set>
                                  </p:childTnLst>
                                </p:cTn>
                              </p:par>
                            </p:childTnLst>
                          </p:cTn>
                        </p:par>
                      </p:childTnLst>
                    </p:cTn>
                  </p:par>
                </p:childTnLst>
              </p:cTn>
              <p:nextCondLst>
                <p:cond evt="onClick" delay="0">
                  <p:tgtEl>
                    <p:spTgt spid="65"/>
                  </p:tgtEl>
                </p:cond>
              </p:nextCondLst>
            </p:seq>
            <p:seq concurrent="1" nextAc="seek">
              <p:cTn id="76" restart="whenNotActive" fill="hold" evtFilter="cancelBubble" nodeType="interactiveSeq">
                <p:stCondLst>
                  <p:cond evt="onClick" delay="0">
                    <p:tgtEl>
                      <p:spTgt spid="75"/>
                    </p:tgtEl>
                  </p:cond>
                </p:stCondLst>
                <p:endSync evt="end" delay="0">
                  <p:rtn val="all"/>
                </p:endSync>
                <p:childTnLst>
                  <p:par>
                    <p:cTn id="77" fill="hold">
                      <p:stCondLst>
                        <p:cond delay="0"/>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74"/>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73"/>
                                        </p:tgtEl>
                                        <p:attrNameLst>
                                          <p:attrName>style.visibility</p:attrName>
                                        </p:attrNameLst>
                                      </p:cBhvr>
                                      <p:to>
                                        <p:strVal val="visible"/>
                                      </p:to>
                                    </p:set>
                                  </p:childTnLst>
                                </p:cTn>
                              </p:par>
                            </p:childTnLst>
                          </p:cTn>
                        </p:par>
                      </p:childTnLst>
                    </p:cTn>
                  </p:par>
                </p:childTnLst>
              </p:cTn>
              <p:nextCondLst>
                <p:cond evt="onClick" delay="0">
                  <p:tgtEl>
                    <p:spTgt spid="75"/>
                  </p:tgtEl>
                </p:cond>
              </p:nextCondLst>
            </p:seq>
            <p:seq concurrent="1" nextAc="seek">
              <p:cTn id="83" restart="whenNotActive" fill="hold" evtFilter="cancelBubble" nodeType="interactiveSeq">
                <p:stCondLst>
                  <p:cond evt="onClick" delay="0">
                    <p:tgtEl>
                      <p:spTgt spid="81"/>
                    </p:tgtEl>
                  </p:cond>
                </p:stCondLst>
                <p:endSync evt="end" delay="0">
                  <p:rtn val="all"/>
                </p:endSync>
                <p:childTnLst>
                  <p:par>
                    <p:cTn id="84" fill="hold">
                      <p:stCondLst>
                        <p:cond delay="0"/>
                      </p:stCondLst>
                      <p:childTnLst>
                        <p:par>
                          <p:cTn id="85" fill="hold">
                            <p:stCondLst>
                              <p:cond delay="0"/>
                            </p:stCondLst>
                            <p:childTnLst>
                              <p:par>
                                <p:cTn id="86" presetID="1" presetClass="entr" presetSubtype="0" fill="hold" nodeType="clickEffect">
                                  <p:stCondLst>
                                    <p:cond delay="0"/>
                                  </p:stCondLst>
                                  <p:childTnLst>
                                    <p:set>
                                      <p:cBhvr>
                                        <p:cTn id="87" dur="1" fill="hold">
                                          <p:stCondLst>
                                            <p:cond delay="0"/>
                                          </p:stCondLst>
                                        </p:cTn>
                                        <p:tgtEl>
                                          <p:spTgt spid="80"/>
                                        </p:tgtEl>
                                        <p:attrNameLst>
                                          <p:attrName>style.visibility</p:attrName>
                                        </p:attrNameLst>
                                      </p:cBhvr>
                                      <p:to>
                                        <p:strVal val="visible"/>
                                      </p:to>
                                    </p:set>
                                  </p:childTnLst>
                                </p:cTn>
                              </p:par>
                              <p:par>
                                <p:cTn id="88" presetID="1" presetClass="entr" presetSubtype="0" fill="hold" grpId="0" nodeType="withEffect">
                                  <p:stCondLst>
                                    <p:cond delay="0"/>
                                  </p:stCondLst>
                                  <p:childTnLst>
                                    <p:set>
                                      <p:cBhvr>
                                        <p:cTn id="89" dur="1" fill="hold">
                                          <p:stCondLst>
                                            <p:cond delay="0"/>
                                          </p:stCondLst>
                                        </p:cTn>
                                        <p:tgtEl>
                                          <p:spTgt spid="79"/>
                                        </p:tgtEl>
                                        <p:attrNameLst>
                                          <p:attrName>style.visibility</p:attrName>
                                        </p:attrNameLst>
                                      </p:cBhvr>
                                      <p:to>
                                        <p:strVal val="visible"/>
                                      </p:to>
                                    </p:set>
                                  </p:childTnLst>
                                </p:cTn>
                              </p:par>
                            </p:childTnLst>
                          </p:cTn>
                        </p:par>
                      </p:childTnLst>
                    </p:cTn>
                  </p:par>
                </p:childTnLst>
              </p:cTn>
              <p:nextCondLst>
                <p:cond evt="onClick" delay="0">
                  <p:tgtEl>
                    <p:spTgt spid="81"/>
                  </p:tgtEl>
                </p:cond>
              </p:nextCondLst>
            </p:seq>
            <p:seq concurrent="1" nextAc="seek">
              <p:cTn id="90" restart="whenNotActive" fill="hold" evtFilter="cancelBubble" nodeType="interactiveSeq">
                <p:stCondLst>
                  <p:cond evt="onClick" delay="0">
                    <p:tgtEl>
                      <p:spTgt spid="87"/>
                    </p:tgtEl>
                  </p:cond>
                </p:stCondLst>
                <p:endSync evt="end" delay="0">
                  <p:rtn val="all"/>
                </p:endSync>
                <p:childTnLst>
                  <p:par>
                    <p:cTn id="91" fill="hold">
                      <p:stCondLst>
                        <p:cond delay="0"/>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86"/>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85"/>
                                        </p:tgtEl>
                                        <p:attrNameLst>
                                          <p:attrName>style.visibility</p:attrName>
                                        </p:attrNameLst>
                                      </p:cBhvr>
                                      <p:to>
                                        <p:strVal val="visible"/>
                                      </p:to>
                                    </p:set>
                                  </p:childTnLst>
                                </p:cTn>
                              </p:par>
                            </p:childTnLst>
                          </p:cTn>
                        </p:par>
                      </p:childTnLst>
                    </p:cTn>
                  </p:par>
                </p:childTnLst>
              </p:cTn>
              <p:nextCondLst>
                <p:cond evt="onClick" delay="0">
                  <p:tgtEl>
                    <p:spTgt spid="87"/>
                  </p:tgtEl>
                </p:cond>
              </p:nextCondLst>
            </p:seq>
            <p:seq concurrent="1" nextAc="seek">
              <p:cTn id="97" restart="whenNotActive" fill="hold" evtFilter="cancelBubble" nodeType="interactiveSeq">
                <p:stCondLst>
                  <p:cond evt="onClick" delay="0">
                    <p:tgtEl>
                      <p:spTgt spid="49"/>
                    </p:tgtEl>
                  </p:cond>
                </p:stCondLst>
                <p:endSync evt="end" delay="0">
                  <p:rtn val="all"/>
                </p:endSync>
                <p:childTnLst>
                  <p:par>
                    <p:cTn id="98" fill="hold">
                      <p:stCondLst>
                        <p:cond delay="0"/>
                      </p:stCondLst>
                      <p:childTnLst>
                        <p:par>
                          <p:cTn id="99" fill="hold">
                            <p:stCondLst>
                              <p:cond delay="0"/>
                            </p:stCondLst>
                            <p:childTnLst>
                              <p:par>
                                <p:cTn id="100" presetID="1" presetClass="entr" presetSubtype="0" fill="hold" nodeType="clickEffect">
                                  <p:stCondLst>
                                    <p:cond delay="0"/>
                                  </p:stCondLst>
                                  <p:childTnLst>
                                    <p:set>
                                      <p:cBhvr>
                                        <p:cTn id="101" dur="1" fill="hold">
                                          <p:stCondLst>
                                            <p:cond delay="0"/>
                                          </p:stCondLst>
                                        </p:cTn>
                                        <p:tgtEl>
                                          <p:spTgt spid="10"/>
                                        </p:tgtEl>
                                        <p:attrNameLst>
                                          <p:attrName>style.visibility</p:attrName>
                                        </p:attrNameLst>
                                      </p:cBhvr>
                                      <p:to>
                                        <p:strVal val="visible"/>
                                      </p:to>
                                    </p:set>
                                  </p:childTnLst>
                                </p:cTn>
                              </p:par>
                              <p:par>
                                <p:cTn id="102" presetID="1" presetClass="entr" presetSubtype="0" fill="hold" grpId="1" nodeType="withEffect">
                                  <p:stCondLst>
                                    <p:cond delay="0"/>
                                  </p:stCondLst>
                                  <p:childTnLst>
                                    <p:set>
                                      <p:cBhvr>
                                        <p:cTn id="103" dur="1" fill="hold">
                                          <p:stCondLst>
                                            <p:cond delay="0"/>
                                          </p:stCondLst>
                                        </p:cTn>
                                        <p:tgtEl>
                                          <p:spTgt spid="9"/>
                                        </p:tgtEl>
                                        <p:attrNameLst>
                                          <p:attrName>style.visibility</p:attrName>
                                        </p:attrNameLst>
                                      </p:cBhvr>
                                      <p:to>
                                        <p:strVal val="visible"/>
                                      </p:to>
                                    </p:set>
                                  </p:childTnLst>
                                </p:cTn>
                              </p:par>
                              <p:par>
                                <p:cTn id="104" presetID="1" presetClass="entr" presetSubtype="0" fill="hold" nodeType="withEffect">
                                  <p:stCondLst>
                                    <p:cond delay="0"/>
                                  </p:stCondLst>
                                  <p:childTnLst>
                                    <p:set>
                                      <p:cBhvr>
                                        <p:cTn id="105" dur="1" fill="hold">
                                          <p:stCondLst>
                                            <p:cond delay="0"/>
                                          </p:stCondLst>
                                        </p:cTn>
                                        <p:tgtEl>
                                          <p:spTgt spid="14"/>
                                        </p:tgtEl>
                                        <p:attrNameLst>
                                          <p:attrName>style.visibility</p:attrName>
                                        </p:attrNameLst>
                                      </p:cBhvr>
                                      <p:to>
                                        <p:strVal val="visible"/>
                                      </p:to>
                                    </p:set>
                                  </p:childTnLst>
                                </p:cTn>
                              </p:par>
                              <p:par>
                                <p:cTn id="106" presetID="1" presetClass="entr" presetSubtype="0" fill="hold" grpId="1" nodeType="withEffect">
                                  <p:stCondLst>
                                    <p:cond delay="0"/>
                                  </p:stCondLst>
                                  <p:childTnLst>
                                    <p:set>
                                      <p:cBhvr>
                                        <p:cTn id="107" dur="1" fill="hold">
                                          <p:stCondLst>
                                            <p:cond delay="0"/>
                                          </p:stCondLst>
                                        </p:cTn>
                                        <p:tgtEl>
                                          <p:spTgt spid="13"/>
                                        </p:tgtEl>
                                        <p:attrNameLst>
                                          <p:attrName>style.visibility</p:attrName>
                                        </p:attrNameLst>
                                      </p:cBhvr>
                                      <p:to>
                                        <p:strVal val="visible"/>
                                      </p:to>
                                    </p:set>
                                  </p:childTnLst>
                                </p:cTn>
                              </p:par>
                              <p:par>
                                <p:cTn id="108" presetID="1" presetClass="entr" presetSubtype="0" fill="hold" nodeType="withEffect">
                                  <p:stCondLst>
                                    <p:cond delay="0"/>
                                  </p:stCondLst>
                                  <p:childTnLst>
                                    <p:set>
                                      <p:cBhvr>
                                        <p:cTn id="109" dur="1" fill="hold">
                                          <p:stCondLst>
                                            <p:cond delay="0"/>
                                          </p:stCondLst>
                                        </p:cTn>
                                        <p:tgtEl>
                                          <p:spTgt spid="19"/>
                                        </p:tgtEl>
                                        <p:attrNameLst>
                                          <p:attrName>style.visibility</p:attrName>
                                        </p:attrNameLst>
                                      </p:cBhvr>
                                      <p:to>
                                        <p:strVal val="visible"/>
                                      </p:to>
                                    </p:set>
                                  </p:childTnLst>
                                </p:cTn>
                              </p:par>
                              <p:par>
                                <p:cTn id="110" presetID="1" presetClass="entr" presetSubtype="0" fill="hold" grpId="1" nodeType="withEffect">
                                  <p:stCondLst>
                                    <p:cond delay="0"/>
                                  </p:stCondLst>
                                  <p:childTnLst>
                                    <p:set>
                                      <p:cBhvr>
                                        <p:cTn id="111" dur="1" fill="hold">
                                          <p:stCondLst>
                                            <p:cond delay="0"/>
                                          </p:stCondLst>
                                        </p:cTn>
                                        <p:tgtEl>
                                          <p:spTgt spid="18"/>
                                        </p:tgtEl>
                                        <p:attrNameLst>
                                          <p:attrName>style.visibility</p:attrName>
                                        </p:attrNameLst>
                                      </p:cBhvr>
                                      <p:to>
                                        <p:strVal val="visible"/>
                                      </p:to>
                                    </p:set>
                                  </p:childTnLst>
                                </p:cTn>
                              </p:par>
                              <p:par>
                                <p:cTn id="112" presetID="1" presetClass="entr" presetSubtype="0" fill="hold" nodeType="withEffect">
                                  <p:stCondLst>
                                    <p:cond delay="0"/>
                                  </p:stCondLst>
                                  <p:childTnLst>
                                    <p:set>
                                      <p:cBhvr>
                                        <p:cTn id="113" dur="1" fill="hold">
                                          <p:stCondLst>
                                            <p:cond delay="0"/>
                                          </p:stCondLst>
                                        </p:cTn>
                                        <p:tgtEl>
                                          <p:spTgt spid="32"/>
                                        </p:tgtEl>
                                        <p:attrNameLst>
                                          <p:attrName>style.visibility</p:attrName>
                                        </p:attrNameLst>
                                      </p:cBhvr>
                                      <p:to>
                                        <p:strVal val="visible"/>
                                      </p:to>
                                    </p:set>
                                  </p:childTnLst>
                                </p:cTn>
                              </p:par>
                              <p:par>
                                <p:cTn id="114" presetID="1" presetClass="entr" presetSubtype="0" fill="hold" grpId="1" nodeType="withEffect">
                                  <p:stCondLst>
                                    <p:cond delay="0"/>
                                  </p:stCondLst>
                                  <p:childTnLst>
                                    <p:set>
                                      <p:cBhvr>
                                        <p:cTn id="115" dur="1" fill="hold">
                                          <p:stCondLst>
                                            <p:cond delay="0"/>
                                          </p:stCondLst>
                                        </p:cTn>
                                        <p:tgtEl>
                                          <p:spTgt spid="31"/>
                                        </p:tgtEl>
                                        <p:attrNameLst>
                                          <p:attrName>style.visibility</p:attrName>
                                        </p:attrNameLst>
                                      </p:cBhvr>
                                      <p:to>
                                        <p:strVal val="visible"/>
                                      </p:to>
                                    </p:set>
                                  </p:childTnLst>
                                </p:cTn>
                              </p:par>
                              <p:par>
                                <p:cTn id="116" presetID="1" presetClass="entr" presetSubtype="0" fill="hold" nodeType="withEffect">
                                  <p:stCondLst>
                                    <p:cond delay="0"/>
                                  </p:stCondLst>
                                  <p:childTnLst>
                                    <p:set>
                                      <p:cBhvr>
                                        <p:cTn id="117" dur="1" fill="hold">
                                          <p:stCondLst>
                                            <p:cond delay="0"/>
                                          </p:stCondLst>
                                        </p:cTn>
                                        <p:tgtEl>
                                          <p:spTgt spid="37"/>
                                        </p:tgtEl>
                                        <p:attrNameLst>
                                          <p:attrName>style.visibility</p:attrName>
                                        </p:attrNameLst>
                                      </p:cBhvr>
                                      <p:to>
                                        <p:strVal val="visible"/>
                                      </p:to>
                                    </p:set>
                                  </p:childTnLst>
                                </p:cTn>
                              </p:par>
                              <p:par>
                                <p:cTn id="118" presetID="1" presetClass="entr" presetSubtype="0" fill="hold" grpId="1" nodeType="withEffect">
                                  <p:stCondLst>
                                    <p:cond delay="0"/>
                                  </p:stCondLst>
                                  <p:childTnLst>
                                    <p:set>
                                      <p:cBhvr>
                                        <p:cTn id="119" dur="1" fill="hold">
                                          <p:stCondLst>
                                            <p:cond delay="0"/>
                                          </p:stCondLst>
                                        </p:cTn>
                                        <p:tgtEl>
                                          <p:spTgt spid="36"/>
                                        </p:tgtEl>
                                        <p:attrNameLst>
                                          <p:attrName>style.visibility</p:attrName>
                                        </p:attrNameLst>
                                      </p:cBhvr>
                                      <p:to>
                                        <p:strVal val="visible"/>
                                      </p:to>
                                    </p:set>
                                  </p:childTnLst>
                                </p:cTn>
                              </p:par>
                              <p:par>
                                <p:cTn id="120" presetID="1" presetClass="entr" presetSubtype="0" fill="hold" nodeType="withEffect">
                                  <p:stCondLst>
                                    <p:cond delay="0"/>
                                  </p:stCondLst>
                                  <p:childTnLst>
                                    <p:set>
                                      <p:cBhvr>
                                        <p:cTn id="121" dur="1" fill="hold">
                                          <p:stCondLst>
                                            <p:cond delay="0"/>
                                          </p:stCondLst>
                                        </p:cTn>
                                        <p:tgtEl>
                                          <p:spTgt spid="42"/>
                                        </p:tgtEl>
                                        <p:attrNameLst>
                                          <p:attrName>style.visibility</p:attrName>
                                        </p:attrNameLst>
                                      </p:cBhvr>
                                      <p:to>
                                        <p:strVal val="visible"/>
                                      </p:to>
                                    </p:set>
                                  </p:childTnLst>
                                </p:cTn>
                              </p:par>
                              <p:par>
                                <p:cTn id="122" presetID="1" presetClass="entr" presetSubtype="0" fill="hold" grpId="1" nodeType="withEffect">
                                  <p:stCondLst>
                                    <p:cond delay="0"/>
                                  </p:stCondLst>
                                  <p:childTnLst>
                                    <p:set>
                                      <p:cBhvr>
                                        <p:cTn id="123" dur="1" fill="hold">
                                          <p:stCondLst>
                                            <p:cond delay="0"/>
                                          </p:stCondLst>
                                        </p:cTn>
                                        <p:tgtEl>
                                          <p:spTgt spid="41"/>
                                        </p:tgtEl>
                                        <p:attrNameLst>
                                          <p:attrName>style.visibility</p:attrName>
                                        </p:attrNameLst>
                                      </p:cBhvr>
                                      <p:to>
                                        <p:strVal val="visible"/>
                                      </p:to>
                                    </p:set>
                                  </p:childTnLst>
                                </p:cTn>
                              </p:par>
                              <p:par>
                                <p:cTn id="124" presetID="1" presetClass="entr" presetSubtype="0" fill="hold" nodeType="withEffect">
                                  <p:stCondLst>
                                    <p:cond delay="0"/>
                                  </p:stCondLst>
                                  <p:childTnLst>
                                    <p:set>
                                      <p:cBhvr>
                                        <p:cTn id="125" dur="1" fill="hold">
                                          <p:stCondLst>
                                            <p:cond delay="0"/>
                                          </p:stCondLst>
                                        </p:cTn>
                                        <p:tgtEl>
                                          <p:spTgt spid="46"/>
                                        </p:tgtEl>
                                        <p:attrNameLst>
                                          <p:attrName>style.visibility</p:attrName>
                                        </p:attrNameLst>
                                      </p:cBhvr>
                                      <p:to>
                                        <p:strVal val="visible"/>
                                      </p:to>
                                    </p:set>
                                  </p:childTnLst>
                                </p:cTn>
                              </p:par>
                              <p:par>
                                <p:cTn id="126" presetID="1" presetClass="entr" presetSubtype="0" fill="hold" grpId="1" nodeType="withEffect">
                                  <p:stCondLst>
                                    <p:cond delay="0"/>
                                  </p:stCondLst>
                                  <p:childTnLst>
                                    <p:set>
                                      <p:cBhvr>
                                        <p:cTn id="127" dur="1" fill="hold">
                                          <p:stCondLst>
                                            <p:cond delay="0"/>
                                          </p:stCondLst>
                                        </p:cTn>
                                        <p:tgtEl>
                                          <p:spTgt spid="45"/>
                                        </p:tgtEl>
                                        <p:attrNameLst>
                                          <p:attrName>style.visibility</p:attrName>
                                        </p:attrNameLst>
                                      </p:cBhvr>
                                      <p:to>
                                        <p:strVal val="visible"/>
                                      </p:to>
                                    </p:set>
                                  </p:childTnLst>
                                </p:cTn>
                              </p:par>
                              <p:par>
                                <p:cTn id="128" presetID="1" presetClass="entr" presetSubtype="0" fill="hold" nodeType="withEffect">
                                  <p:stCondLst>
                                    <p:cond delay="0"/>
                                  </p:stCondLst>
                                  <p:childTnLst>
                                    <p:set>
                                      <p:cBhvr>
                                        <p:cTn id="129" dur="1" fill="hold">
                                          <p:stCondLst>
                                            <p:cond delay="0"/>
                                          </p:stCondLst>
                                        </p:cTn>
                                        <p:tgtEl>
                                          <p:spTgt spid="50"/>
                                        </p:tgtEl>
                                        <p:attrNameLst>
                                          <p:attrName>style.visibility</p:attrName>
                                        </p:attrNameLst>
                                      </p:cBhvr>
                                      <p:to>
                                        <p:strVal val="visible"/>
                                      </p:to>
                                    </p:set>
                                  </p:childTnLst>
                                </p:cTn>
                              </p:par>
                              <p:par>
                                <p:cTn id="130" presetID="1" presetClass="entr" presetSubtype="0" fill="hold" nodeType="withEffect">
                                  <p:stCondLst>
                                    <p:cond delay="0"/>
                                  </p:stCondLst>
                                  <p:childTnLst>
                                    <p:set>
                                      <p:cBhvr>
                                        <p:cTn id="131" dur="1" fill="hold">
                                          <p:stCondLst>
                                            <p:cond delay="0"/>
                                          </p:stCondLst>
                                        </p:cTn>
                                        <p:tgtEl>
                                          <p:spTgt spid="54"/>
                                        </p:tgtEl>
                                        <p:attrNameLst>
                                          <p:attrName>style.visibility</p:attrName>
                                        </p:attrNameLst>
                                      </p:cBhvr>
                                      <p:to>
                                        <p:strVal val="visible"/>
                                      </p:to>
                                    </p:set>
                                  </p:childTnLst>
                                </p:cTn>
                              </p:par>
                              <p:par>
                                <p:cTn id="132" presetID="1" presetClass="entr" presetSubtype="0" fill="hold" grpId="1" nodeType="withEffect">
                                  <p:stCondLst>
                                    <p:cond delay="0"/>
                                  </p:stCondLst>
                                  <p:childTnLst>
                                    <p:set>
                                      <p:cBhvr>
                                        <p:cTn id="133" dur="1" fill="hold">
                                          <p:stCondLst>
                                            <p:cond delay="0"/>
                                          </p:stCondLst>
                                        </p:cTn>
                                        <p:tgtEl>
                                          <p:spTgt spid="53"/>
                                        </p:tgtEl>
                                        <p:attrNameLst>
                                          <p:attrName>style.visibility</p:attrName>
                                        </p:attrNameLst>
                                      </p:cBhvr>
                                      <p:to>
                                        <p:strVal val="visible"/>
                                      </p:to>
                                    </p:set>
                                  </p:childTnLst>
                                </p:cTn>
                              </p:par>
                              <p:par>
                                <p:cTn id="134" presetID="1" presetClass="entr" presetSubtype="0" fill="hold" nodeType="withEffect">
                                  <p:stCondLst>
                                    <p:cond delay="0"/>
                                  </p:stCondLst>
                                  <p:childTnLst>
                                    <p:set>
                                      <p:cBhvr>
                                        <p:cTn id="135" dur="1" fill="hold">
                                          <p:stCondLst>
                                            <p:cond delay="0"/>
                                          </p:stCondLst>
                                        </p:cTn>
                                        <p:tgtEl>
                                          <p:spTgt spid="58"/>
                                        </p:tgtEl>
                                        <p:attrNameLst>
                                          <p:attrName>style.visibility</p:attrName>
                                        </p:attrNameLst>
                                      </p:cBhvr>
                                      <p:to>
                                        <p:strVal val="visible"/>
                                      </p:to>
                                    </p:set>
                                  </p:childTnLst>
                                </p:cTn>
                              </p:par>
                              <p:par>
                                <p:cTn id="136" presetID="1" presetClass="entr" presetSubtype="0" fill="hold" grpId="1" nodeType="withEffect">
                                  <p:stCondLst>
                                    <p:cond delay="0"/>
                                  </p:stCondLst>
                                  <p:childTnLst>
                                    <p:set>
                                      <p:cBhvr>
                                        <p:cTn id="137" dur="1" fill="hold">
                                          <p:stCondLst>
                                            <p:cond delay="0"/>
                                          </p:stCondLst>
                                        </p:cTn>
                                        <p:tgtEl>
                                          <p:spTgt spid="57"/>
                                        </p:tgtEl>
                                        <p:attrNameLst>
                                          <p:attrName>style.visibility</p:attrName>
                                        </p:attrNameLst>
                                      </p:cBhvr>
                                      <p:to>
                                        <p:strVal val="visible"/>
                                      </p:to>
                                    </p:set>
                                  </p:childTnLst>
                                </p:cTn>
                              </p:par>
                              <p:par>
                                <p:cTn id="138" presetID="1" presetClass="entr" presetSubtype="0" fill="hold" nodeType="withEffect">
                                  <p:stCondLst>
                                    <p:cond delay="0"/>
                                  </p:stCondLst>
                                  <p:childTnLst>
                                    <p:set>
                                      <p:cBhvr>
                                        <p:cTn id="139" dur="1" fill="hold">
                                          <p:stCondLst>
                                            <p:cond delay="0"/>
                                          </p:stCondLst>
                                        </p:cTn>
                                        <p:tgtEl>
                                          <p:spTgt spid="64"/>
                                        </p:tgtEl>
                                        <p:attrNameLst>
                                          <p:attrName>style.visibility</p:attrName>
                                        </p:attrNameLst>
                                      </p:cBhvr>
                                      <p:to>
                                        <p:strVal val="visible"/>
                                      </p:to>
                                    </p:set>
                                  </p:childTnLst>
                                </p:cTn>
                              </p:par>
                              <p:par>
                                <p:cTn id="140" presetID="1" presetClass="entr" presetSubtype="0" fill="hold" grpId="1" nodeType="withEffect">
                                  <p:stCondLst>
                                    <p:cond delay="0"/>
                                  </p:stCondLst>
                                  <p:childTnLst>
                                    <p:set>
                                      <p:cBhvr>
                                        <p:cTn id="141" dur="1" fill="hold">
                                          <p:stCondLst>
                                            <p:cond delay="0"/>
                                          </p:stCondLst>
                                        </p:cTn>
                                        <p:tgtEl>
                                          <p:spTgt spid="63"/>
                                        </p:tgtEl>
                                        <p:attrNameLst>
                                          <p:attrName>style.visibility</p:attrName>
                                        </p:attrNameLst>
                                      </p:cBhvr>
                                      <p:to>
                                        <p:strVal val="visible"/>
                                      </p:to>
                                    </p:set>
                                  </p:childTnLst>
                                </p:cTn>
                              </p:par>
                              <p:par>
                                <p:cTn id="142" presetID="1" presetClass="entr" presetSubtype="0" fill="hold" nodeType="withEffect">
                                  <p:stCondLst>
                                    <p:cond delay="0"/>
                                  </p:stCondLst>
                                  <p:childTnLst>
                                    <p:set>
                                      <p:cBhvr>
                                        <p:cTn id="143" dur="1" fill="hold">
                                          <p:stCondLst>
                                            <p:cond delay="0"/>
                                          </p:stCondLst>
                                        </p:cTn>
                                        <p:tgtEl>
                                          <p:spTgt spid="69"/>
                                        </p:tgtEl>
                                        <p:attrNameLst>
                                          <p:attrName>style.visibility</p:attrName>
                                        </p:attrNameLst>
                                      </p:cBhvr>
                                      <p:to>
                                        <p:strVal val="visible"/>
                                      </p:to>
                                    </p:set>
                                  </p:childTnLst>
                                </p:cTn>
                              </p:par>
                              <p:par>
                                <p:cTn id="144" presetID="1" presetClass="entr" presetSubtype="0" fill="hold" nodeType="withEffect">
                                  <p:stCondLst>
                                    <p:cond delay="0"/>
                                  </p:stCondLst>
                                  <p:childTnLst>
                                    <p:set>
                                      <p:cBhvr>
                                        <p:cTn id="145" dur="1" fill="hold">
                                          <p:stCondLst>
                                            <p:cond delay="0"/>
                                          </p:stCondLst>
                                        </p:cTn>
                                        <p:tgtEl>
                                          <p:spTgt spid="74"/>
                                        </p:tgtEl>
                                        <p:attrNameLst>
                                          <p:attrName>style.visibility</p:attrName>
                                        </p:attrNameLst>
                                      </p:cBhvr>
                                      <p:to>
                                        <p:strVal val="visible"/>
                                      </p:to>
                                    </p:set>
                                  </p:childTnLst>
                                </p:cTn>
                              </p:par>
                              <p:par>
                                <p:cTn id="146" presetID="1" presetClass="entr" presetSubtype="0" fill="hold" grpId="1" nodeType="withEffect">
                                  <p:stCondLst>
                                    <p:cond delay="0"/>
                                  </p:stCondLst>
                                  <p:childTnLst>
                                    <p:set>
                                      <p:cBhvr>
                                        <p:cTn id="147" dur="1" fill="hold">
                                          <p:stCondLst>
                                            <p:cond delay="0"/>
                                          </p:stCondLst>
                                        </p:cTn>
                                        <p:tgtEl>
                                          <p:spTgt spid="73"/>
                                        </p:tgtEl>
                                        <p:attrNameLst>
                                          <p:attrName>style.visibility</p:attrName>
                                        </p:attrNameLst>
                                      </p:cBhvr>
                                      <p:to>
                                        <p:strVal val="visible"/>
                                      </p:to>
                                    </p:set>
                                  </p:childTnLst>
                                </p:cTn>
                              </p:par>
                              <p:par>
                                <p:cTn id="148" presetID="1" presetClass="entr" presetSubtype="0" fill="hold" nodeType="withEffect">
                                  <p:stCondLst>
                                    <p:cond delay="0"/>
                                  </p:stCondLst>
                                  <p:childTnLst>
                                    <p:set>
                                      <p:cBhvr>
                                        <p:cTn id="149" dur="1" fill="hold">
                                          <p:stCondLst>
                                            <p:cond delay="0"/>
                                          </p:stCondLst>
                                        </p:cTn>
                                        <p:tgtEl>
                                          <p:spTgt spid="80"/>
                                        </p:tgtEl>
                                        <p:attrNameLst>
                                          <p:attrName>style.visibility</p:attrName>
                                        </p:attrNameLst>
                                      </p:cBhvr>
                                      <p:to>
                                        <p:strVal val="visible"/>
                                      </p:to>
                                    </p:set>
                                  </p:childTnLst>
                                </p:cTn>
                              </p:par>
                              <p:par>
                                <p:cTn id="150" presetID="1" presetClass="entr" presetSubtype="0" fill="hold" grpId="1" nodeType="withEffect">
                                  <p:stCondLst>
                                    <p:cond delay="0"/>
                                  </p:stCondLst>
                                  <p:childTnLst>
                                    <p:set>
                                      <p:cBhvr>
                                        <p:cTn id="151" dur="1" fill="hold">
                                          <p:stCondLst>
                                            <p:cond delay="0"/>
                                          </p:stCondLst>
                                        </p:cTn>
                                        <p:tgtEl>
                                          <p:spTgt spid="79"/>
                                        </p:tgtEl>
                                        <p:attrNameLst>
                                          <p:attrName>style.visibility</p:attrName>
                                        </p:attrNameLst>
                                      </p:cBhvr>
                                      <p:to>
                                        <p:strVal val="visible"/>
                                      </p:to>
                                    </p:set>
                                  </p:childTnLst>
                                </p:cTn>
                              </p:par>
                              <p:par>
                                <p:cTn id="152" presetID="1" presetClass="entr" presetSubtype="0" fill="hold" nodeType="withEffect">
                                  <p:stCondLst>
                                    <p:cond delay="0"/>
                                  </p:stCondLst>
                                  <p:childTnLst>
                                    <p:set>
                                      <p:cBhvr>
                                        <p:cTn id="153" dur="1" fill="hold">
                                          <p:stCondLst>
                                            <p:cond delay="0"/>
                                          </p:stCondLst>
                                        </p:cTn>
                                        <p:tgtEl>
                                          <p:spTgt spid="86"/>
                                        </p:tgtEl>
                                        <p:attrNameLst>
                                          <p:attrName>style.visibility</p:attrName>
                                        </p:attrNameLst>
                                      </p:cBhvr>
                                      <p:to>
                                        <p:strVal val="visible"/>
                                      </p:to>
                                    </p:set>
                                  </p:childTnLst>
                                </p:cTn>
                              </p:par>
                              <p:par>
                                <p:cTn id="154" presetID="1" presetClass="entr" presetSubtype="0" fill="hold" grpId="1" nodeType="withEffect">
                                  <p:stCondLst>
                                    <p:cond delay="0"/>
                                  </p:stCondLst>
                                  <p:childTnLst>
                                    <p:set>
                                      <p:cBhvr>
                                        <p:cTn id="155" dur="1" fill="hold">
                                          <p:stCondLst>
                                            <p:cond delay="0"/>
                                          </p:stCondLst>
                                        </p:cTn>
                                        <p:tgtEl>
                                          <p:spTgt spid="85"/>
                                        </p:tgtEl>
                                        <p:attrNameLst>
                                          <p:attrName>style.visibility</p:attrName>
                                        </p:attrNameLst>
                                      </p:cBhvr>
                                      <p:to>
                                        <p:strVal val="visible"/>
                                      </p:to>
                                    </p:set>
                                  </p:childTnLst>
                                </p:cTn>
                              </p:par>
                              <p:par>
                                <p:cTn id="156" presetID="1" presetClass="entr" presetSubtype="0" fill="hold" grpId="0" nodeType="withEffect">
                                  <p:stCondLst>
                                    <p:cond delay="0"/>
                                  </p:stCondLst>
                                  <p:childTnLst>
                                    <p:set>
                                      <p:cBhvr>
                                        <p:cTn id="157" dur="1" fill="hold">
                                          <p:stCondLst>
                                            <p:cond delay="0"/>
                                          </p:stCondLst>
                                        </p:cTn>
                                        <p:tgtEl>
                                          <p:spTgt spid="11"/>
                                        </p:tgtEl>
                                        <p:attrNameLst>
                                          <p:attrName>style.visibility</p:attrName>
                                        </p:attrNameLst>
                                      </p:cBhvr>
                                      <p:to>
                                        <p:strVal val="visible"/>
                                      </p:to>
                                    </p:set>
                                  </p:childTnLst>
                                </p:cTn>
                              </p:par>
                              <p:par>
                                <p:cTn id="158" presetID="1" presetClass="entr" presetSubtype="0" fill="hold" grpId="0" nodeType="withEffect">
                                  <p:stCondLst>
                                    <p:cond delay="0"/>
                                  </p:stCondLst>
                                  <p:childTnLst>
                                    <p:set>
                                      <p:cBhvr>
                                        <p:cTn id="159" dur="1" fill="hold">
                                          <p:stCondLst>
                                            <p:cond delay="0"/>
                                          </p:stCondLst>
                                        </p:cTn>
                                        <p:tgtEl>
                                          <p:spTgt spid="15"/>
                                        </p:tgtEl>
                                        <p:attrNameLst>
                                          <p:attrName>style.visibility</p:attrName>
                                        </p:attrNameLst>
                                      </p:cBhvr>
                                      <p:to>
                                        <p:strVal val="visible"/>
                                      </p:to>
                                    </p:set>
                                  </p:childTnLst>
                                </p:cTn>
                              </p:par>
                              <p:par>
                                <p:cTn id="160" presetID="1" presetClass="entr" presetSubtype="0" fill="hold" grpId="0" nodeType="withEffect">
                                  <p:stCondLst>
                                    <p:cond delay="0"/>
                                  </p:stCondLst>
                                  <p:childTnLst>
                                    <p:set>
                                      <p:cBhvr>
                                        <p:cTn id="161" dur="1" fill="hold">
                                          <p:stCondLst>
                                            <p:cond delay="0"/>
                                          </p:stCondLst>
                                        </p:cTn>
                                        <p:tgtEl>
                                          <p:spTgt spid="20"/>
                                        </p:tgtEl>
                                        <p:attrNameLst>
                                          <p:attrName>style.visibility</p:attrName>
                                        </p:attrNameLst>
                                      </p:cBhvr>
                                      <p:to>
                                        <p:strVal val="visible"/>
                                      </p:to>
                                    </p:set>
                                  </p:childTnLst>
                                </p:cTn>
                              </p:par>
                              <p:par>
                                <p:cTn id="162" presetID="1" presetClass="entr" presetSubtype="0" fill="hold" grpId="0" nodeType="withEffect">
                                  <p:stCondLst>
                                    <p:cond delay="0"/>
                                  </p:stCondLst>
                                  <p:childTnLst>
                                    <p:set>
                                      <p:cBhvr>
                                        <p:cTn id="163" dur="1" fill="hold">
                                          <p:stCondLst>
                                            <p:cond delay="0"/>
                                          </p:stCondLst>
                                        </p:cTn>
                                        <p:tgtEl>
                                          <p:spTgt spid="33"/>
                                        </p:tgtEl>
                                        <p:attrNameLst>
                                          <p:attrName>style.visibility</p:attrName>
                                        </p:attrNameLst>
                                      </p:cBhvr>
                                      <p:to>
                                        <p:strVal val="visible"/>
                                      </p:to>
                                    </p:set>
                                  </p:childTnLst>
                                </p:cTn>
                              </p:par>
                              <p:par>
                                <p:cTn id="164" presetID="1" presetClass="entr" presetSubtype="0" fill="hold" grpId="0" nodeType="withEffect">
                                  <p:stCondLst>
                                    <p:cond delay="0"/>
                                  </p:stCondLst>
                                  <p:childTnLst>
                                    <p:set>
                                      <p:cBhvr>
                                        <p:cTn id="165" dur="1" fill="hold">
                                          <p:stCondLst>
                                            <p:cond delay="0"/>
                                          </p:stCondLst>
                                        </p:cTn>
                                        <p:tgtEl>
                                          <p:spTgt spid="38"/>
                                        </p:tgtEl>
                                        <p:attrNameLst>
                                          <p:attrName>style.visibility</p:attrName>
                                        </p:attrNameLst>
                                      </p:cBhvr>
                                      <p:to>
                                        <p:strVal val="visible"/>
                                      </p:to>
                                    </p:set>
                                  </p:childTnLst>
                                </p:cTn>
                              </p:par>
                              <p:par>
                                <p:cTn id="166" presetID="1" presetClass="entr" presetSubtype="0" fill="hold" grpId="0" nodeType="withEffect">
                                  <p:stCondLst>
                                    <p:cond delay="0"/>
                                  </p:stCondLst>
                                  <p:childTnLst>
                                    <p:set>
                                      <p:cBhvr>
                                        <p:cTn id="167" dur="1" fill="hold">
                                          <p:stCondLst>
                                            <p:cond delay="0"/>
                                          </p:stCondLst>
                                        </p:cTn>
                                        <p:tgtEl>
                                          <p:spTgt spid="43"/>
                                        </p:tgtEl>
                                        <p:attrNameLst>
                                          <p:attrName>style.visibility</p:attrName>
                                        </p:attrNameLst>
                                      </p:cBhvr>
                                      <p:to>
                                        <p:strVal val="visible"/>
                                      </p:to>
                                    </p:set>
                                  </p:childTnLst>
                                </p:cTn>
                              </p:par>
                              <p:par>
                                <p:cTn id="168" presetID="1" presetClass="entr" presetSubtype="0" fill="hold" grpId="0" nodeType="withEffect">
                                  <p:stCondLst>
                                    <p:cond delay="0"/>
                                  </p:stCondLst>
                                  <p:childTnLst>
                                    <p:set>
                                      <p:cBhvr>
                                        <p:cTn id="169" dur="1" fill="hold">
                                          <p:stCondLst>
                                            <p:cond delay="0"/>
                                          </p:stCondLst>
                                        </p:cTn>
                                        <p:tgtEl>
                                          <p:spTgt spid="47"/>
                                        </p:tgtEl>
                                        <p:attrNameLst>
                                          <p:attrName>style.visibility</p:attrName>
                                        </p:attrNameLst>
                                      </p:cBhvr>
                                      <p:to>
                                        <p:strVal val="visible"/>
                                      </p:to>
                                    </p:set>
                                  </p:childTnLst>
                                </p:cTn>
                              </p:par>
                              <p:par>
                                <p:cTn id="170" presetID="1" presetClass="entr" presetSubtype="0" fill="hold" grpId="0" nodeType="withEffect">
                                  <p:stCondLst>
                                    <p:cond delay="0"/>
                                  </p:stCondLst>
                                  <p:childTnLst>
                                    <p:set>
                                      <p:cBhvr>
                                        <p:cTn id="171" dur="1" fill="hold">
                                          <p:stCondLst>
                                            <p:cond delay="0"/>
                                          </p:stCondLst>
                                        </p:cTn>
                                        <p:tgtEl>
                                          <p:spTgt spid="55"/>
                                        </p:tgtEl>
                                        <p:attrNameLst>
                                          <p:attrName>style.visibility</p:attrName>
                                        </p:attrNameLst>
                                      </p:cBhvr>
                                      <p:to>
                                        <p:strVal val="visible"/>
                                      </p:to>
                                    </p:set>
                                  </p:childTnLst>
                                </p:cTn>
                              </p:par>
                              <p:par>
                                <p:cTn id="172" presetID="1" presetClass="entr" presetSubtype="0" fill="hold" grpId="0" nodeType="withEffect">
                                  <p:stCondLst>
                                    <p:cond delay="0"/>
                                  </p:stCondLst>
                                  <p:childTnLst>
                                    <p:set>
                                      <p:cBhvr>
                                        <p:cTn id="173" dur="1" fill="hold">
                                          <p:stCondLst>
                                            <p:cond delay="0"/>
                                          </p:stCondLst>
                                        </p:cTn>
                                        <p:tgtEl>
                                          <p:spTgt spid="59"/>
                                        </p:tgtEl>
                                        <p:attrNameLst>
                                          <p:attrName>style.visibility</p:attrName>
                                        </p:attrNameLst>
                                      </p:cBhvr>
                                      <p:to>
                                        <p:strVal val="visible"/>
                                      </p:to>
                                    </p:set>
                                  </p:childTnLst>
                                </p:cTn>
                              </p:par>
                              <p:par>
                                <p:cTn id="174" presetID="1" presetClass="entr" presetSubtype="0" fill="hold" grpId="0" nodeType="withEffect">
                                  <p:stCondLst>
                                    <p:cond delay="0"/>
                                  </p:stCondLst>
                                  <p:childTnLst>
                                    <p:set>
                                      <p:cBhvr>
                                        <p:cTn id="175" dur="1" fill="hold">
                                          <p:stCondLst>
                                            <p:cond delay="0"/>
                                          </p:stCondLst>
                                        </p:cTn>
                                        <p:tgtEl>
                                          <p:spTgt spid="65"/>
                                        </p:tgtEl>
                                        <p:attrNameLst>
                                          <p:attrName>style.visibility</p:attrName>
                                        </p:attrNameLst>
                                      </p:cBhvr>
                                      <p:to>
                                        <p:strVal val="visible"/>
                                      </p:to>
                                    </p:set>
                                  </p:childTnLst>
                                </p:cTn>
                              </p:par>
                              <p:par>
                                <p:cTn id="176" presetID="1" presetClass="entr" presetSubtype="0" fill="hold" grpId="0" nodeType="withEffect">
                                  <p:stCondLst>
                                    <p:cond delay="0"/>
                                  </p:stCondLst>
                                  <p:childTnLst>
                                    <p:set>
                                      <p:cBhvr>
                                        <p:cTn id="177" dur="1" fill="hold">
                                          <p:stCondLst>
                                            <p:cond delay="0"/>
                                          </p:stCondLst>
                                        </p:cTn>
                                        <p:tgtEl>
                                          <p:spTgt spid="75"/>
                                        </p:tgtEl>
                                        <p:attrNameLst>
                                          <p:attrName>style.visibility</p:attrName>
                                        </p:attrNameLst>
                                      </p:cBhvr>
                                      <p:to>
                                        <p:strVal val="visible"/>
                                      </p:to>
                                    </p:set>
                                  </p:childTnLst>
                                </p:cTn>
                              </p:par>
                              <p:par>
                                <p:cTn id="178" presetID="1" presetClass="entr" presetSubtype="0" fill="hold" grpId="0" nodeType="withEffect">
                                  <p:stCondLst>
                                    <p:cond delay="0"/>
                                  </p:stCondLst>
                                  <p:childTnLst>
                                    <p:set>
                                      <p:cBhvr>
                                        <p:cTn id="179" dur="1" fill="hold">
                                          <p:stCondLst>
                                            <p:cond delay="0"/>
                                          </p:stCondLst>
                                        </p:cTn>
                                        <p:tgtEl>
                                          <p:spTgt spid="81"/>
                                        </p:tgtEl>
                                        <p:attrNameLst>
                                          <p:attrName>style.visibility</p:attrName>
                                        </p:attrNameLst>
                                      </p:cBhvr>
                                      <p:to>
                                        <p:strVal val="visible"/>
                                      </p:to>
                                    </p:set>
                                  </p:childTnLst>
                                </p:cTn>
                              </p:par>
                              <p:par>
                                <p:cTn id="180" presetID="1" presetClass="entr" presetSubtype="0" fill="hold" grpId="0" nodeType="withEffect">
                                  <p:stCondLst>
                                    <p:cond delay="0"/>
                                  </p:stCondLst>
                                  <p:childTnLst>
                                    <p:set>
                                      <p:cBhvr>
                                        <p:cTn id="181" dur="1" fill="hold">
                                          <p:stCondLst>
                                            <p:cond delay="0"/>
                                          </p:stCondLst>
                                        </p:cTn>
                                        <p:tgtEl>
                                          <p:spTgt spid="87"/>
                                        </p:tgtEl>
                                        <p:attrNameLst>
                                          <p:attrName>style.visibility</p:attrName>
                                        </p:attrNameLst>
                                      </p:cBhvr>
                                      <p:to>
                                        <p:strVal val="visible"/>
                                      </p:to>
                                    </p:set>
                                  </p:childTnLst>
                                </p:cTn>
                              </p:par>
                            </p:childTnLst>
                          </p:cTn>
                        </p:par>
                      </p:childTnLst>
                    </p:cTn>
                  </p:par>
                </p:childTnLst>
              </p:cTn>
              <p:nextCondLst>
                <p:cond evt="onClick" delay="0">
                  <p:tgtEl>
                    <p:spTgt spid="49"/>
                  </p:tgtEl>
                </p:cond>
              </p:nextCondLst>
            </p:seq>
          </p:childTnLst>
        </p:cTn>
      </p:par>
    </p:tnLst>
    <p:bldLst>
      <p:bldP spid="9" grpId="0"/>
      <p:bldP spid="9" grpId="1"/>
      <p:bldP spid="11" grpId="0" animBg="1"/>
      <p:bldP spid="13" grpId="0"/>
      <p:bldP spid="13" grpId="1"/>
      <p:bldP spid="15" grpId="0" animBg="1"/>
      <p:bldP spid="18" grpId="0"/>
      <p:bldP spid="18" grpId="1"/>
      <p:bldP spid="20" grpId="0" animBg="1"/>
      <p:bldP spid="31" grpId="0"/>
      <p:bldP spid="31" grpId="1"/>
      <p:bldP spid="33" grpId="0" animBg="1"/>
      <p:bldP spid="36" grpId="0"/>
      <p:bldP spid="36" grpId="1"/>
      <p:bldP spid="38" grpId="0" animBg="1"/>
      <p:bldP spid="41" grpId="0"/>
      <p:bldP spid="41" grpId="1"/>
      <p:bldP spid="43" grpId="0" animBg="1"/>
      <p:bldP spid="45" grpId="0"/>
      <p:bldP spid="45" grpId="1"/>
      <p:bldP spid="47" grpId="0" animBg="1"/>
      <p:bldP spid="53" grpId="0"/>
      <p:bldP spid="53" grpId="1"/>
      <p:bldP spid="55" grpId="0" animBg="1"/>
      <p:bldP spid="57" grpId="0"/>
      <p:bldP spid="57" grpId="1"/>
      <p:bldP spid="59" grpId="0" animBg="1"/>
      <p:bldP spid="63" grpId="0"/>
      <p:bldP spid="63" grpId="1"/>
      <p:bldP spid="65" grpId="0" animBg="1"/>
      <p:bldP spid="73" grpId="0"/>
      <p:bldP spid="73" grpId="1"/>
      <p:bldP spid="75" grpId="0" animBg="1"/>
      <p:bldP spid="79" grpId="0"/>
      <p:bldP spid="79" grpId="1"/>
      <p:bldP spid="81" grpId="0" animBg="1"/>
      <p:bldP spid="85" grpId="0"/>
      <p:bldP spid="85" grpId="1"/>
      <p:bldP spid="8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507288" cy="5055368"/>
          </a:xfrm>
        </p:spPr>
        <p:txBody>
          <a:bodyPr>
            <a:noAutofit/>
          </a:bodyPr>
          <a:lstStyle/>
          <a:p>
            <a:pPr marL="0" indent="0">
              <a:spcBef>
                <a:spcPts val="0"/>
              </a:spcBef>
              <a:buNone/>
            </a:pPr>
            <a:r>
              <a:rPr lang="en-GB" b="1" dirty="0" smtClean="0">
                <a:solidFill>
                  <a:prstClr val="black"/>
                </a:solidFill>
              </a:rPr>
              <a:t>Questions</a:t>
            </a:r>
          </a:p>
          <a:p>
            <a:pPr marL="0" indent="0">
              <a:spcBef>
                <a:spcPts val="0"/>
              </a:spcBef>
              <a:buNone/>
            </a:pPr>
            <a:endParaRPr lang="en-GB" sz="2400" dirty="0" smtClean="0"/>
          </a:p>
          <a:p>
            <a:pPr lvl="0">
              <a:spcBef>
                <a:spcPts val="0"/>
              </a:spcBef>
            </a:pPr>
            <a:r>
              <a:rPr lang="en-GB" sz="2400" dirty="0"/>
              <a:t>What is the role of the epiglottis?</a:t>
            </a:r>
            <a:endParaRPr lang="en-GB" sz="2400" dirty="0" smtClean="0"/>
          </a:p>
          <a:p>
            <a:pPr marL="342000" lvl="2" indent="0">
              <a:spcBef>
                <a:spcPts val="0"/>
              </a:spcBef>
              <a:buNone/>
            </a:pPr>
            <a:r>
              <a:rPr lang="en-GB" dirty="0" smtClean="0">
                <a:solidFill>
                  <a:srgbClr val="008000"/>
                </a:solidFill>
              </a:rPr>
              <a:t>The </a:t>
            </a:r>
            <a:r>
              <a:rPr lang="en-GB" dirty="0">
                <a:solidFill>
                  <a:srgbClr val="008000"/>
                </a:solidFill>
              </a:rPr>
              <a:t>epiglottis closes over the windpipe when swallowing food.</a:t>
            </a:r>
          </a:p>
          <a:p>
            <a:pPr lvl="0">
              <a:spcBef>
                <a:spcPts val="0"/>
              </a:spcBef>
            </a:pPr>
            <a:r>
              <a:rPr lang="en-GB" sz="2400" dirty="0"/>
              <a:t>Why are there bands of cartilage in the trachea, bronchus tubes and bronchioles?</a:t>
            </a:r>
            <a:endParaRPr lang="en-GB" sz="2400" dirty="0" smtClean="0"/>
          </a:p>
          <a:p>
            <a:pPr marL="342000" lvl="1" indent="0">
              <a:spcBef>
                <a:spcPts val="0"/>
              </a:spcBef>
              <a:buNone/>
            </a:pPr>
            <a:r>
              <a:rPr lang="en-GB" sz="2400" dirty="0" smtClean="0">
                <a:solidFill>
                  <a:srgbClr val="008000"/>
                </a:solidFill>
              </a:rPr>
              <a:t>The </a:t>
            </a:r>
            <a:r>
              <a:rPr lang="en-GB" sz="2400" dirty="0">
                <a:solidFill>
                  <a:srgbClr val="008000"/>
                </a:solidFill>
              </a:rPr>
              <a:t>bands of cartilage hold the airways permanently open.</a:t>
            </a:r>
            <a:endParaRPr lang="en-GB" sz="2400" dirty="0" smtClean="0">
              <a:solidFill>
                <a:srgbClr val="008000"/>
              </a:solidFill>
            </a:endParaRPr>
          </a:p>
          <a:p>
            <a:pPr lvl="0">
              <a:spcBef>
                <a:spcPts val="0"/>
              </a:spcBef>
            </a:pPr>
            <a:r>
              <a:rPr lang="en-GB" sz="2400" dirty="0"/>
              <a:t>What is the role of the intercostal muscles?</a:t>
            </a:r>
          </a:p>
          <a:p>
            <a:pPr marL="342000" lvl="1" indent="0">
              <a:spcBef>
                <a:spcPts val="0"/>
              </a:spcBef>
              <a:buNone/>
            </a:pPr>
            <a:r>
              <a:rPr lang="en-GB" sz="2400" dirty="0" smtClean="0">
                <a:solidFill>
                  <a:srgbClr val="008000"/>
                </a:solidFill>
              </a:rPr>
              <a:t>Intercostal </a:t>
            </a:r>
            <a:r>
              <a:rPr lang="en-GB" sz="2400" dirty="0">
                <a:solidFill>
                  <a:srgbClr val="008000"/>
                </a:solidFill>
              </a:rPr>
              <a:t>muscles move the rib cage up and down.</a:t>
            </a: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7 Gas exchange</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32189206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smtClean="0"/>
              <a:t>Ventilation</a:t>
            </a:r>
            <a:endParaRPr lang="en-GB" b="1" dirty="0"/>
          </a:p>
          <a:p>
            <a:pPr marL="0" indent="0">
              <a:buNone/>
            </a:pPr>
            <a:r>
              <a:rPr lang="en-GB" sz="2400" dirty="0"/>
              <a:t>A ventilation system operates to draw air into and out of the lungs. Ventilation is brought about by the action of the rib cage and the diaphragm.</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7 Gas exchange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50420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smtClean="0"/>
              <a:t>Ventilation</a:t>
            </a:r>
            <a:endParaRPr lang="en-GB" b="1" dirty="0"/>
          </a:p>
          <a:p>
            <a:pPr marL="0" indent="0">
              <a:buNone/>
            </a:pPr>
            <a:r>
              <a:rPr lang="en-GB" sz="2400" dirty="0"/>
              <a:t>Inhalation is an active process</a:t>
            </a:r>
            <a:r>
              <a:rPr lang="en-GB" sz="2400" dirty="0" smtClean="0"/>
              <a:t>. Click on the four hotspots to</a:t>
            </a:r>
            <a:br>
              <a:rPr lang="en-GB" sz="2400" dirty="0" smtClean="0"/>
            </a:br>
            <a:r>
              <a:rPr lang="en-GB" sz="2400" dirty="0" smtClean="0"/>
              <a:t>learn more.</a:t>
            </a:r>
            <a:endParaRPr lang="en-GB" sz="24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7 Gas exchange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pic>
        <p:nvPicPr>
          <p:cNvPr id="2050" name="Picture 2" descr="C:\Business\Hodder Biology PowerPoints\Received\Re-use artwork for chapters 1-9\07_13_KC.png"/>
          <p:cNvPicPr>
            <a:picLocks noChangeAspect="1" noChangeArrowheads="1"/>
          </p:cNvPicPr>
          <p:nvPr/>
        </p:nvPicPr>
        <p:blipFill rotWithShape="1">
          <a:blip r:embed="rId3">
            <a:extLst>
              <a:ext uri="{28A0092B-C50C-407E-A947-70E740481C1C}">
                <a14:useLocalDpi xmlns:a14="http://schemas.microsoft.com/office/drawing/2010/main" val="0"/>
              </a:ext>
            </a:extLst>
          </a:blip>
          <a:srcRect t="50000"/>
          <a:stretch/>
        </p:blipFill>
        <p:spPr bwMode="auto">
          <a:xfrm>
            <a:off x="1547664" y="3152321"/>
            <a:ext cx="5770297" cy="252450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7740352" y="2732449"/>
            <a:ext cx="1403648" cy="1077218"/>
          </a:xfrm>
          <a:prstGeom prst="rect">
            <a:avLst/>
          </a:prstGeom>
          <a:noFill/>
        </p:spPr>
        <p:txBody>
          <a:bodyPr wrap="square" rtlCol="0">
            <a:spAutoFit/>
          </a:bodyPr>
          <a:lstStyle/>
          <a:p>
            <a:r>
              <a:rPr lang="en-GB" sz="1600" dirty="0"/>
              <a:t>external intercostal muscles contract.</a:t>
            </a:r>
          </a:p>
        </p:txBody>
      </p:sp>
      <p:cxnSp>
        <p:nvCxnSpPr>
          <p:cNvPr id="9" name="Straight Connector 8"/>
          <p:cNvCxnSpPr>
            <a:stCxn id="8" idx="1"/>
          </p:cNvCxnSpPr>
          <p:nvPr/>
        </p:nvCxnSpPr>
        <p:spPr>
          <a:xfrm flipH="1">
            <a:off x="6577423" y="3271058"/>
            <a:ext cx="1162929" cy="5315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6380547" y="3717032"/>
            <a:ext cx="423701" cy="288032"/>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p:cNvCxnSpPr>
            <a:stCxn id="8" idx="1"/>
          </p:cNvCxnSpPr>
          <p:nvPr/>
        </p:nvCxnSpPr>
        <p:spPr>
          <a:xfrm flipH="1">
            <a:off x="6719885" y="3271058"/>
            <a:ext cx="1020467" cy="7336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398048" y="3910951"/>
            <a:ext cx="1403648" cy="1077218"/>
          </a:xfrm>
          <a:prstGeom prst="rect">
            <a:avLst/>
          </a:prstGeom>
          <a:noFill/>
        </p:spPr>
        <p:txBody>
          <a:bodyPr wrap="square" rtlCol="0">
            <a:spAutoFit/>
          </a:bodyPr>
          <a:lstStyle/>
          <a:p>
            <a:r>
              <a:rPr lang="en-GB" sz="1600" dirty="0"/>
              <a:t>the ribcage is pulled upwards and outwards.</a:t>
            </a:r>
          </a:p>
        </p:txBody>
      </p:sp>
      <p:cxnSp>
        <p:nvCxnSpPr>
          <p:cNvPr id="16" name="Straight Connector 15"/>
          <p:cNvCxnSpPr/>
          <p:nvPr/>
        </p:nvCxnSpPr>
        <p:spPr>
          <a:xfrm flipH="1">
            <a:off x="6719886" y="4482218"/>
            <a:ext cx="678162" cy="1783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6380547" y="4386664"/>
            <a:ext cx="678676" cy="482496"/>
          </a:xfrm>
          <a:prstGeom prst="roundRect">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p:cNvSpPr txBox="1"/>
          <p:nvPr/>
        </p:nvSpPr>
        <p:spPr>
          <a:xfrm>
            <a:off x="4067131" y="4121961"/>
            <a:ext cx="1403648" cy="1077218"/>
          </a:xfrm>
          <a:prstGeom prst="rect">
            <a:avLst/>
          </a:prstGeom>
          <a:noFill/>
        </p:spPr>
        <p:txBody>
          <a:bodyPr wrap="square" rtlCol="0">
            <a:spAutoFit/>
          </a:bodyPr>
          <a:lstStyle/>
          <a:p>
            <a:r>
              <a:rPr lang="en-GB" sz="1600" dirty="0"/>
              <a:t>the ribs pivot on the vertebral column.</a:t>
            </a:r>
          </a:p>
        </p:txBody>
      </p:sp>
      <p:cxnSp>
        <p:nvCxnSpPr>
          <p:cNvPr id="23" name="Straight Connector 22"/>
          <p:cNvCxnSpPr/>
          <p:nvPr/>
        </p:nvCxnSpPr>
        <p:spPr>
          <a:xfrm flipH="1">
            <a:off x="5095391" y="4462733"/>
            <a:ext cx="678162" cy="1783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Rounded Rectangle 23"/>
          <p:cNvSpPr/>
          <p:nvPr/>
        </p:nvSpPr>
        <p:spPr>
          <a:xfrm>
            <a:off x="5796136" y="3624258"/>
            <a:ext cx="339338" cy="1676950"/>
          </a:xfrm>
          <a:prstGeom prst="roundRect">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p:cNvSpPr txBox="1"/>
          <p:nvPr/>
        </p:nvSpPr>
        <p:spPr>
          <a:xfrm>
            <a:off x="107504" y="3802630"/>
            <a:ext cx="1382033" cy="2308324"/>
          </a:xfrm>
          <a:prstGeom prst="rect">
            <a:avLst/>
          </a:prstGeom>
          <a:noFill/>
        </p:spPr>
        <p:txBody>
          <a:bodyPr wrap="square" rtlCol="0">
            <a:spAutoFit/>
          </a:bodyPr>
          <a:lstStyle/>
          <a:p>
            <a:r>
              <a:rPr lang="en-GB" sz="1600" dirty="0"/>
              <a:t>the muscles around the edge of the diaphragm contract pulling the whole structure downwards.</a:t>
            </a:r>
          </a:p>
        </p:txBody>
      </p:sp>
      <p:cxnSp>
        <p:nvCxnSpPr>
          <p:cNvPr id="26" name="Straight Connector 25"/>
          <p:cNvCxnSpPr/>
          <p:nvPr/>
        </p:nvCxnSpPr>
        <p:spPr>
          <a:xfrm>
            <a:off x="1187624" y="4869160"/>
            <a:ext cx="2023662" cy="2906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Rounded Rectangle 27"/>
          <p:cNvSpPr/>
          <p:nvPr/>
        </p:nvSpPr>
        <p:spPr>
          <a:xfrm>
            <a:off x="2853012" y="4759874"/>
            <a:ext cx="638868" cy="541334"/>
          </a:xfrm>
          <a:prstGeom prst="roundRect">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1043608" y="2732449"/>
            <a:ext cx="2304256" cy="584775"/>
          </a:xfrm>
          <a:prstGeom prst="rect">
            <a:avLst/>
          </a:prstGeom>
          <a:noFill/>
        </p:spPr>
        <p:txBody>
          <a:bodyPr wrap="square" rtlCol="0">
            <a:spAutoFit/>
          </a:bodyPr>
          <a:lstStyle/>
          <a:p>
            <a:r>
              <a:rPr lang="en-GB" sz="1600" dirty="0" smtClean="0"/>
              <a:t>Position of diaphragm during inhalation</a:t>
            </a:r>
            <a:endParaRPr lang="en-GB" sz="1600" dirty="0"/>
          </a:p>
        </p:txBody>
      </p:sp>
      <p:sp>
        <p:nvSpPr>
          <p:cNvPr id="32" name="TextBox 31"/>
          <p:cNvSpPr txBox="1"/>
          <p:nvPr/>
        </p:nvSpPr>
        <p:spPr>
          <a:xfrm>
            <a:off x="4644008" y="2732449"/>
            <a:ext cx="2304256" cy="584775"/>
          </a:xfrm>
          <a:prstGeom prst="rect">
            <a:avLst/>
          </a:prstGeom>
          <a:noFill/>
        </p:spPr>
        <p:txBody>
          <a:bodyPr wrap="square" rtlCol="0">
            <a:spAutoFit/>
          </a:bodyPr>
          <a:lstStyle/>
          <a:p>
            <a:r>
              <a:rPr lang="en-GB" sz="1600" dirty="0" smtClean="0"/>
              <a:t>Position of ribcage during inhalation</a:t>
            </a:r>
            <a:endParaRPr lang="en-GB" sz="1600" dirty="0"/>
          </a:p>
        </p:txBody>
      </p:sp>
      <p:sp>
        <p:nvSpPr>
          <p:cNvPr id="33" name="TextBox 32"/>
          <p:cNvSpPr txBox="1"/>
          <p:nvPr/>
        </p:nvSpPr>
        <p:spPr>
          <a:xfrm>
            <a:off x="1547664" y="5429214"/>
            <a:ext cx="2304256" cy="338554"/>
          </a:xfrm>
          <a:prstGeom prst="rect">
            <a:avLst/>
          </a:prstGeom>
          <a:noFill/>
        </p:spPr>
        <p:txBody>
          <a:bodyPr wrap="square" rtlCol="0">
            <a:spAutoFit/>
          </a:bodyPr>
          <a:lstStyle/>
          <a:p>
            <a:pPr algn="ctr"/>
            <a:r>
              <a:rPr lang="en-GB" sz="1600" dirty="0" smtClean="0"/>
              <a:t>diaphragm gets flatter</a:t>
            </a:r>
            <a:endParaRPr lang="en-GB" sz="1600" dirty="0"/>
          </a:p>
        </p:txBody>
      </p:sp>
      <p:sp>
        <p:nvSpPr>
          <p:cNvPr id="34" name="Rounded Rectangle 33"/>
          <p:cNvSpPr/>
          <p:nvPr/>
        </p:nvSpPr>
        <p:spPr>
          <a:xfrm>
            <a:off x="6444208" y="6093296"/>
            <a:ext cx="1134234"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Reveal</a:t>
            </a:r>
            <a:endParaRPr lang="en-GB" sz="2400" dirty="0"/>
          </a:p>
        </p:txBody>
      </p:sp>
    </p:spTree>
    <p:extLst>
      <p:ext uri="{BB962C8B-B14F-4D97-AF65-F5344CB8AC3E}">
        <p14:creationId xmlns:p14="http://schemas.microsoft.com/office/powerpoint/2010/main" val="259564296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11" restart="whenNotActive" fill="hold" evtFilter="cancelBubble" nodeType="interactiveSeq">
                <p:stCondLst>
                  <p:cond evt="onClick" delay="0">
                    <p:tgtEl>
                      <p:spTgt spid="17"/>
                    </p:tgtEl>
                  </p:cond>
                </p:stCondLst>
                <p:endSync evt="end" delay="0">
                  <p:rtn val="all"/>
                </p:endSync>
                <p:childTnLst>
                  <p:par>
                    <p:cTn id="12" fill="hold">
                      <p:stCondLst>
                        <p:cond delay="0"/>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6"/>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childTnLst>
                                </p:cTn>
                              </p:par>
                            </p:childTnLst>
                          </p:cTn>
                        </p:par>
                      </p:childTnLst>
                    </p:cTn>
                  </p:par>
                </p:childTnLst>
              </p:cTn>
              <p:nextCondLst>
                <p:cond evt="onClick" delay="0">
                  <p:tgtEl>
                    <p:spTgt spid="17"/>
                  </p:tgtEl>
                </p:cond>
              </p:nextCondLst>
            </p:seq>
            <p:seq concurrent="1" nextAc="seek">
              <p:cTn id="18" restart="whenNotActive" fill="hold" evtFilter="cancelBubble" nodeType="interactiveSeq">
                <p:stCondLst>
                  <p:cond evt="onClick" delay="0">
                    <p:tgtEl>
                      <p:spTgt spid="24"/>
                    </p:tgtEl>
                  </p:cond>
                </p:stCondLst>
                <p:endSync evt="end" delay="0">
                  <p:rtn val="all"/>
                </p:endSync>
                <p:childTnLst>
                  <p:par>
                    <p:cTn id="19" fill="hold">
                      <p:stCondLst>
                        <p:cond delay="0"/>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childTnLst>
              </p:cTn>
              <p:nextCondLst>
                <p:cond evt="onClick" delay="0">
                  <p:tgtEl>
                    <p:spTgt spid="24"/>
                  </p:tgtEl>
                </p:cond>
              </p:nextCondLst>
            </p:seq>
            <p:seq concurrent="1" nextAc="seek">
              <p:cTn id="25" restart="whenNotActive" fill="hold" evtFilter="cancelBubble" nodeType="interactiveSeq">
                <p:stCondLst>
                  <p:cond evt="onClick" delay="0">
                    <p:tgtEl>
                      <p:spTgt spid="28"/>
                    </p:tgtEl>
                  </p:cond>
                </p:stCondLst>
                <p:endSync evt="end" delay="0">
                  <p:rtn val="all"/>
                </p:endSync>
                <p:childTnLst>
                  <p:par>
                    <p:cTn id="26" fill="hold">
                      <p:stCondLst>
                        <p:cond delay="0"/>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26"/>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5"/>
                                        </p:tgtEl>
                                        <p:attrNameLst>
                                          <p:attrName>style.visibility</p:attrName>
                                        </p:attrNameLst>
                                      </p:cBhvr>
                                      <p:to>
                                        <p:strVal val="visible"/>
                                      </p:to>
                                    </p:set>
                                  </p:childTnLst>
                                </p:cTn>
                              </p:par>
                            </p:childTnLst>
                          </p:cTn>
                        </p:par>
                      </p:childTnLst>
                    </p:cTn>
                  </p:par>
                </p:childTnLst>
              </p:cTn>
              <p:nextCondLst>
                <p:cond evt="onClick" delay="0">
                  <p:tgtEl>
                    <p:spTgt spid="28"/>
                  </p:tgtEl>
                </p:cond>
              </p:nextCondLst>
            </p:seq>
            <p:seq concurrent="1" nextAc="seek">
              <p:cTn id="32" restart="whenNotActive" fill="hold" evtFilter="cancelBubble" nodeType="interactiveSeq">
                <p:stCondLst>
                  <p:cond evt="onClick" delay="0">
                    <p:tgtEl>
                      <p:spTgt spid="34"/>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par>
                                <p:cTn id="47" presetID="1" presetClass="entr" presetSubtype="0" fill="hold" grpId="1" nodeType="with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par>
                                <p:cTn id="51" presetID="1" presetClass="entr" presetSubtype="0" fill="hold" grpId="1" nodeType="withEffect">
                                  <p:stCondLst>
                                    <p:cond delay="0"/>
                                  </p:stCondLst>
                                  <p:childTnLst>
                                    <p:set>
                                      <p:cBhvr>
                                        <p:cTn id="52" dur="1" fill="hold">
                                          <p:stCondLst>
                                            <p:cond delay="0"/>
                                          </p:stCondLst>
                                        </p:cTn>
                                        <p:tgtEl>
                                          <p:spTgt spid="2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8"/>
                                        </p:tgtEl>
                                        <p:attrNameLst>
                                          <p:attrName>style.visibility</p:attrName>
                                        </p:attrNameLst>
                                      </p:cBhvr>
                                      <p:to>
                                        <p:strVal val="visible"/>
                                      </p:to>
                                    </p:set>
                                  </p:childTnLst>
                                </p:cTn>
                              </p:par>
                            </p:childTnLst>
                          </p:cTn>
                        </p:par>
                      </p:childTnLst>
                    </p:cTn>
                  </p:par>
                </p:childTnLst>
              </p:cTn>
              <p:nextCondLst>
                <p:cond evt="onClick" delay="0">
                  <p:tgtEl>
                    <p:spTgt spid="34"/>
                  </p:tgtEl>
                </p:cond>
              </p:nextCondLst>
            </p:seq>
          </p:childTnLst>
        </p:cTn>
      </p:par>
    </p:tnLst>
    <p:bldLst>
      <p:bldP spid="8" grpId="0"/>
      <p:bldP spid="8" grpId="1"/>
      <p:bldP spid="10" grpId="0" animBg="1"/>
      <p:bldP spid="15" grpId="0"/>
      <p:bldP spid="15" grpId="1"/>
      <p:bldP spid="17" grpId="0" animBg="1"/>
      <p:bldP spid="22" grpId="0"/>
      <p:bldP spid="22" grpId="1"/>
      <p:bldP spid="24" grpId="0" animBg="1"/>
      <p:bldP spid="25" grpId="0"/>
      <p:bldP spid="25" grpId="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2" descr="C:\Business\Hodder Biology PowerPoints\Received\Re-use artwork for chapters 1-9\07_13_KC.png"/>
          <p:cNvPicPr>
            <a:picLocks noChangeAspect="1" noChangeArrowheads="1"/>
          </p:cNvPicPr>
          <p:nvPr/>
        </p:nvPicPr>
        <p:blipFill rotWithShape="1">
          <a:blip r:embed="rId3">
            <a:extLst>
              <a:ext uri="{28A0092B-C50C-407E-A947-70E740481C1C}">
                <a14:useLocalDpi xmlns:a14="http://schemas.microsoft.com/office/drawing/2010/main" val="0"/>
              </a:ext>
            </a:extLst>
          </a:blip>
          <a:srcRect t="-360" b="55543"/>
          <a:stretch/>
        </p:blipFill>
        <p:spPr bwMode="auto">
          <a:xfrm>
            <a:off x="1541971" y="3337095"/>
            <a:ext cx="5770297" cy="2262836"/>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518864" y="1426567"/>
            <a:ext cx="8229600" cy="3845024"/>
          </a:xfrm>
        </p:spPr>
        <p:txBody>
          <a:bodyPr>
            <a:noAutofit/>
          </a:bodyPr>
          <a:lstStyle/>
          <a:p>
            <a:pPr marL="0" indent="0">
              <a:buNone/>
            </a:pPr>
            <a:r>
              <a:rPr lang="en-GB" b="1" dirty="0" smtClean="0"/>
              <a:t>Ventilation</a:t>
            </a:r>
            <a:endParaRPr lang="en-GB" b="1" dirty="0"/>
          </a:p>
          <a:p>
            <a:pPr marL="0" indent="0">
              <a:buNone/>
            </a:pPr>
            <a:r>
              <a:rPr lang="en-GB" sz="2400" dirty="0"/>
              <a:t>Exhalation is a largely passive process</a:t>
            </a:r>
            <a:r>
              <a:rPr lang="en-GB" sz="2400" dirty="0" smtClean="0"/>
              <a:t>. Click on the six hotspots to learn more.</a:t>
            </a:r>
            <a:endParaRPr lang="en-GB" sz="2400" dirty="0"/>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7 Gas exchange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370664" y="2454715"/>
            <a:ext cx="1588492" cy="1077218"/>
          </a:xfrm>
          <a:prstGeom prst="rect">
            <a:avLst/>
          </a:prstGeom>
          <a:noFill/>
        </p:spPr>
        <p:txBody>
          <a:bodyPr wrap="square" rtlCol="0">
            <a:spAutoFit/>
          </a:bodyPr>
          <a:lstStyle/>
          <a:p>
            <a:r>
              <a:rPr lang="en-GB" sz="1600" dirty="0"/>
              <a:t>the sternum or breastbone attached to the ribs at the front.</a:t>
            </a:r>
          </a:p>
        </p:txBody>
      </p:sp>
      <p:cxnSp>
        <p:nvCxnSpPr>
          <p:cNvPr id="9" name="Straight Connector 8"/>
          <p:cNvCxnSpPr/>
          <p:nvPr/>
        </p:nvCxnSpPr>
        <p:spPr>
          <a:xfrm flipH="1">
            <a:off x="6649346" y="3140968"/>
            <a:ext cx="737816" cy="8001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6391433" y="3778154"/>
            <a:ext cx="423701" cy="288032"/>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7328882" y="3637516"/>
            <a:ext cx="1403648" cy="830997"/>
          </a:xfrm>
          <a:prstGeom prst="rect">
            <a:avLst/>
          </a:prstGeom>
          <a:noFill/>
        </p:spPr>
        <p:txBody>
          <a:bodyPr wrap="square" rtlCol="0">
            <a:spAutoFit/>
          </a:bodyPr>
          <a:lstStyle/>
          <a:p>
            <a:r>
              <a:rPr lang="en-GB" sz="1600" dirty="0"/>
              <a:t>the ribcage is pulled down and in.</a:t>
            </a:r>
          </a:p>
        </p:txBody>
      </p:sp>
      <p:cxnSp>
        <p:nvCxnSpPr>
          <p:cNvPr id="16" name="Straight Connector 15"/>
          <p:cNvCxnSpPr>
            <a:stCxn id="15" idx="1"/>
          </p:cNvCxnSpPr>
          <p:nvPr/>
        </p:nvCxnSpPr>
        <p:spPr>
          <a:xfrm flipH="1">
            <a:off x="6793362" y="4053015"/>
            <a:ext cx="535520" cy="4662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6380547" y="4386664"/>
            <a:ext cx="678676" cy="482496"/>
          </a:xfrm>
          <a:prstGeom prst="roundRect">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p:cNvSpPr txBox="1"/>
          <p:nvPr/>
        </p:nvSpPr>
        <p:spPr>
          <a:xfrm>
            <a:off x="4067131" y="4121961"/>
            <a:ext cx="1403648" cy="1077218"/>
          </a:xfrm>
          <a:prstGeom prst="rect">
            <a:avLst/>
          </a:prstGeom>
          <a:noFill/>
        </p:spPr>
        <p:txBody>
          <a:bodyPr wrap="square" rtlCol="0">
            <a:spAutoFit/>
          </a:bodyPr>
          <a:lstStyle/>
          <a:p>
            <a:r>
              <a:rPr lang="en-GB" sz="1600" dirty="0"/>
              <a:t>ribs articulate with the thoracic vertebrae.</a:t>
            </a:r>
          </a:p>
        </p:txBody>
      </p:sp>
      <p:cxnSp>
        <p:nvCxnSpPr>
          <p:cNvPr id="23" name="Straight Connector 22"/>
          <p:cNvCxnSpPr/>
          <p:nvPr/>
        </p:nvCxnSpPr>
        <p:spPr>
          <a:xfrm flipH="1">
            <a:off x="5095391" y="4462733"/>
            <a:ext cx="678162" cy="1783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Rounded Rectangle 23"/>
          <p:cNvSpPr/>
          <p:nvPr/>
        </p:nvSpPr>
        <p:spPr>
          <a:xfrm>
            <a:off x="5796136" y="3624258"/>
            <a:ext cx="339338" cy="1676950"/>
          </a:xfrm>
          <a:prstGeom prst="roundRect">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p:cNvSpPr txBox="1"/>
          <p:nvPr/>
        </p:nvSpPr>
        <p:spPr>
          <a:xfrm>
            <a:off x="107504" y="4254187"/>
            <a:ext cx="1512168" cy="830997"/>
          </a:xfrm>
          <a:prstGeom prst="rect">
            <a:avLst/>
          </a:prstGeom>
          <a:noFill/>
        </p:spPr>
        <p:txBody>
          <a:bodyPr wrap="square" rtlCol="0">
            <a:spAutoFit/>
          </a:bodyPr>
          <a:lstStyle/>
          <a:p>
            <a:r>
              <a:rPr lang="en-GB" sz="1600" dirty="0"/>
              <a:t>the muscle of the diaphragm relaxes.</a:t>
            </a:r>
          </a:p>
        </p:txBody>
      </p:sp>
      <p:cxnSp>
        <p:nvCxnSpPr>
          <p:cNvPr id="26" name="Straight Connector 25"/>
          <p:cNvCxnSpPr/>
          <p:nvPr/>
        </p:nvCxnSpPr>
        <p:spPr>
          <a:xfrm>
            <a:off x="1187624" y="4869160"/>
            <a:ext cx="2023662" cy="2906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Rounded Rectangle 27"/>
          <p:cNvSpPr/>
          <p:nvPr/>
        </p:nvSpPr>
        <p:spPr>
          <a:xfrm>
            <a:off x="2853012" y="4956792"/>
            <a:ext cx="638868" cy="344416"/>
          </a:xfrm>
          <a:prstGeom prst="roundRect">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1043608" y="2732449"/>
            <a:ext cx="2304256" cy="584775"/>
          </a:xfrm>
          <a:prstGeom prst="rect">
            <a:avLst/>
          </a:prstGeom>
          <a:noFill/>
        </p:spPr>
        <p:txBody>
          <a:bodyPr wrap="square" rtlCol="0">
            <a:spAutoFit/>
          </a:bodyPr>
          <a:lstStyle/>
          <a:p>
            <a:r>
              <a:rPr lang="en-GB" sz="1600" dirty="0" smtClean="0"/>
              <a:t>Position of diaphragm during exhalation</a:t>
            </a:r>
            <a:endParaRPr lang="en-GB" sz="1600" dirty="0"/>
          </a:p>
        </p:txBody>
      </p:sp>
      <p:sp>
        <p:nvSpPr>
          <p:cNvPr id="32" name="TextBox 31"/>
          <p:cNvSpPr txBox="1"/>
          <p:nvPr/>
        </p:nvSpPr>
        <p:spPr>
          <a:xfrm>
            <a:off x="4644008" y="2732449"/>
            <a:ext cx="2304256" cy="584775"/>
          </a:xfrm>
          <a:prstGeom prst="rect">
            <a:avLst/>
          </a:prstGeom>
          <a:noFill/>
        </p:spPr>
        <p:txBody>
          <a:bodyPr wrap="square" rtlCol="0">
            <a:spAutoFit/>
          </a:bodyPr>
          <a:lstStyle/>
          <a:p>
            <a:r>
              <a:rPr lang="en-GB" sz="1600" dirty="0" smtClean="0"/>
              <a:t>Position of ribcage during exhalation</a:t>
            </a:r>
            <a:endParaRPr lang="en-GB" sz="1600" dirty="0"/>
          </a:p>
        </p:txBody>
      </p:sp>
      <p:sp>
        <p:nvSpPr>
          <p:cNvPr id="33" name="TextBox 32"/>
          <p:cNvSpPr txBox="1"/>
          <p:nvPr/>
        </p:nvSpPr>
        <p:spPr>
          <a:xfrm>
            <a:off x="1547664" y="5429214"/>
            <a:ext cx="2304256" cy="584775"/>
          </a:xfrm>
          <a:prstGeom prst="rect">
            <a:avLst/>
          </a:prstGeom>
          <a:noFill/>
        </p:spPr>
        <p:txBody>
          <a:bodyPr wrap="square" rtlCol="0">
            <a:spAutoFit/>
          </a:bodyPr>
          <a:lstStyle/>
          <a:p>
            <a:pPr algn="ctr"/>
            <a:r>
              <a:rPr lang="en-GB" sz="1600" dirty="0" smtClean="0"/>
              <a:t>diaphragm is dome shaped</a:t>
            </a:r>
            <a:endParaRPr lang="en-GB" sz="1600" dirty="0"/>
          </a:p>
        </p:txBody>
      </p:sp>
      <p:cxnSp>
        <p:nvCxnSpPr>
          <p:cNvPr id="35" name="Straight Connector 34"/>
          <p:cNvCxnSpPr>
            <a:stCxn id="15" idx="1"/>
          </p:cNvCxnSpPr>
          <p:nvPr/>
        </p:nvCxnSpPr>
        <p:spPr>
          <a:xfrm flipH="1">
            <a:off x="6804248" y="4053015"/>
            <a:ext cx="524634" cy="650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7387162" y="4451628"/>
            <a:ext cx="1571994" cy="1569660"/>
          </a:xfrm>
          <a:prstGeom prst="rect">
            <a:avLst/>
          </a:prstGeom>
          <a:noFill/>
        </p:spPr>
        <p:txBody>
          <a:bodyPr wrap="square" rtlCol="0">
            <a:spAutoFit/>
          </a:bodyPr>
          <a:lstStyle/>
          <a:p>
            <a:r>
              <a:rPr lang="en-GB" sz="1600" dirty="0"/>
              <a:t>the internal intercostal muscles contract and the external intercostal muscles relax.</a:t>
            </a:r>
          </a:p>
        </p:txBody>
      </p:sp>
      <p:cxnSp>
        <p:nvCxnSpPr>
          <p:cNvPr id="37" name="Straight Connector 36"/>
          <p:cNvCxnSpPr>
            <a:stCxn id="36" idx="1"/>
          </p:cNvCxnSpPr>
          <p:nvPr/>
        </p:nvCxnSpPr>
        <p:spPr>
          <a:xfrm flipH="1" flipV="1">
            <a:off x="6755683" y="5196527"/>
            <a:ext cx="631479" cy="399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6543833" y="5052511"/>
            <a:ext cx="423701" cy="288032"/>
          </a:xfrm>
          <a:prstGeom prst="ellipse">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TextBox 38"/>
          <p:cNvSpPr txBox="1"/>
          <p:nvPr/>
        </p:nvSpPr>
        <p:spPr>
          <a:xfrm>
            <a:off x="4211960" y="5910371"/>
            <a:ext cx="1923514" cy="830997"/>
          </a:xfrm>
          <a:prstGeom prst="rect">
            <a:avLst/>
          </a:prstGeom>
          <a:noFill/>
        </p:spPr>
        <p:txBody>
          <a:bodyPr wrap="square" rtlCol="0">
            <a:spAutoFit/>
          </a:bodyPr>
          <a:lstStyle/>
          <a:p>
            <a:r>
              <a:rPr lang="en-GB" sz="1600" dirty="0"/>
              <a:t>the diaphragm resumes its domed position.</a:t>
            </a:r>
          </a:p>
        </p:txBody>
      </p:sp>
      <p:cxnSp>
        <p:nvCxnSpPr>
          <p:cNvPr id="40" name="Straight Connector 39"/>
          <p:cNvCxnSpPr/>
          <p:nvPr/>
        </p:nvCxnSpPr>
        <p:spPr>
          <a:xfrm>
            <a:off x="2904361" y="4703372"/>
            <a:ext cx="1522758" cy="1173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Rounded Rectangle 40"/>
          <p:cNvSpPr/>
          <p:nvPr/>
        </p:nvSpPr>
        <p:spPr>
          <a:xfrm>
            <a:off x="2584927" y="4531164"/>
            <a:ext cx="638868" cy="344416"/>
          </a:xfrm>
          <a:prstGeom prst="roundRect">
            <a:avLst/>
          </a:prstGeom>
          <a:solidFill>
            <a:srgbClr val="00800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ounded Rectangle 41"/>
          <p:cNvSpPr/>
          <p:nvPr/>
        </p:nvSpPr>
        <p:spPr>
          <a:xfrm>
            <a:off x="6444208" y="6093296"/>
            <a:ext cx="1134234"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Reveal</a:t>
            </a:r>
            <a:endParaRPr lang="en-GB" sz="2400" dirty="0"/>
          </a:p>
        </p:txBody>
      </p:sp>
    </p:spTree>
    <p:extLst>
      <p:ext uri="{BB962C8B-B14F-4D97-AF65-F5344CB8AC3E}">
        <p14:creationId xmlns:p14="http://schemas.microsoft.com/office/powerpoint/2010/main" val="4797229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9" restart="whenNotActive" fill="hold" evtFilter="cancelBubble" nodeType="interactiveSeq">
                <p:stCondLst>
                  <p:cond evt="onClick" delay="0">
                    <p:tgtEl>
                      <p:spTgt spid="17"/>
                    </p:tgtEl>
                  </p:cond>
                </p:stCondLst>
                <p:endSync evt="end" delay="0">
                  <p:rtn val="all"/>
                </p:endSync>
                <p:childTnLst>
                  <p:par>
                    <p:cTn id="10" fill="hold">
                      <p:stCondLst>
                        <p:cond delay="0"/>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5"/>
                                        </p:tgtEl>
                                        <p:attrNameLst>
                                          <p:attrName>style.visibility</p:attrName>
                                        </p:attrNameLst>
                                      </p:cBhvr>
                                      <p:to>
                                        <p:strVal val="visible"/>
                                      </p:to>
                                    </p:set>
                                  </p:childTnLst>
                                </p:cTn>
                              </p:par>
                            </p:childTnLst>
                          </p:cTn>
                        </p:par>
                      </p:childTnLst>
                    </p:cTn>
                  </p:par>
                </p:childTnLst>
              </p:cTn>
              <p:nextCondLst>
                <p:cond evt="onClick" delay="0">
                  <p:tgtEl>
                    <p:spTgt spid="17"/>
                  </p:tgtEl>
                </p:cond>
              </p:nextCondLst>
            </p:seq>
            <p:seq concurrent="1" nextAc="seek">
              <p:cTn id="20" restart="whenNotActive" fill="hold" evtFilter="cancelBubble" nodeType="interactiveSeq">
                <p:stCondLst>
                  <p:cond evt="onClick" delay="0">
                    <p:tgtEl>
                      <p:spTgt spid="24"/>
                    </p:tgtEl>
                  </p:cond>
                </p:stCondLst>
                <p:endSync evt="end" delay="0">
                  <p:rtn val="all"/>
                </p:endSync>
                <p:childTnLst>
                  <p:par>
                    <p:cTn id="21" fill="hold">
                      <p:stCondLst>
                        <p:cond delay="0"/>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nextCondLst>
                <p:cond evt="onClick" delay="0">
                  <p:tgtEl>
                    <p:spTgt spid="24"/>
                  </p:tgtEl>
                </p:cond>
              </p:nextCondLst>
            </p:seq>
            <p:seq concurrent="1" nextAc="seek">
              <p:cTn id="27" restart="whenNotActive" fill="hold" evtFilter="cancelBubble" nodeType="interactiveSeq">
                <p:stCondLst>
                  <p:cond evt="onClick" delay="0">
                    <p:tgtEl>
                      <p:spTgt spid="28"/>
                    </p:tgtEl>
                  </p:cond>
                </p:stCondLst>
                <p:endSync evt="end" delay="0">
                  <p:rtn val="all"/>
                </p:endSync>
                <p:childTnLst>
                  <p:par>
                    <p:cTn id="28" fill="hold">
                      <p:stCondLst>
                        <p:cond delay="0"/>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6"/>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25"/>
                                        </p:tgtEl>
                                        <p:attrNameLst>
                                          <p:attrName>style.visibility</p:attrName>
                                        </p:attrNameLst>
                                      </p:cBhvr>
                                      <p:to>
                                        <p:strVal val="visible"/>
                                      </p:to>
                                    </p:set>
                                  </p:childTnLst>
                                </p:cTn>
                              </p:par>
                            </p:childTnLst>
                          </p:cTn>
                        </p:par>
                      </p:childTnLst>
                    </p:cTn>
                  </p:par>
                </p:childTnLst>
              </p:cTn>
              <p:nextCondLst>
                <p:cond evt="onClick" delay="0">
                  <p:tgtEl>
                    <p:spTgt spid="28"/>
                  </p:tgtEl>
                </p:cond>
              </p:nextCondLst>
            </p:seq>
            <p:seq concurrent="1" nextAc="seek">
              <p:cTn id="34" restart="whenNotActive" fill="hold" evtFilter="cancelBubble" nodeType="interactiveSeq">
                <p:stCondLst>
                  <p:cond evt="onClick" delay="0">
                    <p:tgtEl>
                      <p:spTgt spid="38"/>
                    </p:tgtEl>
                  </p:cond>
                </p:stCondLst>
                <p:endSync evt="end" delay="0">
                  <p:rtn val="all"/>
                </p:endSync>
                <p:childTnLst>
                  <p:par>
                    <p:cTn id="35" fill="hold">
                      <p:stCondLst>
                        <p:cond delay="0"/>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childTnLst>
                                </p:cTn>
                              </p:par>
                            </p:childTnLst>
                          </p:cTn>
                        </p:par>
                      </p:childTnLst>
                    </p:cTn>
                  </p:par>
                </p:childTnLst>
              </p:cTn>
              <p:nextCondLst>
                <p:cond evt="onClick" delay="0">
                  <p:tgtEl>
                    <p:spTgt spid="38"/>
                  </p:tgtEl>
                </p:cond>
              </p:nextCondLst>
            </p:seq>
            <p:seq concurrent="1" nextAc="seek">
              <p:cTn id="41" restart="whenNotActive" fill="hold" evtFilter="cancelBubble" nodeType="interactiveSeq">
                <p:stCondLst>
                  <p:cond evt="onClick" delay="0">
                    <p:tgtEl>
                      <p:spTgt spid="41"/>
                    </p:tgtEl>
                  </p:cond>
                </p:stCondLst>
                <p:endSync evt="end" delay="0">
                  <p:rtn val="all"/>
                </p:endSync>
                <p:childTnLst>
                  <p:par>
                    <p:cTn id="42" fill="hold">
                      <p:stCondLst>
                        <p:cond delay="0"/>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40"/>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39"/>
                                        </p:tgtEl>
                                        <p:attrNameLst>
                                          <p:attrName>style.visibility</p:attrName>
                                        </p:attrNameLst>
                                      </p:cBhvr>
                                      <p:to>
                                        <p:strVal val="visible"/>
                                      </p:to>
                                    </p:set>
                                  </p:childTnLst>
                                </p:cTn>
                              </p:par>
                            </p:childTnLst>
                          </p:cTn>
                        </p:par>
                      </p:childTnLst>
                    </p:cTn>
                  </p:par>
                </p:childTnLst>
              </p:cTn>
              <p:nextCondLst>
                <p:cond evt="onClick" delay="0">
                  <p:tgtEl>
                    <p:spTgt spid="41"/>
                  </p:tgtEl>
                </p:cond>
              </p:nextCondLst>
            </p:seq>
            <p:seq concurrent="1" nextAc="seek">
              <p:cTn id="48" restart="whenNotActive" fill="hold" evtFilter="cancelBubble" nodeType="interactiveSeq">
                <p:stCondLst>
                  <p:cond evt="onClick" delay="0">
                    <p:tgtEl>
                      <p:spTgt spid="42"/>
                    </p:tgtEl>
                  </p:cond>
                </p:stCondLst>
                <p:endSync evt="end" delay="0">
                  <p:rtn val="all"/>
                </p:endSync>
                <p:childTnLst>
                  <p:par>
                    <p:cTn id="49" fill="hold">
                      <p:stCondLst>
                        <p:cond delay="0"/>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9"/>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8"/>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6"/>
                                        </p:tgtEl>
                                        <p:attrNameLst>
                                          <p:attrName>style.visibility</p:attrName>
                                        </p:attrNameLst>
                                      </p:cBhvr>
                                      <p:to>
                                        <p:strVal val="visible"/>
                                      </p:to>
                                    </p:set>
                                  </p:childTnLst>
                                </p:cTn>
                              </p:par>
                              <p:par>
                                <p:cTn id="57" presetID="1" presetClass="entr" presetSubtype="0" fill="hold" grpId="1" nodeType="with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par>
                                <p:cTn id="59" presetID="1" presetClass="entr" presetSubtype="0" fill="hold" grpId="1" nodeType="withEffect">
                                  <p:stCondLst>
                                    <p:cond delay="0"/>
                                  </p:stCondLst>
                                  <p:childTnLst>
                                    <p:set>
                                      <p:cBhvr>
                                        <p:cTn id="60" dur="1" fill="hold">
                                          <p:stCondLst>
                                            <p:cond delay="0"/>
                                          </p:stCondLst>
                                        </p:cTn>
                                        <p:tgtEl>
                                          <p:spTgt spid="3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5"/>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3"/>
                                        </p:tgtEl>
                                        <p:attrNameLst>
                                          <p:attrName>style.visibility</p:attrName>
                                        </p:attrNameLst>
                                      </p:cBhvr>
                                      <p:to>
                                        <p:strVal val="visible"/>
                                      </p:to>
                                    </p:set>
                                  </p:childTnLst>
                                </p:cTn>
                              </p:par>
                              <p:par>
                                <p:cTn id="65" presetID="1" presetClass="entr" presetSubtype="0" fill="hold" grpId="1" nodeType="with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26"/>
                                        </p:tgtEl>
                                        <p:attrNameLst>
                                          <p:attrName>style.visibility</p:attrName>
                                        </p:attrNameLst>
                                      </p:cBhvr>
                                      <p:to>
                                        <p:strVal val="visible"/>
                                      </p:to>
                                    </p:set>
                                  </p:childTnLst>
                                </p:cTn>
                              </p:par>
                              <p:par>
                                <p:cTn id="69" presetID="1" presetClass="entr" presetSubtype="0" fill="hold" grpId="1" nodeType="withEffect">
                                  <p:stCondLst>
                                    <p:cond delay="0"/>
                                  </p:stCondLst>
                                  <p:childTnLst>
                                    <p:set>
                                      <p:cBhvr>
                                        <p:cTn id="70" dur="1" fill="hold">
                                          <p:stCondLst>
                                            <p:cond delay="0"/>
                                          </p:stCondLst>
                                        </p:cTn>
                                        <p:tgtEl>
                                          <p:spTgt spid="25"/>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37"/>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40"/>
                                        </p:tgtEl>
                                        <p:attrNameLst>
                                          <p:attrName>style.visibility</p:attrName>
                                        </p:attrNameLst>
                                      </p:cBhvr>
                                      <p:to>
                                        <p:strVal val="visible"/>
                                      </p:to>
                                    </p:set>
                                  </p:childTnLst>
                                </p:cTn>
                              </p:par>
                              <p:par>
                                <p:cTn id="75" presetID="1" presetClass="entr" presetSubtype="0" fill="hold" grpId="1" nodeType="withEffect">
                                  <p:stCondLst>
                                    <p:cond delay="0"/>
                                  </p:stCondLst>
                                  <p:childTnLst>
                                    <p:set>
                                      <p:cBhvr>
                                        <p:cTn id="76" dur="1" fill="hold">
                                          <p:stCondLst>
                                            <p:cond delay="0"/>
                                          </p:stCondLst>
                                        </p:cTn>
                                        <p:tgtEl>
                                          <p:spTgt spid="3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0"/>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4"/>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28"/>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38"/>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41"/>
                                        </p:tgtEl>
                                        <p:attrNameLst>
                                          <p:attrName>style.visibility</p:attrName>
                                        </p:attrNameLst>
                                      </p:cBhvr>
                                      <p:to>
                                        <p:strVal val="visible"/>
                                      </p:to>
                                    </p:set>
                                  </p:childTnLst>
                                </p:cTn>
                              </p:par>
                            </p:childTnLst>
                          </p:cTn>
                        </p:par>
                      </p:childTnLst>
                    </p:cTn>
                  </p:par>
                </p:childTnLst>
              </p:cTn>
              <p:nextCondLst>
                <p:cond evt="onClick" delay="0">
                  <p:tgtEl>
                    <p:spTgt spid="42"/>
                  </p:tgtEl>
                </p:cond>
              </p:nextCondLst>
            </p:seq>
          </p:childTnLst>
        </p:cTn>
      </p:par>
    </p:tnLst>
    <p:bldLst>
      <p:bldP spid="8" grpId="0"/>
      <p:bldP spid="8" grpId="1"/>
      <p:bldP spid="10" grpId="0" animBg="1"/>
      <p:bldP spid="15" grpId="0"/>
      <p:bldP spid="15" grpId="1"/>
      <p:bldP spid="17" grpId="0" animBg="1"/>
      <p:bldP spid="22" grpId="0"/>
      <p:bldP spid="22" grpId="1"/>
      <p:bldP spid="24" grpId="0" animBg="1"/>
      <p:bldP spid="25" grpId="0"/>
      <p:bldP spid="25" grpId="1"/>
      <p:bldP spid="28" grpId="0" animBg="1"/>
      <p:bldP spid="36" grpId="0"/>
      <p:bldP spid="36" grpId="1"/>
      <p:bldP spid="38" grpId="0" animBg="1"/>
      <p:bldP spid="39" grpId="0"/>
      <p:bldP spid="39" grpId="1"/>
      <p:bldP spid="4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055368"/>
          </a:xfrm>
        </p:spPr>
        <p:txBody>
          <a:bodyPr>
            <a:noAutofit/>
          </a:bodyPr>
          <a:lstStyle/>
          <a:p>
            <a:pPr marL="0" indent="0">
              <a:spcBef>
                <a:spcPts val="0"/>
              </a:spcBef>
              <a:buNone/>
            </a:pPr>
            <a:r>
              <a:rPr lang="en-GB" sz="1600" dirty="0"/>
              <a:t>The table summarises the effects of the diaphragm and the ribcage on the volume and pressure in the thorax</a:t>
            </a:r>
            <a:r>
              <a:rPr lang="en-GB" sz="1600" dirty="0" smtClean="0"/>
              <a:t>. Add the terms </a:t>
            </a:r>
            <a:r>
              <a:rPr lang="en-GB" sz="1600" dirty="0"/>
              <a:t>below into the correct gaps in the </a:t>
            </a:r>
            <a:r>
              <a:rPr lang="en-GB" sz="1600" dirty="0" smtClean="0"/>
              <a:t>table.</a:t>
            </a:r>
          </a:p>
          <a:p>
            <a:pPr marL="0" indent="0" algn="ctr">
              <a:buNone/>
            </a:pPr>
            <a:r>
              <a:rPr lang="en-GB" sz="1600" dirty="0" smtClean="0"/>
              <a:t>Diaphragm      Volume decreases      Relax      Volume increases</a:t>
            </a:r>
          </a:p>
          <a:p>
            <a:pPr marL="0" indent="0" algn="ctr">
              <a:buNone/>
            </a:pPr>
            <a:r>
              <a:rPr lang="en-GB" sz="1600" dirty="0" smtClean="0"/>
              <a:t>Into lungs          Pressure </a:t>
            </a:r>
            <a:r>
              <a:rPr lang="en-GB" sz="1600" dirty="0"/>
              <a:t>falls below atmospheric </a:t>
            </a:r>
            <a:r>
              <a:rPr lang="en-GB" sz="1600" dirty="0" smtClean="0"/>
              <a:t>pressure</a:t>
            </a:r>
          </a:p>
          <a:p>
            <a:pPr marL="0" indent="0" algn="ctr">
              <a:buNone/>
            </a:pPr>
            <a:r>
              <a:rPr lang="en-GB" sz="1600" dirty="0" smtClean="0"/>
              <a:t>Contract </a:t>
            </a:r>
            <a:r>
              <a:rPr lang="en-GB" sz="1600" dirty="0"/>
              <a:t>and move ribcage down and </a:t>
            </a:r>
            <a:r>
              <a:rPr lang="en-GB" sz="1600" dirty="0" smtClean="0"/>
              <a:t>in          Out </a:t>
            </a:r>
            <a:r>
              <a:rPr lang="en-GB" sz="1600" dirty="0"/>
              <a:t>of </a:t>
            </a:r>
            <a:r>
              <a:rPr lang="en-GB" sz="1600" dirty="0" smtClean="0"/>
              <a:t>lungs</a:t>
            </a:r>
            <a:endParaRPr lang="fr-FR" sz="1600" dirty="0"/>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7 Gas exchange</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1" name="Rounded Rectangle 10"/>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graphicFrame>
        <p:nvGraphicFramePr>
          <p:cNvPr id="2" name="Table 1"/>
          <p:cNvGraphicFramePr>
            <a:graphicFrameLocks noGrp="1"/>
          </p:cNvGraphicFramePr>
          <p:nvPr>
            <p:extLst>
              <p:ext uri="{D42A27DB-BD31-4B8C-83A1-F6EECF244321}">
                <p14:modId xmlns:p14="http://schemas.microsoft.com/office/powerpoint/2010/main" val="3817073230"/>
              </p:ext>
            </p:extLst>
          </p:nvPr>
        </p:nvGraphicFramePr>
        <p:xfrm>
          <a:off x="457200" y="2924944"/>
          <a:ext cx="8219256" cy="2926080"/>
        </p:xfrm>
        <a:graphic>
          <a:graphicData uri="http://schemas.openxmlformats.org/drawingml/2006/table">
            <a:tbl>
              <a:tblPr firstRow="1" firstCol="1" bandRow="1">
                <a:tableStyleId>{F2DE63D5-997A-4646-A377-4702673A728D}</a:tableStyleId>
              </a:tblPr>
              <a:tblGrid>
                <a:gridCol w="2739752"/>
                <a:gridCol w="2739752"/>
                <a:gridCol w="2739752"/>
              </a:tblGrid>
              <a:tr h="0">
                <a:tc>
                  <a:txBody>
                    <a:bodyPr/>
                    <a:lstStyle/>
                    <a:p>
                      <a:pPr marL="0">
                        <a:lnSpc>
                          <a:spcPct val="100000"/>
                        </a:lnSpc>
                        <a:spcAft>
                          <a:spcPts val="0"/>
                        </a:spcAft>
                      </a:pPr>
                      <a:r>
                        <a:rPr lang="en-GB" sz="1600" dirty="0" smtClean="0">
                          <a:effectLst/>
                        </a:rPr>
                        <a:t>Inspiration</a:t>
                      </a: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b="1" kern="1200" dirty="0" smtClean="0">
                          <a:solidFill>
                            <a:schemeClr val="bg1"/>
                          </a:solidFill>
                          <a:effectLst/>
                          <a:latin typeface="+mn-lt"/>
                          <a:ea typeface="+mn-ea"/>
                          <a:cs typeface="+mn-cs"/>
                        </a:rPr>
                        <a:t>Structure/Action</a:t>
                      </a: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dirty="0" smtClean="0">
                          <a:effectLst/>
                        </a:rPr>
                        <a:t>Expiration</a:t>
                      </a: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1600" b="0" kern="1200" dirty="0" smtClean="0">
                          <a:solidFill>
                            <a:schemeClr val="tx1"/>
                          </a:solidFill>
                          <a:effectLst/>
                          <a:latin typeface="+mn-lt"/>
                          <a:ea typeface="+mn-ea"/>
                          <a:cs typeface="+mn-cs"/>
                        </a:rPr>
                        <a:t>Muscles contract, flattens, pushing down on abdomen</a:t>
                      </a: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kern="1200" dirty="0" smtClean="0">
                          <a:solidFill>
                            <a:schemeClr val="tx1"/>
                          </a:solidFill>
                          <a:effectLst/>
                          <a:latin typeface="+mn-lt"/>
                          <a:ea typeface="+mn-ea"/>
                          <a:cs typeface="+mn-cs"/>
                        </a:rPr>
                        <a:t>Muscles relax, pressure from abdomen pushes up into dome shape.</a:t>
                      </a: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1600" b="0" kern="1200" dirty="0" smtClean="0">
                          <a:solidFill>
                            <a:schemeClr val="tx1"/>
                          </a:solidFill>
                          <a:effectLst/>
                          <a:latin typeface="+mn-lt"/>
                          <a:ea typeface="+mn-ea"/>
                          <a:cs typeface="+mn-cs"/>
                        </a:rPr>
                        <a:t>Contract and move rib cage up and out</a:t>
                      </a: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b="0" kern="1200" dirty="0" smtClean="0">
                          <a:solidFill>
                            <a:schemeClr val="tx1"/>
                          </a:solidFill>
                          <a:effectLst/>
                          <a:latin typeface="+mn-lt"/>
                          <a:ea typeface="+mn-ea"/>
                          <a:cs typeface="+mn-cs"/>
                        </a:rPr>
                        <a:t>External intercostal muscles</a:t>
                      </a: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r>
                        <a:rPr lang="en-GB" sz="1600" b="0" dirty="0" smtClean="0">
                          <a:effectLst/>
                        </a:rPr>
                        <a:t>Relax</a:t>
                      </a: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b="0" kern="1200" dirty="0" smtClean="0">
                          <a:solidFill>
                            <a:schemeClr val="tx1"/>
                          </a:solidFill>
                          <a:effectLst/>
                          <a:latin typeface="+mn-lt"/>
                          <a:ea typeface="+mn-ea"/>
                          <a:cs typeface="+mn-cs"/>
                        </a:rPr>
                        <a:t>Internal intercostal muscles</a:t>
                      </a:r>
                    </a:p>
                    <a:p>
                      <a:pPr marL="0">
                        <a:lnSpc>
                          <a:spcPct val="100000"/>
                        </a:lnSpc>
                        <a:spcAft>
                          <a:spcPts val="0"/>
                        </a:spcAft>
                      </a:pP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b="0" kern="1200" dirty="0" smtClean="0">
                          <a:solidFill>
                            <a:schemeClr val="tx1"/>
                          </a:solidFill>
                          <a:effectLst/>
                          <a:latin typeface="+mn-lt"/>
                          <a:ea typeface="+mn-ea"/>
                          <a:cs typeface="+mn-cs"/>
                        </a:rPr>
                        <a:t>Volume of thoracic cavity</a:t>
                      </a: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endParaRPr lang="en-GB" sz="16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b="0" kern="1200" dirty="0" smtClean="0">
                          <a:solidFill>
                            <a:schemeClr val="tx1"/>
                          </a:solidFill>
                          <a:effectLst/>
                          <a:latin typeface="+mn-lt"/>
                          <a:ea typeface="+mn-ea"/>
                          <a:cs typeface="+mn-cs"/>
                        </a:rPr>
                        <a:t>Pressure of thoracic cavity</a:t>
                      </a: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kern="1200" dirty="0" smtClean="0">
                          <a:solidFill>
                            <a:schemeClr val="tx1"/>
                          </a:solidFill>
                          <a:effectLst/>
                          <a:latin typeface="+mn-lt"/>
                          <a:ea typeface="+mn-ea"/>
                          <a:cs typeface="+mn-cs"/>
                        </a:rPr>
                        <a:t>Pressure rises above atmospheric pressure</a:t>
                      </a:r>
                      <a:endParaRPr lang="en-GB" sz="14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r h="0">
                <a:tc>
                  <a:txBody>
                    <a:bodyPr/>
                    <a:lstStyle/>
                    <a:p>
                      <a:pPr marL="0">
                        <a:lnSpc>
                          <a:spcPct val="100000"/>
                        </a:lnSpc>
                        <a:spcAft>
                          <a:spcPts val="0"/>
                        </a:spcAft>
                      </a:pP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r>
                        <a:rPr lang="en-GB" sz="1600" b="0" kern="1200" dirty="0" smtClean="0">
                          <a:solidFill>
                            <a:schemeClr val="tx1"/>
                          </a:solidFill>
                          <a:effectLst/>
                          <a:latin typeface="+mn-lt"/>
                          <a:ea typeface="+mn-ea"/>
                          <a:cs typeface="+mn-cs"/>
                        </a:rPr>
                        <a:t>Air flow direction</a:t>
                      </a:r>
                      <a:endParaRPr lang="en-GB" sz="1600" b="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c>
                  <a:txBody>
                    <a:bodyPr/>
                    <a:lstStyle/>
                    <a:p>
                      <a:pPr marL="0">
                        <a:lnSpc>
                          <a:spcPct val="100000"/>
                        </a:lnSpc>
                        <a:spcAft>
                          <a:spcPts val="0"/>
                        </a:spcAft>
                      </a:pPr>
                      <a:endParaRPr lang="en-GB" sz="1400" dirty="0">
                        <a:effectLst/>
                        <a:latin typeface="Calibri"/>
                        <a:ea typeface="Calibri"/>
                        <a:cs typeface="Times New Roman"/>
                      </a:endParaRPr>
                    </a:p>
                  </a:txBody>
                  <a:tcPr marL="68580" marR="68580" marT="0"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tcPr>
                </a:tc>
              </a:tr>
            </a:tbl>
          </a:graphicData>
        </a:graphic>
      </p:graphicFrame>
      <p:sp>
        <p:nvSpPr>
          <p:cNvPr id="6" name="TextBox 5"/>
          <p:cNvSpPr txBox="1"/>
          <p:nvPr/>
        </p:nvSpPr>
        <p:spPr>
          <a:xfrm>
            <a:off x="3171190" y="3119196"/>
            <a:ext cx="1983566" cy="338554"/>
          </a:xfrm>
          <a:prstGeom prst="rect">
            <a:avLst/>
          </a:prstGeom>
          <a:noFill/>
        </p:spPr>
        <p:txBody>
          <a:bodyPr wrap="square" rtlCol="0">
            <a:spAutoFit/>
          </a:bodyPr>
          <a:lstStyle/>
          <a:p>
            <a:r>
              <a:rPr lang="en-GB" sz="1600" dirty="0" smtClean="0"/>
              <a:t>Diaphragm</a:t>
            </a:r>
            <a:endParaRPr lang="en-GB" sz="1600" dirty="0"/>
          </a:p>
        </p:txBody>
      </p:sp>
      <p:sp>
        <p:nvSpPr>
          <p:cNvPr id="17" name="Rounded Rectangle 16">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18" name="TextBox 17"/>
          <p:cNvSpPr txBox="1"/>
          <p:nvPr/>
        </p:nvSpPr>
        <p:spPr>
          <a:xfrm>
            <a:off x="434886" y="4829810"/>
            <a:ext cx="1983566" cy="338554"/>
          </a:xfrm>
          <a:prstGeom prst="rect">
            <a:avLst/>
          </a:prstGeom>
          <a:noFill/>
        </p:spPr>
        <p:txBody>
          <a:bodyPr wrap="square" rtlCol="0">
            <a:spAutoFit/>
          </a:bodyPr>
          <a:lstStyle/>
          <a:p>
            <a:r>
              <a:rPr lang="en-GB" sz="1600" dirty="0" smtClean="0"/>
              <a:t>Volume increases</a:t>
            </a:r>
            <a:endParaRPr lang="en-GB" sz="1600" dirty="0"/>
          </a:p>
        </p:txBody>
      </p:sp>
      <p:sp>
        <p:nvSpPr>
          <p:cNvPr id="19" name="TextBox 18"/>
          <p:cNvSpPr txBox="1"/>
          <p:nvPr/>
        </p:nvSpPr>
        <p:spPr>
          <a:xfrm>
            <a:off x="434886" y="5065587"/>
            <a:ext cx="1983566" cy="584775"/>
          </a:xfrm>
          <a:prstGeom prst="rect">
            <a:avLst/>
          </a:prstGeom>
          <a:noFill/>
        </p:spPr>
        <p:txBody>
          <a:bodyPr wrap="square" rtlCol="0">
            <a:spAutoFit/>
          </a:bodyPr>
          <a:lstStyle/>
          <a:p>
            <a:r>
              <a:rPr lang="en-GB" sz="1600" dirty="0"/>
              <a:t>Pressure falls below atmospheric pressure</a:t>
            </a:r>
            <a:endParaRPr lang="en-GB" sz="1600" dirty="0">
              <a:ea typeface="Calibri"/>
              <a:cs typeface="Times New Roman"/>
            </a:endParaRPr>
          </a:p>
        </p:txBody>
      </p:sp>
      <p:sp>
        <p:nvSpPr>
          <p:cNvPr id="20" name="TextBox 19"/>
          <p:cNvSpPr txBox="1"/>
          <p:nvPr/>
        </p:nvSpPr>
        <p:spPr>
          <a:xfrm>
            <a:off x="5922574" y="4338815"/>
            <a:ext cx="2537858" cy="584775"/>
          </a:xfrm>
          <a:prstGeom prst="rect">
            <a:avLst/>
          </a:prstGeom>
          <a:noFill/>
        </p:spPr>
        <p:txBody>
          <a:bodyPr wrap="square" rtlCol="0">
            <a:spAutoFit/>
          </a:bodyPr>
          <a:lstStyle/>
          <a:p>
            <a:r>
              <a:rPr lang="en-GB" sz="1600" dirty="0"/>
              <a:t>Contract and move ribcage down and </a:t>
            </a:r>
            <a:r>
              <a:rPr lang="en-GB" sz="1600" dirty="0" smtClean="0"/>
              <a:t>in</a:t>
            </a:r>
            <a:endParaRPr lang="en-GB" sz="1600" dirty="0">
              <a:ea typeface="Calibri"/>
              <a:cs typeface="Times New Roman"/>
            </a:endParaRPr>
          </a:p>
        </p:txBody>
      </p:sp>
      <p:sp>
        <p:nvSpPr>
          <p:cNvPr id="21" name="TextBox 20"/>
          <p:cNvSpPr txBox="1"/>
          <p:nvPr/>
        </p:nvSpPr>
        <p:spPr>
          <a:xfrm>
            <a:off x="5914876" y="3850162"/>
            <a:ext cx="1983566" cy="338554"/>
          </a:xfrm>
          <a:prstGeom prst="rect">
            <a:avLst/>
          </a:prstGeom>
          <a:noFill/>
        </p:spPr>
        <p:txBody>
          <a:bodyPr wrap="square" rtlCol="0">
            <a:spAutoFit/>
          </a:bodyPr>
          <a:lstStyle/>
          <a:p>
            <a:r>
              <a:rPr lang="en-GB" sz="1600" dirty="0" smtClean="0"/>
              <a:t>Relax</a:t>
            </a:r>
            <a:endParaRPr lang="en-GB" sz="1600" dirty="0">
              <a:ea typeface="Calibri"/>
              <a:cs typeface="Times New Roman"/>
            </a:endParaRPr>
          </a:p>
        </p:txBody>
      </p:sp>
      <p:sp>
        <p:nvSpPr>
          <p:cNvPr id="22" name="TextBox 21"/>
          <p:cNvSpPr txBox="1"/>
          <p:nvPr/>
        </p:nvSpPr>
        <p:spPr>
          <a:xfrm>
            <a:off x="430867" y="5561934"/>
            <a:ext cx="1983566" cy="338554"/>
          </a:xfrm>
          <a:prstGeom prst="rect">
            <a:avLst/>
          </a:prstGeom>
          <a:noFill/>
        </p:spPr>
        <p:txBody>
          <a:bodyPr wrap="square" rtlCol="0">
            <a:spAutoFit/>
          </a:bodyPr>
          <a:lstStyle/>
          <a:p>
            <a:r>
              <a:rPr lang="en-GB" sz="1600" dirty="0" smtClean="0"/>
              <a:t>Into lungs</a:t>
            </a:r>
            <a:endParaRPr lang="en-GB" sz="1600" dirty="0">
              <a:ea typeface="Calibri"/>
              <a:cs typeface="Times New Roman"/>
            </a:endParaRPr>
          </a:p>
        </p:txBody>
      </p:sp>
      <p:sp>
        <p:nvSpPr>
          <p:cNvPr id="7" name="Rectangle 6"/>
          <p:cNvSpPr/>
          <p:nvPr/>
        </p:nvSpPr>
        <p:spPr>
          <a:xfrm>
            <a:off x="5914876" y="5556582"/>
            <a:ext cx="1217444" cy="338554"/>
          </a:xfrm>
          <a:prstGeom prst="rect">
            <a:avLst/>
          </a:prstGeom>
        </p:spPr>
        <p:txBody>
          <a:bodyPr wrap="square">
            <a:spAutoFit/>
          </a:bodyPr>
          <a:lstStyle/>
          <a:p>
            <a:r>
              <a:rPr lang="en-GB" sz="1600" dirty="0" smtClean="0"/>
              <a:t>Out </a:t>
            </a:r>
            <a:r>
              <a:rPr lang="en-GB" sz="1600" dirty="0"/>
              <a:t>of lungs</a:t>
            </a:r>
          </a:p>
        </p:txBody>
      </p:sp>
      <p:sp>
        <p:nvSpPr>
          <p:cNvPr id="23" name="TextBox 22"/>
          <p:cNvSpPr txBox="1"/>
          <p:nvPr/>
        </p:nvSpPr>
        <p:spPr>
          <a:xfrm>
            <a:off x="5914876" y="4829810"/>
            <a:ext cx="1983566" cy="338554"/>
          </a:xfrm>
          <a:prstGeom prst="rect">
            <a:avLst/>
          </a:prstGeom>
          <a:noFill/>
        </p:spPr>
        <p:txBody>
          <a:bodyPr wrap="square" rtlCol="0">
            <a:spAutoFit/>
          </a:bodyPr>
          <a:lstStyle/>
          <a:p>
            <a:r>
              <a:rPr lang="en-GB" sz="1600" dirty="0" smtClean="0"/>
              <a:t>Volume decreases</a:t>
            </a:r>
            <a:endParaRPr lang="en-GB" sz="1600" dirty="0">
              <a:ea typeface="Calibri"/>
              <a:cs typeface="Times New Roman"/>
            </a:endParaRPr>
          </a:p>
        </p:txBody>
      </p:sp>
    </p:spTree>
    <p:extLst>
      <p:ext uri="{BB962C8B-B14F-4D97-AF65-F5344CB8AC3E}">
        <p14:creationId xmlns:p14="http://schemas.microsoft.com/office/powerpoint/2010/main" val="4057908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6"/>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18"/>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19"/>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20"/>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21"/>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22"/>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7"/>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6" grpId="0"/>
      <p:bldP spid="6" grpId="1"/>
      <p:bldP spid="17" grpId="0" animBg="1"/>
      <p:bldP spid="18" grpId="0"/>
      <p:bldP spid="18" grpId="1"/>
      <p:bldP spid="19" grpId="0"/>
      <p:bldP spid="19" grpId="1"/>
      <p:bldP spid="20" grpId="0"/>
      <p:bldP spid="20" grpId="1"/>
      <p:bldP spid="21" grpId="0"/>
      <p:bldP spid="21" grpId="1"/>
      <p:bldP spid="22" grpId="0"/>
      <p:bldP spid="22" grpId="1"/>
      <p:bldP spid="7" grpId="0"/>
      <p:bldP spid="7" grpId="1"/>
      <p:bldP spid="23" grpId="0"/>
      <p:bldP spid="23"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864" y="1426566"/>
            <a:ext cx="8229600" cy="4897561"/>
          </a:xfrm>
        </p:spPr>
        <p:txBody>
          <a:bodyPr>
            <a:noAutofit/>
          </a:bodyPr>
          <a:lstStyle/>
          <a:p>
            <a:pPr marL="0" indent="0">
              <a:buNone/>
            </a:pPr>
            <a:r>
              <a:rPr lang="en-GB" b="1" dirty="0"/>
              <a:t>Gas Exchange</a:t>
            </a:r>
          </a:p>
          <a:p>
            <a:pPr marL="0" indent="0">
              <a:buNone/>
            </a:pPr>
            <a:r>
              <a:rPr lang="en-GB" sz="2400" dirty="0"/>
              <a:t>Each lung has a huge surface area for the exchange of gases. The lung is composed of tiny air sacs or alveoli. Each alveolus has a dense capillary network. </a:t>
            </a:r>
            <a:endParaRPr lang="en-GB" sz="2400" dirty="0" smtClean="0"/>
          </a:p>
          <a:p>
            <a:pPr marL="0" indent="0">
              <a:buNone/>
            </a:pPr>
            <a:r>
              <a:rPr lang="en-GB" sz="2400" dirty="0" smtClean="0"/>
              <a:t>The </a:t>
            </a:r>
            <a:r>
              <a:rPr lang="en-GB" sz="2400" dirty="0"/>
              <a:t>concentration of oxygen in the alveolar air is high. The concentration of oxygen in the blood is low. Oxygen moves down the concentration gradient. </a:t>
            </a:r>
          </a:p>
        </p:txBody>
      </p:sp>
      <p:sp>
        <p:nvSpPr>
          <p:cNvPr id="21" name="Rounded Rectangle 20">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7 Gas exchange</a:t>
            </a:r>
            <a:r>
              <a:rPr lang="en-GB" sz="2800" dirty="0">
                <a:solidFill>
                  <a:srgbClr val="7F7F7F"/>
                </a:solidFill>
              </a:rPr>
              <a:t>	Key concepts</a:t>
            </a:r>
          </a:p>
        </p:txBody>
      </p:sp>
      <p:sp>
        <p:nvSpPr>
          <p:cNvPr id="29" name="TextBox 28"/>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42465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E3352687-856A-4B4A-96B0-42FD03D66312}"/>
  <p:tag name="ISPRING_RESOURCE_FOLDER" val="N:\Schools\Science\Current Projects\A level Sciences\Dynamic Learning\Biology DL\Design\Key concept ppt test\"/>
  <p:tag name="ISPRING_PRESENTATION_PATH" val="N:\Schools\Science\Current Projects\A level Sciences\Dynamic Learning\Biology DL\Design\Key concept ppt test.pptx"/>
  <p:tag name="ISPRING_PROJECT_FOLDER_UPDATED" val="1"/>
  <p:tag name="ISPRING_PLAYERS_CUSTOMIZATION" val="UEsDBBQAAgAIAHKqWEbO8+LqUwQAAA0QAAAdAAAAdW5pdmVyc2FsL2NvbW1vbl9tZXNzYWdlcy5sbmetV/9u2zYQ/r9A34EQUGADNrcd0KIYEgeyxNhCZMmV6DjZDwiMxNhEKDGVKLfZX3uaPdieZEdKbuykg6SkgG1YtO+74913H49HJ19ygbasrLgsjq23ozcWYkUqM16sj60lOf35g4UqRYuMClmwY6uQFjoZv3xxJGixrumawfeXLxA6yllVwWM11k/3z4hnx9ZikjjhfGEHl4kfTsNk4k2tsSPzW1rcIV+u5R/lD7+8//Dl7bv3Px69bi37AMVz2/cPoZBBevemB1BAotBPAA37SYAviDXWn8PswiXxvQBb4/bLMOtFhM+tsf7stFtGEQ5IEvueixMvToKQmFz4mGDXGl/KGm3oliEl0Zazz0htGFRS8ZKhSvDM/JBKWChq1uXMDee2FyQRjknkOcQLA2scy7K8+8nA0lptZAnuKpTxil4JlhmfwBnz+23JKnBNFXAKwUttOPxT5pQXo07Xkb3ygmlCwtCPExy4uxVrjIsMuSXVbgaiRHaMIwAoacXKJ9gmhmXGHNlCDEOYedOZD2+iQ5jx9UbAWw2NY4GhBgtWdFkBR3AE7IrjVRi5OmngClF0S6vqsyyzA37sF6oL2AucECjokD1wojF2wFBjDspRlixVXWBzHMf2FCeT8AKIDH0XDrEIz6DdzoZYXOIYWgTHXTaBfe5NbU143WI7/u/6K6WazuIO0TQFO52+LZd1BSs6pdAFptOqYV5i/HEJVfNs/xtd3ABCYk291nzLIIQy62YPaIqDXc2fj0vvt+TU9nzsJkAoN1wlxIiddkZBHgqpEBVC6g2AX5ptaZEydMVSWgPh7+BvGc/M33SxTSSfav4XoqqVlletKgUuvng1el5oHvFBTVe0LHr0+QOoA018vNm8rmCnSrH8VnXtYi8To+8SxXP3pbvufzfVpy7P3NED/0O3EzfCNPGg2ydc9rfAcBRp8YXTQ/S38oJTcLRo9A0E0CuuB/gMwhYgkOipGOeQ+YMQzqEiA+xXeBJ7ROeYXVVcdZ7ZplBNvb/NkRSGJMEUu+fJFbuW0P+C0W1zdIOEG+KMnuBsECH2JosDnW5RAgho3YwPEJLgOew/64G5nONdBht5PcjEStYiM3Im+I2RWKhNnbPHM8t1KXOzKmi166VG4U+eE0Wzuahxuhhw9sbYjpxZ4tiBg/W4q3tY9DQCLuuYfBInvj3R5kDqnKp0A+fKtayLrCdQM7G6+NQGsDalMaNluvn37396YjyIpFlF7eqvg0CgQ7Uu4a9gvwdSserPLhBiTw7tzEMfq3bC39n1HPiJB3T4LpM0bQ6tXOawNOr2C2xri2YTYjuzORAyNvyTdZl2jyn7CHM7OgNRMrOoNZ7T8gYUjUgpBqGYVGsCqmHe7y9ZtRK8YENsn3cm6A0Tb5HYrmtunNB8gqc3zVmawVydtldPAVfPvmDOzA5A8B7gsYyrgYDmjNnJCzR683zf5tvHR87Xp8pc3I9e793j/wNQSwMEFAACAAgAcqpYRhPj9HkAAwAAZQoAACcAAAB1bml2ZXJzYWwvZmxhc2hfcHVibGlzaGluZ19zZXR0aW5ncy54bWzVVt1O2zAUvu9TWJ64pCkMNlalRRtttYrSVrTTxhVy49PGwrGz2GkpV3uaPdieZMcxLa1gKMCQtqskx+d85zs/+eTw+DqRZA6ZEVo16F61RgmoSHOhZg36ZdzZPaLEWKY4k1pBgypNyXGzEqb5RAoTj8BadDUEYZSpp7ZBY2vTehAsFouqMGnmTrXMLeKbaqSTIM3AgLKQBalkS3zYZQqGNisVQkJvOtM8l0AERwpKOHZMdiQzMQ2824RFV7NM54qfaKkzks0mDfqmVvtUO6ytfDxUSySgXHGmiUZntnXGuXB8mByJGyAxiFmMxPcPKFkIbuPiNXD+YXAfpcD2NTCHcqKxGGVv4ROwjDPL/KfPZ+HampXBm/hSsUREYzwhrv4GbY0vP18M2+e9bv/0cjwY9MbdoSdRxATbOGGwnShEQjrPIljnCZm1LIqRN8ZMmTQQBpumldtUqy1y7ptMtMTeF1G4D8kEeJ8lsDGN0ZVQHfTco2SKhchlg37MBJOUCMukiNbBJp8YK2wx/86mJ0Es3DMgZyN6l953J4pZZmCT1urEuJ5Hza86l5wsdU6kuAJiNcH68wTfYiCbwyHTTCeFFdfHEiMFZpwLWAA/Lnp6C/inRBeYIskxEjc3lWB9hu+5uCETmOoMcYHNccfRLozHrz4JOGXG3IGyFcedUa/bal92+632tx1XIONzpqInguPAIUnta+AzrF1pTCGlxm5uQGBnIpYbKObDBS/cypRZOnfM5sXQ3SALUBy3QD4eEw8iXE2hcigLGDFFtJJLwiL8hYxbobnQuUGLXxYPbZ5F0IcSoQqqM/yDMFnGISuDVtvbf3tw+O790Yd6Nfj14+fuo0G3sjKUzGXzunLyqLCsxeX+PxcGTgselgab5f+mMly0R2Xa2h+U8RqclvE699Iz3JCdUhRQN2ZepFA5pEiEBf43V+IZY32R4vudeJ2xvmLNL1nl/6Zk/7W+PGzdFsLgweuMO0mEEgk2winY+g7UPDyo4f3jwaNKBdG2r4bNym9QSwMEFAACAAgAcqpYRvjUZu/FAgAAVgoAACEAAAB1bml2ZXJzYWwvZmxhc2hfc2tpbl9zZXR0aW5ncy54bWyVVtFu4jAQfL+vQNx7Q2lpqeQikRakSr1rda367iRLYuHYyHbo8fdnx3bjQHKkREh4dsZer8cbkNwStvgxGqGUUy7eQCnCcmkQj41Idj9OKqU4u0g5U8DUBeOixHS8+LmuPyiqmedUfA9iqGaDU2iWmU7u4qvZEIlbYzqLb69WfYKUlzvMDs885xcJTre54BXLzqZWHHYgKGFbzVyuzdPHpESqJwVlK6f4cb1eXg+T7ARICSalq7v57PrurIriBKhf6frRPAM1zVL/3/2RbE8kUbVsfhnP5zd9sh3OoV3kySSezCb9fKZn/8apWIGCv0pTb6fm6aVSfADRnnw1XcWrfgXfVbtvZSN4bgra1tyszHNWQznO9PU765UvgdmQWcg4fvk4uVz2KVx5Tozhfob3HpnrKjh9NXU9agjm0BMKiw2mElDkhzYoC/75Uil9QWChRKXjIdJwXnXSr7iSIavBGt4f+CQsC0gOaBgfnFYlPNh8fVKngUbw8BDXvSLkfmFBhgL2DgxSbMCG+VvX9YQZgA3zjZIMXhg9nNCPI1bjzzjG7jSD8lttq/o6CgzroS+YH/moWenZ3FwZLO0Azyl5Bgtp0nknJZhjQ1GN2ZSik5wQw3uSY0U4+2V4yaHejETRUcBZrdtYSBFFoctvdY66S4fnVY8H2NG+FZrN2fFI6SZ+P8ZK4bQo9VtJjkdOdz+u5xlH3RLTJzUfxBPb8KGiEostiHfOabiOOYA+BeMKBufE7eXqo6MoKAKKusuM3CRd9WdVmYBY6WMj4H3TxiyvIHlB9Vd9EPiErC3oCVqlKvR0DJMvWwaA8wBgkRbetHZgI2VFFaGwB+qiAVBvuG9nSGqT9vltqZ5ho0LHOWSQJV2naJwS8tqBDsGHzqtbYSMDbK9wIuuttW6+78LB1K3G7NuZMV9IsoAzU2tqHT8togbN/8l/UEsDBBQAAgAIAHKqWEYyHHP+1QIAAHYJAAAmAAAAdW5pdmVyc2FsL2h0bWxfcHVibGlzaGluZ19zZXR0aW5ncy54bWzNVlFP2zAQfu+vsDzxSFMYbKxKizZaNASjFe208YSusdtYOHZmOy3lab9mP2y/ZOeYllawKiCY9pT4fPfd993Zl8SHN5kkU26s0KpFd+oNSrhKNBNq0qJfh8fbB5RYB4qB1Iq3qNKUHLZrcV6MpLDpgDuHrpYgjLLN3LVo6lzejKLZbFYXNjd+V8vCIb6tJzqLcsMtV46bKJcwx4eb59zSdq1GSBxMXzQrJCeCIQUlPDuQn10maRS8RpBcT4wuFDvSUhtiJqMWfdNofGrsNxY+AakjMq68NttGoze7JjAmPB2QA3HLScrFJEXeu3uUzARzafkaef84eohSYgcJ4FGONGpR7g4+4w4YOAjLkM/xG2cXhmBicwWZSIa4Q7z8Fu0Mrz5f9rsXZyfnp1fDXu9seNIPJMqYaB0njtYTxUhIFybhyzwxOAdJirwxZgzS8jhaNS3cxlqtkfNrMtISS19GUTJGpnLeoh+NAEmJcCBFstx1YCbcHQuJGnzsTn2sHL0HDHqTFIzlq4kWO9ZXMWl/04VkZK4LIsU1J04TVFRk+JZyslpuMjY6K60SrCNWCsbJVPAZZ4dlle4A/5boElNkBUbiUcwldyHDj0LckhEfa4O4HKZ4aNEubMCvPwk4B2vvQWHBcWtwdtLpXp2cd7rft7xAYFNQyRPBsYU8y91r4ANqVxpTSKmxmisQWJkECsvL/jDBSrcqMivnTmFaNt03sgTFdgvkEzBxI8GjJVTBqwImoIhWck4gwUth/RGaCl1YtITDEqDtswiGUCJUSXWCAwqTGcZNFbTGzu7bvf137w8+NOvR75+/tjcG3Q2KvgSfLUyKo42jYjkuHt65OPI39PHL7kzxr+76ZXdQpVDnvSpevdMqXhdhmPRXBkklCjgJJmHs4CyQIhOOs5ds8jMatXkqhza+UKNeUcXG4/b/igir5Ud47asbR4/+FtTQvv6v1K79AVBLAwQUAAIACAByqlhGUVDfhJwBAAAQBgAAHwAAAHVuaXZlcnNhbC9odG1sX3NraW5fc2V0dGluZ3MuanONlE2PgjAQhu/+CsNeNwZR/NgbREg28bDJetvsoeKIxNKStrqyxv++FFFaKKvMhb55eGemZXru9YvHiqz+W/9cvpfrD31daiA1wQ7wquu4Q0+lbnGcbGCVpIATAlYDOd4+vcuXmjAZW6Q0Xeef0pYrfhY10JlBYwaNG7Syti3CXBV/TOLJJP5qrVVtXVtS9nl9EIKSQUSJACIGhLIUlYz1EpaP2mEDpkdgD9AtikAzdey5P3K7yNrRcf3pKFC5iKYZIvmSxnSwRtE+ZvRANl35d3kGrDjx/RXwQhkqgBMu3gWkzcT+Igy9cTeZMeAcqryj+cwdz40wRmvAiu94IeMfVDNuN9SgjwlPxI2eDf3ZbKLSGYqhtUu27duurWOk8Hq8m1dOwElciakjQyMwyoG1rAIn8AMdpNkheyYlo7HckRY6CWQYUUzRJiFx10HeOVmstK1+NW9hDz0VrButTk0bIdoYoZ1hdtOum+OJuRfGweWNrEvTzGOTSEwiNYmZSayvIa0e0bxI5Pqr6ByxPbAVpbio+PtRbU3z3uUPUEsDBBQAAgAIAHKqWEYa2uo7qgAAAB8BAAAaAAAAdW5pdmVyc2FsL2kxOG5fcHJlc2V0cy54bWydjzEPwiAQhXd+BbldsFvTAN1M3Bx0NhVRSejRcNT684XUGGeHS+5d3vdeTvWvMfCnS+QjamjEFrhDG68e7xpOx92mBU55wOsQIjoNGIH3hinftHhIjlwmXiKQNDxynjopl2URnqZUEiiGOZdgEjaOsswYUVZSTisKK9v5v+jPDQxjnKvL7EPeoyl7UauFU7IaKnN2KDzeIshqUPLrrsrOlEtFEUr+PGbYG1BLAwQUAAIACAByqlhGYDA8HmsAAAB1AAAAHAAAAHVuaXZlcnNhbC9sb2NhbF9zZXR0aW5ncy54bWw1jDEOgzAMAHdeYXmn0K0DgY0NhkIfYBG3iuTYKImq9vfN0u2kO90wfaLAm1MOpg6vlx6B9TAf9OXwsc/tDSEXUk9iyg7VEKaxGcQOko1LqWGGU+jLaedYofBKsZbbHfLft7DU5TOwx25sflBLAwQUAAIACACDmfVEzoIJN+wCAACICAAAFAAAAHVuaXZlcnNhbC9wbGF5ZXIueG1srVVNb9swDD2nwP6DoXutpF3XNJBbdAWKHdahQNZtt0C1GVuLbXmSXDf99aP8bc/pVmAHAzbF90jxkTS7ek5i5wmUFjL1yMKdEwdSXwYiDT3y8PX2eEmuLt8dsSzme1COCDySp8ICeEycALSvRGYQfM9N5JGewUVm4mRKSCXMHrnPkLuLtCTvjmbokmqPRMZkK0qLonCFRkQaahnnlkS7vkxopkBDakDRKg3iNNiV+Tsan0Sm1Owz0D1kZt4euCZpOZ61GJAUp65UIT2Zzxf0x93ntR9Bwo9Fqg1PfSAOVnJWlvKR+7s7GeQxaGubsSrJNRhjkyhtM2ZWYrFMHa18j1QOmwS05iFoN05DQissnQCzbcx1VPPoAa3l1TtR85Z+G/u9adxK5WjnnOWPsdARHvUhnXUSyOgwKkvK65Yd9NB00K1lIo6CX7lQEJSf39oWmS9IFbDtuDJPVxc+HuDbLfeNVPsbhGEX1Qq6rWhuJZpbgloOt42+7ihIc9stcJMraEo1Y08iAPmFK8VtW1walQOjI2ONpUMwo9WVa5E6QVhkkvjsH7SxfiNpfurXlCkB/0OYT0jU1kSkATzfCvQxkGBNDWCxrc01WezamF1OOn9Men09MFU51qLgRRzDVQg4hgE3nHZ2eggKimt08XM1wvYODoIjEUYxPmaSYXx6kCbhajfJ0Ds4CI6lv5uAtua2jHRcx1EztR3E6MQ6YX6ujUzES9megz1jVmUfvjZyzdF1JtqD8/kfoziI0QzmlkysLvvW21fN4b2dU6M7n01WWQbdivMAJs8qr2YW8mzkE8CW57G56efU7MMedJTz1HRMc33HfpfFWryAU4jA/ukWp7YmEdie8ciH5WmPAfXE7TIIX5qmIjJaS1KpeUg5hrV5ElBUmGpWPqLqoZJ5Goy0cbPu56Bj3FXXCrgTwxYzXZxg88nMI+/xpb7LxdlFd5XzxUWDLfO6rwJXubxhVdcJd51B635tL8LqmcfX31BLAwQUAAIACAByqlhGQ7qidS4JAABpKAAAKQAAAHVuaXZlcnNhbC9za2luX2N1c3RvbWl6YXRpb25fc2V0dGluZ3MueG1s7VrrbuO6Ef5/noKwcYAWKOKLfC28KnShE2Ed2cdSkt0WhcHYTCxElnIk2rs58I8+zXmw8yQdUlIsybIjJQu0BbreBKvhfMMhOfPNUN5R+OR42jZk/sb5jTDH9yzKmOM9hvJPCI2WvusHs4CGlAlBVoQ8sqGfaoaKVMevoZARb0WC1afaA3FDWosACQQ5MHC/Zcz3Lpa+x6jHLjw/2BC3hnbE3YKhsfhTa7wN9Hc0qAB7IEuan6zdHKpS901UZqZ2V+1LuBCz9DfPxHuZ+I/+xT1ZPj0G/tZblfFx/fJMA9fxnl6VlTH/FCq7TsgMRjcFzqn6eKx0SqCe4fBCevBNGg66neF5oEvuqZudr6PzTxlYfsIzm5FD7pzQYSnkoKUOBr1C5DN5pEU7rza7zRMAD2aodlYRhtHv7FW73+afYm2XvNCgaArcxio+AfKft89V3Qr8R77HRbAe5p/zMNcnK8j5MqH0iuGL49MdkkPRmy2lEJTZsGzcjBopQjlJMXhFvy+pe6lZeDb7X2Oa8bjXazarMc0ZzH+eacZNtT9svYNpzqzqv41p8FjRB61KTHNmdf/nmh/LNeNxv9/CH+aajCDV8dw53sr/ZngPfgxMCEfjo6HcRNEGoUFfGegDeOqonTbqd2CvB0jHXQ3GhpI+lDQY09stbdTImYjsBnQJJFNsddTIjB4DDC+kATM84EZZymqnh7IruAxg+0EvlHsd/tkns+7FVnVQp9Xtd/G+rUiS1ENaV2/pzX2/P+wrLYSbnW5T2quDttSWUKvbbQ17+1a/3ZXgaTzsgZUOHvZQp9/ptPV9G7cBjRRF1dvavi8NWy0FZsODobYfj9V+s4larZbU0ffdnjRWmwi0JbChSAO+gZIuqVJvr6hKayChsTZWx5091nFP66JBG0Ou7TuqKjWbh809rC69XQdp6eUk2/mGwcIjKBw9RFs2uEbLbRCAsk03EOWMonsSUlMUPWuOwrgZjyIYdHmjnqi+duQZ6WtK8Mopp2yMGkKSyZh0s1+yhMr1KF7i1ZRBCjKvgEsXUbkeNeplYfFcUad+DnSijJZx81BH5XpUQc9pFxRSuR6xXnlYUtjketStl0KmSqlcj6iwAu4w5ds7cqKYyvWoYT8HzVdTud5s8p79PCZXTsv4mKqncj2qpGfVjwqqXI9K6VlUvqKW8qygpMr1qJiWwiU1tUxcHRdVyBbRup9DxdtWGETxY55LRhuYBQ43TS6xSJicqQttej1TzK+LyfRyulCNy5qsRVmJeFr+9Kd2b/C91e39edSIgSVNWdfKZJI1hoSxbrOcLdOeTycLMIgnCxN/sWsy/10ZOr2xJ4aJa3L8j8oGZnN8W5P57zLQm/kcm/bCmhg6XhjWwpzaYl8m2MZ6Tf7qb9Ga7ChiPto59Btia4qAn52AotB1VmKAc7bjbWmJ+fTptWKYizm27Lmh2cbUrMmWHwQvfxGWyZatIXrWJEQrJyT3Ll2JaSFGxDjnF5hdvHRC8JetHdD0N8TxLsrMPlfuDPNyYU+nE2uBTT2R1GTsrZAeED5TdUNzxcJzsBFAHQ7eB1+I6BMWkOK6lY1cGZdXE/ixuSNXzuPahR/2Dm9mGI5kRr0SQAgcPIeos6y76VznewgTIoKeSRh+84NVJmjSR1fCtmFqUwhNzU7Zt7mZxDYcvOMtIXTokpWwd40tS7nEC3X6BWIccnNaETT9DCn5uSLoK7Ygh7BVAmYqt8alwjOCp2GSIEkOLgmPd/cFkeUScHw3d46/DUHCdxjSRGRjWHkiC/9yA+doKJOCZI9swj6LE3x0dhS8CFalogoISMM6j6tfboy/L8aKMcH6AgJNn94tbMGPfD4CROL5DBHX9fkyYGqy2hFvCV0tXZItpMMLqK2clVDjxy+c+XXr/IYIi0no55i/TB1/+fniw94Z9gQI+I4EXjk6yFnLcOjxkjfQe4Pr0Po8s7fWktqPix/lyA9YHc/Jk0src0YfX1fOhXcsyor4SzWADlTHrwTCUMY4X0PlcSsBDXMM080iMgS25He6SgbMaWzD9NEHzNzCWWQcuYUzqmbiDquWYfNdp/e8dy8BFqcXxUFx7PAblkvhSvsaP/f0wQeOcCnZRV0AEL8IqIv3zVc1UFKtSobaY0MmuPUY9SPgmOts+CWmnNmba5zsZkTHmS2587fuSnCf6zwJSoaj2m7ocR/0EPgbIXVJmCRbVBT+9kFHoiXOo3ln1Qq4hZW5drXQFFPDvK/mqe6Wx0GYc88mtrWYKCq3APG+IWy5hoL0wK875W1FfbGOxwrYi7fXoiRYrv/41+/lzeT8iaQolv61qh3IYs5j+NXeP0yf0fCfJezYipqFioeSwPhakUDL3zJsA8LkhzTuJCp7G3/D3/SUmhoCMT5GxbYV7eoaYtUSoelvg2Wpvidt5FqZfwYGEx1vTb4mwRMwoO37blVDYud5bLLKPhwuelvmOh6tCP9wSeGLt43ZQtF1cQOGHHWd5VNUmVfQxsdvu5ALV+EK9rQrxQSOzJmkK4dVtymqVEJHQAnR84EQdoVF61VweK/gEmBSlnlN4bHAd2f8Bc/xG01Q4O+jIIxlFvCLbfKU1gjX/rf47GKttCSvOQMXZryfTekeZHntOU+dVUo1FuT1bn0XuFmLFiOLbzYj/exAHqZpqnj/mUa8yo48h7tGPJRy/SDM65v0OzvSTwnz+havWFO43ByB8iNpZPJOSiVBWl7m5ECHeoKjYp3kKavDPZjwd5NhyqVYkNXc+Csqi8JrOxsaJzOXpR1unPB45L22ENccc/9ixVe53MAheBvno3fEHObS06Et1gEJmD598Vwt/qNX6Pm9iKSIvTzTTzW45ZDlmtN8WEOxjeQL+MY54HPCZpzMqkE3gs0FmaeAfBnncR7n8GpT+VGunweNGkcbNWqcO6FRbPb0AXrbzT0NMMSAQ5PgzMrS2uvkbdCtaAqzsBODaTxbg2kPLjoJJiXIhJVoqZJciR7S45utyxyX7qgb66QEqa05v/pRCLlxPrQVNqEPLB3csaRyDsREd4jEtHZ24CRM3KsKcdFIUc7F2kVJx8h9KJZfQFZJ6UlNVlCNEpbm4Z5WjQSZwC2YDHRPHcCoka6yQFJH3zHmZQAFeyf/N+G/AVBLAwQUAAIACABzqlhGj5j89IoBAABfGAAAFwAAAHVuaXZlcnNhbC91bml2ZXJzYWwucG5n6wzwc+flkuJiYGDg9fRwCWJgYJnMwMBcwsEGFGGYmmkAJBmLg9ydGNadk3kJ5LCkO/o6MjBs7Of+k8gK5HMWeEQWMzDwHQZhxuP5K1IYGMS/eLo4hlTEvb3t6MXsKOJ68d5/I2ZJlmSOrAsCC7cyXZS78uBcsdyci+vvHWiNu3Z23fbXVTXW69o/P8z7vokZaOaDkza3LrxwWSye+118st/75S+Pgxxjs/1ir9zu40v6z/e/dAYJSLjZ7zq+5Pb33F8gHsM2N/eoY/vzNyuDODm9fVvexH+/DOec4QOxDJTVGIHUhE5PEC8lSQhEzZzBAiQd1EalRqVGpUalRqVGpUalRqVGpUalRqVGpUalRqVGpUalRqVGpUalRqVGpUalhpjUzU31d/35QawNplaXimqs/frhnL2xy91BnBtSspmR9eVV9r7yIO4Bg18Xb9iq9c7Vfw4Zbp93+4Vb/9+jSzaevp5qO4f/MtiECr3Fwr1xX/aX/mWcKLB6di1rXDxI2NPVz2WdU0ITAFBLAwQUAAIACABzqlhG944Tp0oAAABrAAAAGwAAAHVuaXZlcnNhbC91bml2ZXJzYWwucG5nLnhtbLOxr8jNUShLLSrOzM+zVTLUM1Cyt+PlsikoSi3LTC1XqACKGekZQICSQiUqtzwzpSQDKGRoYo4QzEjNTM8osVWyMDOAC+oDzQQAUEsBAgAAFAACAAgAcqpYRs7z4upTBAAADRAAAB0AAAAAAAAAAQAAAAAAAAAAAHVuaXZlcnNhbC9jb21tb25fbWVzc2FnZXMubG5nUEsBAgAAFAACAAgAcqpYRhPj9HkAAwAAZQoAACcAAAAAAAAAAQAAAAAAjgQAAHVuaXZlcnNhbC9mbGFzaF9wdWJsaXNoaW5nX3NldHRpbmdzLnhtbFBLAQIAABQAAgAIAHKqWEb41GbvxQIAAFYKAAAhAAAAAAAAAAEAAAAAANMHAAB1bml2ZXJzYWwvZmxhc2hfc2tpbl9zZXR0aW5ncy54bWxQSwECAAAUAAIACAByqlhGMhxz/tUCAAB2CQAAJgAAAAAAAAABAAAAAADXCgAAdW5pdmVyc2FsL2h0bWxfcHVibGlzaGluZ19zZXR0aW5ncy54bWxQSwECAAAUAAIACAByqlhGUVDfhJwBAAAQBgAAHwAAAAAAAAABAAAAAADwDQAAdW5pdmVyc2FsL2h0bWxfc2tpbl9zZXR0aW5ncy5qc1BLAQIAABQAAgAIAHKqWEYa2uo7qgAAAB8BAAAaAAAAAAAAAAEAAAAAAMkPAAB1bml2ZXJzYWwvaTE4bl9wcmVzZXRzLnhtbFBLAQIAABQAAgAIAHKqWEZgMDweawAAAHUAAAAcAAAAAAAAAAEAAAAAAKsQAAB1bml2ZXJzYWwvbG9jYWxfc2V0dGluZ3MueG1sUEsBAgAAFAACAAgAg5n1RM6CCTfsAgAAiAgAABQAAAAAAAAAAQAAAAAAUBEAAHVuaXZlcnNhbC9wbGF5ZXIueG1sUEsBAgAAFAACAAgAcqpYRkO6onUuCQAAaSgAACkAAAAAAAAAAQAAAAAAbhQAAHVuaXZlcnNhbC9za2luX2N1c3RvbWl6YXRpb25fc2V0dGluZ3MueG1sUEsBAgAAFAACAAgAc6pYRo+Y/PSKAQAAXxgAABcAAAAAAAAAAAAAAAAA4x0AAHVuaXZlcnNhbC91bml2ZXJzYWwucG5nUEsBAgAAFAACAAgAc6pYRveOE6dKAAAAawAAABsAAAAAAAAAAQAAAAAAoh8AAHVuaXZlcnNhbC91bml2ZXJzYWwucG5nLnhtbFBLBQYAAAAACwALAEkDAAAlIAAAAAA="/>
  <p:tag name="ISPRING_ULTRA_SCORM_COURSE_ID" val="19C3737D-4BDF-4CBB-A3DA-B93C5BFA7061"/>
  <p:tag name="ISPRING_SCORM_RATE_SLIDES" val="1"/>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Content List"/>
  <p:tag name="ISPRING_PRESENTATION_TITLE" val="Key concept_Ch2_Enzymes"/>
  <p:tag name="ISPRING_RESOURCE_PATHS_HASH_PRESENTER" val="69ea40a4c4fa81eb7a1f4882edcfb3d3ecf2de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831</TotalTime>
  <Words>1301</Words>
  <Application>Microsoft Office PowerPoint</Application>
  <PresentationFormat>On-screen Show (4:3)</PresentationFormat>
  <Paragraphs>248</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Ventilation of the Lungs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Hachette UK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concept_Ch2_Enzymes</dc:title>
  <dc:creator>Lydia.Young</dc:creator>
  <cp:lastModifiedBy>Chris Clark</cp:lastModifiedBy>
  <cp:revision>98</cp:revision>
  <dcterms:created xsi:type="dcterms:W3CDTF">2014-09-01T15:39:09Z</dcterms:created>
  <dcterms:modified xsi:type="dcterms:W3CDTF">2015-03-27T15:19:41Z</dcterms:modified>
</cp:coreProperties>
</file>