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2" r:id="rId2"/>
    <p:sldId id="260" r:id="rId3"/>
    <p:sldId id="264" r:id="rId4"/>
    <p:sldId id="267" r:id="rId5"/>
    <p:sldId id="268" r:id="rId6"/>
    <p:sldId id="263" r:id="rId7"/>
    <p:sldId id="273" r:id="rId8"/>
    <p:sldId id="274" r:id="rId9"/>
    <p:sldId id="262" r:id="rId10"/>
    <p:sldId id="270" r:id="rId11"/>
    <p:sldId id="266" r:id="rId12"/>
    <p:sldId id="271" r:id="rId13"/>
    <p:sldId id="269" r:id="rId14"/>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474" y="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39B816-6A8D-49A9-91D1-BD9E6FFFA014}" type="datetimeFigureOut">
              <a:rPr lang="en-GB" smtClean="0"/>
              <a:t>01/07/2015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E9A6CC-1098-4B90-8301-53D8EBD3E1B7}" type="slidenum">
              <a:rPr lang="en-GB" smtClean="0"/>
              <a:t>‹#›</a:t>
            </a:fld>
            <a:endParaRPr lang="en-GB"/>
          </a:p>
        </p:txBody>
      </p:sp>
    </p:spTree>
    <p:extLst>
      <p:ext uri="{BB962C8B-B14F-4D97-AF65-F5344CB8AC3E}">
        <p14:creationId xmlns:p14="http://schemas.microsoft.com/office/powerpoint/2010/main" val="2049797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1</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10</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11</a:t>
            </a:fld>
            <a:endParaRPr lang="en-GB"/>
          </a:p>
        </p:txBody>
      </p:sp>
    </p:spTree>
    <p:extLst>
      <p:ext uri="{BB962C8B-B14F-4D97-AF65-F5344CB8AC3E}">
        <p14:creationId xmlns:p14="http://schemas.microsoft.com/office/powerpoint/2010/main" val="33811714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12</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13</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2</a:t>
            </a:fld>
            <a:endParaRPr lang="en-GB"/>
          </a:p>
        </p:txBody>
      </p:sp>
    </p:spTree>
    <p:extLst>
      <p:ext uri="{BB962C8B-B14F-4D97-AF65-F5344CB8AC3E}">
        <p14:creationId xmlns:p14="http://schemas.microsoft.com/office/powerpoint/2010/main" val="3381171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3</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4</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5</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6</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7</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8</a:t>
            </a:fld>
            <a:endParaRPr lang="en-GB"/>
          </a:p>
        </p:txBody>
      </p:sp>
    </p:spTree>
    <p:extLst>
      <p:ext uri="{BB962C8B-B14F-4D97-AF65-F5344CB8AC3E}">
        <p14:creationId xmlns:p14="http://schemas.microsoft.com/office/powerpoint/2010/main" val="3383793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E9A6CC-1098-4B90-8301-53D8EBD3E1B7}" type="slidenum">
              <a:rPr lang="en-GB" smtClean="0"/>
              <a:t>9</a:t>
            </a:fld>
            <a:endParaRPr lang="en-GB"/>
          </a:p>
        </p:txBody>
      </p:sp>
    </p:spTree>
    <p:extLst>
      <p:ext uri="{BB962C8B-B14F-4D97-AF65-F5344CB8AC3E}">
        <p14:creationId xmlns:p14="http://schemas.microsoft.com/office/powerpoint/2010/main" val="3383793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E63BF3D-2A16-49FC-B32C-2E4A914C082C}" type="datetimeFigureOut">
              <a:rPr lang="en-GB" smtClean="0"/>
              <a:t>01/07/2015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355630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63BF3D-2A16-49FC-B32C-2E4A914C082C}" type="datetimeFigureOut">
              <a:rPr lang="en-GB" smtClean="0"/>
              <a:t>01/07/2015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3657023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63BF3D-2A16-49FC-B32C-2E4A914C082C}" type="datetimeFigureOut">
              <a:rPr lang="en-GB" smtClean="0"/>
              <a:t>01/07/2015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3334473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63BF3D-2A16-49FC-B32C-2E4A914C082C}" type="datetimeFigureOut">
              <a:rPr lang="en-GB" smtClean="0"/>
              <a:t>01/07/2015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3386009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63BF3D-2A16-49FC-B32C-2E4A914C082C}" type="datetimeFigureOut">
              <a:rPr lang="en-GB" smtClean="0"/>
              <a:t>01/07/2015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3023181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E63BF3D-2A16-49FC-B32C-2E4A914C082C}" type="datetimeFigureOut">
              <a:rPr lang="en-GB" smtClean="0"/>
              <a:t>01/07/2015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2744085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E63BF3D-2A16-49FC-B32C-2E4A914C082C}" type="datetimeFigureOut">
              <a:rPr lang="en-GB" smtClean="0"/>
              <a:t>01/07/2015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2572108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E63BF3D-2A16-49FC-B32C-2E4A914C082C}" type="datetimeFigureOut">
              <a:rPr lang="en-GB" smtClean="0"/>
              <a:t>01/07/2015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4034672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63BF3D-2A16-49FC-B32C-2E4A914C082C}" type="datetimeFigureOut">
              <a:rPr lang="en-GB" smtClean="0"/>
              <a:t>01/07/2015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49669795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3BF3D-2A16-49FC-B32C-2E4A914C082C}" type="datetimeFigureOut">
              <a:rPr lang="en-GB" smtClean="0"/>
              <a:t>01/07/2015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2336429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3BF3D-2A16-49FC-B32C-2E4A914C082C}" type="datetimeFigureOut">
              <a:rPr lang="en-GB" smtClean="0"/>
              <a:t>01/07/2015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781F8E-8985-4F7A-8CC7-4BFDD0C0B735}" type="slidenum">
              <a:rPr lang="en-GB" smtClean="0"/>
              <a:t>‹#›</a:t>
            </a:fld>
            <a:endParaRPr lang="en-GB"/>
          </a:p>
        </p:txBody>
      </p:sp>
    </p:spTree>
    <p:extLst>
      <p:ext uri="{BB962C8B-B14F-4D97-AF65-F5344CB8AC3E}">
        <p14:creationId xmlns:p14="http://schemas.microsoft.com/office/powerpoint/2010/main" val="4086844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63BF3D-2A16-49FC-B32C-2E4A914C082C}" type="datetimeFigureOut">
              <a:rPr lang="en-GB" smtClean="0"/>
              <a:t>01/07/2015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781F8E-8985-4F7A-8CC7-4BFDD0C0B735}" type="slidenum">
              <a:rPr lang="en-GB" smtClean="0"/>
              <a:t>‹#›</a:t>
            </a:fld>
            <a:endParaRPr lang="en-GB"/>
          </a:p>
        </p:txBody>
      </p:sp>
    </p:spTree>
    <p:extLst>
      <p:ext uri="{BB962C8B-B14F-4D97-AF65-F5344CB8AC3E}">
        <p14:creationId xmlns:p14="http://schemas.microsoft.com/office/powerpoint/2010/main" val="113001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Proteins make up about two thirds of the total dry mass of a cell. They are composed of the elements carbon, hydrogen and oxygen. They differ from carbohydrates and lipids in that they contain the element nitrogen. </a:t>
            </a:r>
          </a:p>
          <a:p>
            <a:r>
              <a:rPr lang="en-GB" sz="2200" dirty="0">
                <a:solidFill>
                  <a:srgbClr val="008000"/>
                </a:solidFill>
              </a:rPr>
              <a:t>Amino acids are the molecules from which peptides and proteins are </a:t>
            </a:r>
            <a:r>
              <a:rPr lang="en-GB" sz="2200" dirty="0" smtClean="0">
                <a:solidFill>
                  <a:srgbClr val="008000"/>
                </a:solidFill>
              </a:rPr>
              <a:t>built. There </a:t>
            </a:r>
            <a:r>
              <a:rPr lang="en-GB" sz="2200" dirty="0">
                <a:solidFill>
                  <a:srgbClr val="008000"/>
                </a:solidFill>
              </a:rPr>
              <a:t>are twenty naturally occurring amino acids from which all proteins are composed. </a:t>
            </a:r>
          </a:p>
        </p:txBody>
      </p:sp>
      <p:sp>
        <p:nvSpPr>
          <p:cNvPr id="10" name="TextBox 9"/>
          <p:cNvSpPr txBox="1"/>
          <p:nvPr/>
        </p:nvSpPr>
        <p:spPr>
          <a:xfrm>
            <a:off x="539552" y="4077072"/>
            <a:ext cx="7920880" cy="1818202"/>
          </a:xfrm>
          <a:prstGeom prst="rect">
            <a:avLst/>
          </a:prstGeom>
          <a:noFill/>
          <a:ln>
            <a:noFill/>
          </a:ln>
        </p:spPr>
        <p:txBody>
          <a:bodyPr wrap="square" rtlCol="0">
            <a:noAutofit/>
          </a:bodyPr>
          <a:lstStyle/>
          <a:p>
            <a:r>
              <a:rPr lang="en-GB" sz="2200" dirty="0" smtClean="0"/>
              <a:t>All amino </a:t>
            </a:r>
            <a:r>
              <a:rPr lang="en-GB" sz="2200" dirty="0"/>
              <a:t>acids carry two </a:t>
            </a:r>
            <a:r>
              <a:rPr lang="en-GB" sz="2200" dirty="0" smtClean="0"/>
              <a:t>groups:</a:t>
            </a:r>
            <a:endParaRPr lang="en-GB" sz="2200" dirty="0"/>
          </a:p>
          <a:p>
            <a:pPr marL="342900" indent="-342900">
              <a:buFont typeface="Arial" pitchFamily="34" charset="0"/>
              <a:buChar char="•"/>
            </a:pPr>
            <a:r>
              <a:rPr lang="en-GB" sz="2200" dirty="0"/>
              <a:t>An amino group </a:t>
            </a:r>
            <a:r>
              <a:rPr lang="en-GB" sz="2200" dirty="0" smtClean="0"/>
              <a:t>–NH</a:t>
            </a:r>
            <a:r>
              <a:rPr lang="en-GB" sz="2200" baseline="-25000" dirty="0" smtClean="0"/>
              <a:t>2</a:t>
            </a:r>
            <a:endParaRPr lang="en-GB" sz="2200" baseline="-25000" dirty="0"/>
          </a:p>
          <a:p>
            <a:pPr marL="342900" indent="-342900">
              <a:buFont typeface="Arial" pitchFamily="34" charset="0"/>
              <a:buChar char="•"/>
            </a:pPr>
            <a:r>
              <a:rPr lang="en-GB" sz="2200" dirty="0"/>
              <a:t>A carboxyl group </a:t>
            </a:r>
            <a:r>
              <a:rPr lang="en-GB" sz="2200" dirty="0" smtClean="0"/>
              <a:t>–COOH</a:t>
            </a:r>
            <a:endParaRPr lang="en-GB" sz="2200" dirty="0"/>
          </a:p>
          <a:p>
            <a:r>
              <a:rPr lang="en-GB" sz="2200" dirty="0" smtClean="0"/>
              <a:t>Each amino acid also carries an </a:t>
            </a:r>
            <a:r>
              <a:rPr lang="en-GB" sz="2200" dirty="0"/>
              <a:t>R group. There are twenty different R groups which give each amino acid their individual chemical properties. </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Amino </a:t>
            </a:r>
            <a:r>
              <a:rPr lang="en-GB" sz="2800" dirty="0" smtClean="0"/>
              <a:t>acids</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74314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When a triglyceride is formed, three fatty acids chemically combine with glycerol. The fatty acids have long hydrocarbon tails. When all of the carbon atoms in the hydrocarbon tail are combined together by single bonds, the fatty acid is described as being saturated. A saturated lipid has three fatty acid chains each of which comprises only single bonds.</a:t>
            </a:r>
          </a:p>
        </p:txBody>
      </p:sp>
      <p:sp>
        <p:nvSpPr>
          <p:cNvPr id="10" name="TextBox 9"/>
          <p:cNvSpPr txBox="1"/>
          <p:nvPr/>
        </p:nvSpPr>
        <p:spPr>
          <a:xfrm>
            <a:off x="539552" y="3789040"/>
            <a:ext cx="7920880" cy="2106234"/>
          </a:xfrm>
          <a:prstGeom prst="rect">
            <a:avLst/>
          </a:prstGeom>
          <a:noFill/>
          <a:ln>
            <a:noFill/>
          </a:ln>
        </p:spPr>
        <p:txBody>
          <a:bodyPr wrap="square" rtlCol="0">
            <a:noAutofit/>
          </a:bodyPr>
          <a:lstStyle/>
          <a:p>
            <a:r>
              <a:rPr lang="en-GB" sz="2200" dirty="0"/>
              <a:t>Lipids built exclusively from saturated fatty acids are saturated fats. These include palmitic acid and stearic acid. Both of these fats are constituents of butter, lard, suet and cocoa butter. </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Saturated </a:t>
            </a:r>
            <a:r>
              <a:rPr lang="en-GB" sz="2800" dirty="0" smtClean="0"/>
              <a:t>lipids</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73560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760595"/>
          </a:xfrm>
          <a:prstGeom prst="rect">
            <a:avLst/>
          </a:prstGeom>
          <a:noFill/>
          <a:ln>
            <a:noFill/>
          </a:ln>
        </p:spPr>
        <p:txBody>
          <a:bodyPr wrap="square" rtlCol="0">
            <a:noAutofit/>
          </a:bodyPr>
          <a:lstStyle/>
          <a:p>
            <a:r>
              <a:rPr lang="en-GB" sz="2200" dirty="0">
                <a:solidFill>
                  <a:srgbClr val="008000"/>
                </a:solidFill>
              </a:rPr>
              <a:t>Starch is a polysaccharide composed of chains of alpha glucose molecules. It is a storage carbohydrate found in plants. It is an important source of energy in the human diet. </a:t>
            </a:r>
          </a:p>
          <a:p>
            <a:r>
              <a:rPr lang="en-GB" sz="2200" dirty="0">
                <a:solidFill>
                  <a:srgbClr val="008000"/>
                </a:solidFill>
              </a:rPr>
              <a:t>Starch is a mixture of two substances:</a:t>
            </a:r>
          </a:p>
          <a:p>
            <a:pPr marL="342900" indent="-342900">
              <a:buFont typeface="Arial" panose="020B0604020202020204" pitchFamily="34" charset="0"/>
              <a:buChar char="•"/>
            </a:pPr>
            <a:r>
              <a:rPr lang="en-GB" sz="2200" dirty="0">
                <a:solidFill>
                  <a:srgbClr val="008000"/>
                </a:solidFill>
              </a:rPr>
              <a:t>Amylose</a:t>
            </a:r>
          </a:p>
          <a:p>
            <a:pPr marL="342900" indent="-342900">
              <a:buFont typeface="Arial" panose="020B0604020202020204" pitchFamily="34" charset="0"/>
              <a:buChar char="•"/>
            </a:pPr>
            <a:r>
              <a:rPr lang="en-GB" sz="2200" dirty="0" smtClean="0">
                <a:solidFill>
                  <a:srgbClr val="008000"/>
                </a:solidFill>
              </a:rPr>
              <a:t>Amylopectin</a:t>
            </a:r>
            <a:endParaRPr lang="en-GB" sz="2000" dirty="0" smtClean="0">
              <a:solidFill>
                <a:srgbClr val="008000"/>
              </a:solidFill>
            </a:endParaRPr>
          </a:p>
          <a:p>
            <a:endParaRPr lang="en-GB" sz="2400" dirty="0"/>
          </a:p>
        </p:txBody>
      </p:sp>
      <p:sp>
        <p:nvSpPr>
          <p:cNvPr id="10" name="TextBox 9"/>
          <p:cNvSpPr txBox="1"/>
          <p:nvPr/>
        </p:nvSpPr>
        <p:spPr>
          <a:xfrm>
            <a:off x="539552" y="3717032"/>
            <a:ext cx="7920880" cy="2502278"/>
          </a:xfrm>
          <a:prstGeom prst="rect">
            <a:avLst/>
          </a:prstGeom>
          <a:noFill/>
          <a:ln>
            <a:noFill/>
          </a:ln>
        </p:spPr>
        <p:txBody>
          <a:bodyPr wrap="square" rtlCol="0">
            <a:noAutofit/>
          </a:bodyPr>
          <a:lstStyle/>
          <a:p>
            <a:r>
              <a:rPr lang="en-GB" sz="2200" dirty="0"/>
              <a:t>Amylose is a long chain of alpha glucose molecules. These are linked together by 1,4 glycosidic bonds. The chain is coiled into a spiral or alpha helix which is held in place by hydrogen bonds. Amylose forms complexes with iodine solution turning it blue-black.</a:t>
            </a:r>
          </a:p>
          <a:p>
            <a:r>
              <a:rPr lang="en-GB" sz="2200" dirty="0" smtClean="0"/>
              <a:t>Amylopectin </a:t>
            </a:r>
            <a:r>
              <a:rPr lang="en-GB" sz="2200" dirty="0"/>
              <a:t>is a highly branched polymer. It consists of short chains of alpha glucose molecules linked with 1,4 bonds and side branches attached by 1,6 bonds.</a:t>
            </a:r>
          </a:p>
          <a:p>
            <a:endParaRPr lang="en-GB" sz="2400" dirty="0" smtClean="0"/>
          </a:p>
          <a:p>
            <a:endParaRPr lang="en-GB" sz="2400" dirty="0"/>
          </a:p>
          <a:p>
            <a:endParaRPr lang="en-GB" sz="2400" dirty="0" smtClean="0"/>
          </a:p>
          <a:p>
            <a:endParaRPr lang="en-GB" sz="2400" dirty="0"/>
          </a:p>
          <a:p>
            <a:endParaRPr lang="en-GB" sz="2400" dirty="0"/>
          </a:p>
        </p:txBody>
      </p:sp>
      <p:sp>
        <p:nvSpPr>
          <p:cNvPr id="15"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Starch</a:t>
            </a:r>
            <a:r>
              <a:rPr lang="en-GB" sz="2800" dirty="0">
                <a:solidFill>
                  <a:srgbClr val="7F7F7F"/>
                </a:solidFill>
              </a:rPr>
              <a:t>	</a:t>
            </a:r>
            <a:r>
              <a:rPr lang="en-GB" sz="2800" dirty="0" smtClean="0">
                <a:solidFill>
                  <a:srgbClr val="7F7F7F"/>
                </a:solidFill>
              </a:rPr>
              <a:t>Glossary</a:t>
            </a:r>
            <a:endParaRPr lang="en-GB" sz="2800" dirty="0">
              <a:solidFill>
                <a:srgbClr val="7F7F7F"/>
              </a:solidFill>
            </a:endParaRPr>
          </a:p>
        </p:txBody>
      </p:sp>
      <p:sp>
        <p:nvSpPr>
          <p:cNvPr id="8" name="TextBox 7"/>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12" name="Straight Connector 11"/>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77978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Fats and oils are compounds called </a:t>
            </a:r>
            <a:r>
              <a:rPr lang="en-GB" sz="2200" dirty="0" smtClean="0">
                <a:solidFill>
                  <a:srgbClr val="008000"/>
                </a:solidFill>
              </a:rPr>
              <a:t>triglycerides. </a:t>
            </a:r>
            <a:r>
              <a:rPr lang="en-GB" sz="2200" dirty="0">
                <a:solidFill>
                  <a:srgbClr val="008000"/>
                </a:solidFill>
              </a:rPr>
              <a:t>A triglyceride is composed of glycerol which is chemically bonded to three fatty acid chains. The glycerol and fatty acids form ester bonds when they join. Such reactions are called condensation reactions because water is released as the bond forms. Triglycerides are insoluble in water. They are hydrophobic because they are repelled by water. Like other lipids, triglycerides are soluble in organic solvents.</a:t>
            </a:r>
          </a:p>
        </p:txBody>
      </p:sp>
      <p:sp>
        <p:nvSpPr>
          <p:cNvPr id="10" name="TextBox 9"/>
          <p:cNvSpPr txBox="1"/>
          <p:nvPr/>
        </p:nvSpPr>
        <p:spPr>
          <a:xfrm>
            <a:off x="539552" y="4005064"/>
            <a:ext cx="7920880" cy="1890210"/>
          </a:xfrm>
          <a:prstGeom prst="rect">
            <a:avLst/>
          </a:prstGeom>
          <a:noFill/>
          <a:ln>
            <a:noFill/>
          </a:ln>
        </p:spPr>
        <p:txBody>
          <a:bodyPr wrap="square" rtlCol="0">
            <a:noAutofit/>
          </a:bodyPr>
          <a:lstStyle/>
          <a:p>
            <a:r>
              <a:rPr lang="en-GB" sz="2200" dirty="0"/>
              <a:t>The fatty acids of a triglyceride have long hydrocarbon tails. These can be </a:t>
            </a:r>
            <a:r>
              <a:rPr lang="en-GB" sz="2200" dirty="0" smtClean="0"/>
              <a:t>16–18 </a:t>
            </a:r>
            <a:r>
              <a:rPr lang="en-GB" sz="2200" dirty="0"/>
              <a:t>carbon atoms long. The hydrophobic properties of triglycerides are due to the hydrocarbon tails of the component fatty acids. Because the tails are hydrophobic, triglyceride molecules clump together into huge globules in the presence of water.</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Triglycerides</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69654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When a triglyceride is formed, three fatty acids chemically combine with glycerol. The fatty acids have long hydrocarbon tails. When all of the carbon atoms in the hydrocarbon tail are combined together by single bonds, the fatty acid is described as being saturated. An unsaturated fatty acid has at least one double bond in the hydrocarbon chain. Unsaturated lipids are composed of fatty acids with double bonds in the hydrocarbon chains.</a:t>
            </a:r>
          </a:p>
        </p:txBody>
      </p:sp>
      <p:sp>
        <p:nvSpPr>
          <p:cNvPr id="10" name="TextBox 9"/>
          <p:cNvSpPr txBox="1"/>
          <p:nvPr/>
        </p:nvSpPr>
        <p:spPr>
          <a:xfrm>
            <a:off x="539552" y="4005064"/>
            <a:ext cx="7920880" cy="1890210"/>
          </a:xfrm>
          <a:prstGeom prst="rect">
            <a:avLst/>
          </a:prstGeom>
          <a:noFill/>
          <a:ln>
            <a:noFill/>
          </a:ln>
        </p:spPr>
        <p:txBody>
          <a:bodyPr wrap="square" rtlCol="0">
            <a:noAutofit/>
          </a:bodyPr>
          <a:lstStyle/>
          <a:p>
            <a:r>
              <a:rPr lang="en-GB" sz="2200" dirty="0"/>
              <a:t>Mono-unsaturated fatty acids have just one double bond in the hydrocarbon chain. However, it is possible for there to be two or more double bonds. Such lipids are referred to as polyunsaturated lipids. Unsaturated lipids have lower melting points than saturated lipids. These tend to be liquids and oils. </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Unsaturated </a:t>
            </a:r>
            <a:r>
              <a:rPr lang="en-GB" sz="2800" dirty="0" smtClean="0"/>
              <a:t>lipids</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30395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760595"/>
          </a:xfrm>
          <a:prstGeom prst="rect">
            <a:avLst/>
          </a:prstGeom>
          <a:noFill/>
          <a:ln>
            <a:noFill/>
          </a:ln>
        </p:spPr>
        <p:txBody>
          <a:bodyPr wrap="square" rtlCol="0">
            <a:noAutofit/>
          </a:bodyPr>
          <a:lstStyle/>
          <a:p>
            <a:r>
              <a:rPr lang="en-GB" sz="2200" dirty="0" smtClean="0">
                <a:solidFill>
                  <a:srgbClr val="008000"/>
                </a:solidFill>
              </a:rPr>
              <a:t>Carbohydrates are molecules composed of carbon, hydrogen and oxygen in the proportions </a:t>
            </a:r>
            <a:r>
              <a:rPr lang="en-GB" sz="2200" dirty="0" err="1" smtClean="0">
                <a:solidFill>
                  <a:srgbClr val="008000"/>
                </a:solidFill>
              </a:rPr>
              <a:t>C</a:t>
            </a:r>
            <a:r>
              <a:rPr lang="en-GB" sz="1400" dirty="0" err="1" smtClean="0">
                <a:solidFill>
                  <a:srgbClr val="008000"/>
                </a:solidFill>
              </a:rPr>
              <a:t>x</a:t>
            </a:r>
            <a:r>
              <a:rPr lang="en-GB" sz="2200" dirty="0" smtClean="0">
                <a:solidFill>
                  <a:srgbClr val="008000"/>
                </a:solidFill>
              </a:rPr>
              <a:t>(H</a:t>
            </a:r>
            <a:r>
              <a:rPr lang="en-GB" sz="1400" dirty="0" smtClean="0">
                <a:solidFill>
                  <a:srgbClr val="008000"/>
                </a:solidFill>
              </a:rPr>
              <a:t>2</a:t>
            </a:r>
            <a:r>
              <a:rPr lang="en-GB" sz="2200" dirty="0" smtClean="0">
                <a:solidFill>
                  <a:srgbClr val="008000"/>
                </a:solidFill>
              </a:rPr>
              <a:t>O)</a:t>
            </a:r>
            <a:r>
              <a:rPr lang="en-GB" sz="1400" dirty="0" smtClean="0">
                <a:solidFill>
                  <a:srgbClr val="008000"/>
                </a:solidFill>
              </a:rPr>
              <a:t>y</a:t>
            </a:r>
            <a:r>
              <a:rPr lang="en-GB" sz="2200" dirty="0" smtClean="0">
                <a:solidFill>
                  <a:srgbClr val="008000"/>
                </a:solidFill>
              </a:rPr>
              <a:t>. There are three main types: </a:t>
            </a:r>
          </a:p>
          <a:p>
            <a:pPr marL="342900" indent="-342900">
              <a:buFont typeface="Arial" panose="020B0604020202020204" pitchFamily="34" charset="0"/>
              <a:buChar char="•"/>
            </a:pPr>
            <a:r>
              <a:rPr lang="en-GB" sz="2200" dirty="0" smtClean="0">
                <a:solidFill>
                  <a:srgbClr val="008000"/>
                </a:solidFill>
              </a:rPr>
              <a:t>Monosaccharides	for example glucose and ribose</a:t>
            </a:r>
          </a:p>
          <a:p>
            <a:pPr marL="342900" indent="-342900">
              <a:buFont typeface="Arial" panose="020B0604020202020204" pitchFamily="34" charset="0"/>
              <a:buChar char="•"/>
            </a:pPr>
            <a:r>
              <a:rPr lang="en-GB" sz="2200" dirty="0" smtClean="0">
                <a:solidFill>
                  <a:srgbClr val="008000"/>
                </a:solidFill>
              </a:rPr>
              <a:t>Disaccharides	for example sucrose and maltose</a:t>
            </a:r>
          </a:p>
          <a:p>
            <a:pPr marL="342900" indent="-342900">
              <a:buFont typeface="Arial" panose="020B0604020202020204" pitchFamily="34" charset="0"/>
              <a:buChar char="•"/>
            </a:pPr>
            <a:r>
              <a:rPr lang="en-GB" sz="2200" dirty="0" smtClean="0">
                <a:solidFill>
                  <a:srgbClr val="008000"/>
                </a:solidFill>
              </a:rPr>
              <a:t>Polysaccharides	for example starch, glycogen and cellulose</a:t>
            </a:r>
            <a:endParaRPr lang="en-GB" sz="2000" dirty="0" smtClean="0">
              <a:solidFill>
                <a:srgbClr val="008000"/>
              </a:solidFill>
            </a:endParaRPr>
          </a:p>
          <a:p>
            <a:endParaRPr lang="en-GB" sz="2400" dirty="0"/>
          </a:p>
        </p:txBody>
      </p:sp>
      <p:sp>
        <p:nvSpPr>
          <p:cNvPr id="10" name="TextBox 9"/>
          <p:cNvSpPr txBox="1"/>
          <p:nvPr/>
        </p:nvSpPr>
        <p:spPr>
          <a:xfrm>
            <a:off x="539552" y="3447002"/>
            <a:ext cx="7920880" cy="2772308"/>
          </a:xfrm>
          <a:prstGeom prst="rect">
            <a:avLst/>
          </a:prstGeom>
          <a:noFill/>
          <a:ln>
            <a:noFill/>
          </a:ln>
        </p:spPr>
        <p:txBody>
          <a:bodyPr wrap="square" rtlCol="0">
            <a:noAutofit/>
          </a:bodyPr>
          <a:lstStyle/>
          <a:p>
            <a:r>
              <a:rPr lang="en-GB" sz="2200" dirty="0" smtClean="0"/>
              <a:t>Monosaccharides are single sugars which can be classified according to the number of carbon atoms in the molecule. E.g. glucose has 6 carbon atoms and ribose has 5. Monosaccharides can join together in pairs (to form disaccharides) or in long chains (forming polysaccharides). When two monosaccharides join together a glycosidic bond is formed and water is released. This is called a condensation reaction.</a:t>
            </a:r>
            <a:endParaRPr lang="en-GB" sz="2400" dirty="0"/>
          </a:p>
          <a:p>
            <a:endParaRPr lang="en-GB" sz="2400" dirty="0" smtClean="0"/>
          </a:p>
          <a:p>
            <a:endParaRPr lang="en-GB" sz="2400" dirty="0"/>
          </a:p>
          <a:p>
            <a:endParaRPr lang="en-GB" sz="2400" dirty="0" smtClean="0"/>
          </a:p>
          <a:p>
            <a:endParaRPr lang="en-GB" sz="2400" dirty="0"/>
          </a:p>
          <a:p>
            <a:endParaRPr lang="en-GB" sz="2400" dirty="0"/>
          </a:p>
        </p:txBody>
      </p:sp>
      <p:sp>
        <p:nvSpPr>
          <p:cNvPr id="15"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Carbohydrates</a:t>
            </a:r>
            <a:r>
              <a:rPr lang="en-GB" sz="2800" dirty="0">
                <a:solidFill>
                  <a:srgbClr val="7F7F7F"/>
                </a:solidFill>
              </a:rPr>
              <a:t>	</a:t>
            </a:r>
            <a:r>
              <a:rPr lang="en-GB" sz="2800" dirty="0" smtClean="0">
                <a:solidFill>
                  <a:srgbClr val="7F7F7F"/>
                </a:solidFill>
              </a:rPr>
              <a:t>Glossary</a:t>
            </a:r>
            <a:endParaRPr lang="en-GB" sz="2800" dirty="0">
              <a:solidFill>
                <a:srgbClr val="7F7F7F"/>
              </a:solidFill>
            </a:endParaRPr>
          </a:p>
        </p:txBody>
      </p:sp>
      <p:sp>
        <p:nvSpPr>
          <p:cNvPr id="8" name="TextBox 7"/>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12" name="Straight Connector 11"/>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4639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Disaccharides are sweet, soluble carbohydrate molecules. Disaccharides form when two monosaccharides bond together. When two monosaccharides bond, a molecule of water is released. This is called a condensation reaction. The bond that forms is called a glycosidic linkage. This is a covalent bond. The condensation reaction is brought about by an enzyme.</a:t>
            </a:r>
          </a:p>
          <a:p>
            <a:endParaRPr lang="en-GB" sz="2000" dirty="0" smtClean="0"/>
          </a:p>
          <a:p>
            <a:endParaRPr lang="en-GB" sz="2400" dirty="0"/>
          </a:p>
        </p:txBody>
      </p:sp>
      <p:sp>
        <p:nvSpPr>
          <p:cNvPr id="10" name="TextBox 9"/>
          <p:cNvSpPr txBox="1"/>
          <p:nvPr/>
        </p:nvSpPr>
        <p:spPr>
          <a:xfrm>
            <a:off x="539552" y="3645024"/>
            <a:ext cx="7920880" cy="2250250"/>
          </a:xfrm>
          <a:prstGeom prst="rect">
            <a:avLst/>
          </a:prstGeom>
          <a:noFill/>
          <a:ln>
            <a:noFill/>
          </a:ln>
        </p:spPr>
        <p:txBody>
          <a:bodyPr wrap="square" rtlCol="0">
            <a:noAutofit/>
          </a:bodyPr>
          <a:lstStyle/>
          <a:p>
            <a:r>
              <a:rPr lang="en-GB" sz="2200" dirty="0"/>
              <a:t>Maltose, sucrose and lactose are all disaccharides. Maltose is formed by condensation between two alpha glucose molecules. </a:t>
            </a:r>
          </a:p>
          <a:p>
            <a:r>
              <a:rPr lang="en-GB" sz="2200" dirty="0"/>
              <a:t>Sucrose is formed by condensation between a glucose and a fructose molecule.</a:t>
            </a:r>
          </a:p>
          <a:p>
            <a:r>
              <a:rPr lang="en-GB" sz="2200" dirty="0"/>
              <a:t>Lactose is formed by bonding glucose and </a:t>
            </a:r>
            <a:r>
              <a:rPr lang="en-GB" sz="2200" dirty="0" err="1"/>
              <a:t>galactose</a:t>
            </a:r>
            <a:r>
              <a:rPr lang="en-GB" sz="2200" dirty="0" smtClean="0"/>
              <a:t>.</a:t>
            </a:r>
            <a:endParaRPr lang="en-GB" sz="2400" dirty="0"/>
          </a:p>
          <a:p>
            <a:endParaRPr lang="en-GB" sz="2400" dirty="0"/>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Disaccharides</a:t>
            </a:r>
            <a:r>
              <a:rPr lang="en-GB" sz="2800" dirty="0">
                <a:solidFill>
                  <a:srgbClr val="7F7F7F"/>
                </a:solidFill>
              </a:rPr>
              <a:t>	</a:t>
            </a:r>
            <a:r>
              <a:rPr lang="en-GB" sz="2800" dirty="0" smtClean="0">
                <a:solidFill>
                  <a:srgbClr val="7F7F7F"/>
                </a:solidFill>
              </a:rPr>
              <a:t>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31029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A glycosidic bond is a covalent bond. It forms between two monosaccharides. When a glycosidic bond forms, water is lost. This is described as a condensation reaction. The condensation reaction is brought about by enzymes</a:t>
            </a:r>
            <a:r>
              <a:rPr lang="en-GB" sz="2200" dirty="0" smtClean="0">
                <a:solidFill>
                  <a:srgbClr val="008000"/>
                </a:solidFill>
              </a:rPr>
              <a:t>.</a:t>
            </a:r>
            <a:endParaRPr lang="en-GB" sz="2000" dirty="0" smtClean="0"/>
          </a:p>
          <a:p>
            <a:endParaRPr lang="en-GB" sz="2400" dirty="0"/>
          </a:p>
        </p:txBody>
      </p:sp>
      <p:sp>
        <p:nvSpPr>
          <p:cNvPr id="10" name="TextBox 9"/>
          <p:cNvSpPr txBox="1"/>
          <p:nvPr/>
        </p:nvSpPr>
        <p:spPr>
          <a:xfrm>
            <a:off x="539552" y="3645024"/>
            <a:ext cx="7920880" cy="2250250"/>
          </a:xfrm>
          <a:prstGeom prst="rect">
            <a:avLst/>
          </a:prstGeom>
          <a:noFill/>
          <a:ln>
            <a:noFill/>
          </a:ln>
        </p:spPr>
        <p:txBody>
          <a:bodyPr wrap="square" rtlCol="0">
            <a:noAutofit/>
          </a:bodyPr>
          <a:lstStyle/>
          <a:p>
            <a:r>
              <a:rPr lang="en-GB" sz="2200" dirty="0"/>
              <a:t>Glucose and fructose are monosaccharide sugars. They can chemically combine together with a glycosidic bond. The product that is formed is a disaccharide called sucrose. The enzyme that catalyses the formation of the bond is called </a:t>
            </a:r>
            <a:r>
              <a:rPr lang="en-GB" sz="2200" dirty="0" err="1"/>
              <a:t>sucrase</a:t>
            </a:r>
            <a:r>
              <a:rPr lang="en-GB" sz="2200" dirty="0"/>
              <a:t>. When sucrose is formed, water is released</a:t>
            </a:r>
            <a:r>
              <a:rPr lang="en-GB" sz="2200" dirty="0" smtClean="0"/>
              <a:t>.</a:t>
            </a:r>
            <a:endParaRPr lang="en-GB" sz="2200" dirty="0"/>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Glycosidic bonds</a:t>
            </a:r>
            <a:r>
              <a:rPr lang="en-GB" sz="2800" dirty="0">
                <a:solidFill>
                  <a:srgbClr val="7F7F7F"/>
                </a:solidFill>
              </a:rPr>
              <a:t>	</a:t>
            </a:r>
            <a:r>
              <a:rPr lang="en-GB" sz="2800" dirty="0" smtClean="0">
                <a:solidFill>
                  <a:srgbClr val="7F7F7F"/>
                </a:solidFill>
              </a:rPr>
              <a:t>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278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A hydrolysis reaction involves the splitting of a bond. The word hydrolysis means ‘splitting using water’. When a chemical compound is hydrolysed in a living organism, water and the correct enzyme are required. Hydrolysis reactions are used to break down large polymers during the digestive process</a:t>
            </a:r>
            <a:r>
              <a:rPr lang="en-GB" sz="2200" dirty="0" smtClean="0">
                <a:solidFill>
                  <a:srgbClr val="008000"/>
                </a:solidFill>
              </a:rPr>
              <a:t>.</a:t>
            </a:r>
            <a:endParaRPr lang="en-GB" sz="2200" dirty="0">
              <a:solidFill>
                <a:srgbClr val="008000"/>
              </a:solidFill>
            </a:endParaRPr>
          </a:p>
        </p:txBody>
      </p:sp>
      <p:sp>
        <p:nvSpPr>
          <p:cNvPr id="10" name="TextBox 9"/>
          <p:cNvSpPr txBox="1"/>
          <p:nvPr/>
        </p:nvSpPr>
        <p:spPr>
          <a:xfrm>
            <a:off x="539552" y="3645024"/>
            <a:ext cx="7920880" cy="2250250"/>
          </a:xfrm>
          <a:prstGeom prst="rect">
            <a:avLst/>
          </a:prstGeom>
          <a:noFill/>
          <a:ln>
            <a:noFill/>
          </a:ln>
        </p:spPr>
        <p:txBody>
          <a:bodyPr wrap="square" rtlCol="0">
            <a:noAutofit/>
          </a:bodyPr>
          <a:lstStyle/>
          <a:p>
            <a:r>
              <a:rPr lang="en-GB" sz="2200" dirty="0"/>
              <a:t>The disaccharide maltose can be broken down or digested into two molecules of glucose. The glycosidic bond in maltose is split. Water is required for this process together with the enzyme maltase. </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Hydrolysis </a:t>
            </a:r>
            <a:r>
              <a:rPr lang="en-GB" sz="2800" dirty="0" smtClean="0"/>
              <a:t>reaction</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52322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A non-reducing sugar does not produce a red/brown precipitate with Benedict's reagent. Some non-reducing disaccharides lose their reducing groups when they bond together. In order to show the presence of these sugars, the glycosidic bond must be broken. This releases the two monosaccharides</a:t>
            </a:r>
            <a:r>
              <a:rPr lang="en-GB" sz="2200" dirty="0" smtClean="0">
                <a:solidFill>
                  <a:srgbClr val="008000"/>
                </a:solidFill>
              </a:rPr>
              <a:t>.</a:t>
            </a:r>
            <a:endParaRPr lang="en-GB" sz="2000" dirty="0"/>
          </a:p>
          <a:p>
            <a:endParaRPr lang="en-GB" sz="2000" dirty="0" smtClean="0"/>
          </a:p>
          <a:p>
            <a:endParaRPr lang="en-GB" sz="2400" dirty="0"/>
          </a:p>
        </p:txBody>
      </p:sp>
      <p:sp>
        <p:nvSpPr>
          <p:cNvPr id="10" name="TextBox 9"/>
          <p:cNvSpPr txBox="1"/>
          <p:nvPr/>
        </p:nvSpPr>
        <p:spPr>
          <a:xfrm>
            <a:off x="539552" y="3447002"/>
            <a:ext cx="7920880" cy="2448272"/>
          </a:xfrm>
          <a:prstGeom prst="rect">
            <a:avLst/>
          </a:prstGeom>
          <a:noFill/>
          <a:ln>
            <a:noFill/>
          </a:ln>
        </p:spPr>
        <p:txBody>
          <a:bodyPr wrap="square" rtlCol="0">
            <a:noAutofit/>
          </a:bodyPr>
          <a:lstStyle/>
          <a:p>
            <a:r>
              <a:rPr lang="en-GB" sz="2200" dirty="0"/>
              <a:t>Sucrose is a disaccharide which is formed when glucose and fructose bond together. Sucrose is a non-reducing sugar. Glucose and fructose will both reduce </a:t>
            </a:r>
            <a:r>
              <a:rPr lang="en-GB" sz="2200" dirty="0" smtClean="0"/>
              <a:t>copper(II</a:t>
            </a:r>
            <a:r>
              <a:rPr lang="en-GB" sz="2200" dirty="0"/>
              <a:t>) ions in Benedict's reagent to </a:t>
            </a:r>
            <a:r>
              <a:rPr lang="en-GB" sz="2200" dirty="0" smtClean="0"/>
              <a:t>copper(I) ions.</a:t>
            </a:r>
            <a:endParaRPr lang="en-GB" sz="2200" dirty="0"/>
          </a:p>
          <a:p>
            <a:r>
              <a:rPr lang="en-GB" sz="2200" dirty="0"/>
              <a:t>To split the glycosidic bond the sucrose is boiled in hydrochloric acid. The solution is neutralised with excess sodium hydroxide. When the Benedict’s test is repeated, the result is positive</a:t>
            </a:r>
            <a:r>
              <a:rPr lang="en-GB" sz="2200" dirty="0" smtClean="0"/>
              <a:t>.</a:t>
            </a:r>
            <a:endParaRPr lang="en-GB" sz="2400" dirty="0" smtClean="0"/>
          </a:p>
          <a:p>
            <a:endParaRPr lang="en-GB" sz="2400" dirty="0"/>
          </a:p>
          <a:p>
            <a:endParaRPr lang="en-GB" sz="2400" dirty="0" smtClean="0"/>
          </a:p>
          <a:p>
            <a:endParaRPr lang="en-GB" sz="2400" dirty="0"/>
          </a:p>
          <a:p>
            <a:endParaRPr lang="en-GB" sz="2400" dirty="0" smtClean="0"/>
          </a:p>
          <a:p>
            <a:endParaRPr lang="en-GB" sz="2400" dirty="0"/>
          </a:p>
          <a:p>
            <a:endParaRPr lang="en-GB" sz="2400" dirty="0" smtClean="0"/>
          </a:p>
          <a:p>
            <a:endParaRPr lang="en-GB" sz="2400" dirty="0"/>
          </a:p>
          <a:p>
            <a:endParaRPr lang="en-GB" sz="2400" dirty="0" smtClean="0"/>
          </a:p>
          <a:p>
            <a:endParaRPr lang="en-GB" sz="2400" dirty="0"/>
          </a:p>
          <a:p>
            <a:endParaRPr lang="en-GB" sz="2400" dirty="0"/>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Non-reducing sugars</a:t>
            </a:r>
            <a:r>
              <a:rPr lang="en-GB" sz="2800" dirty="0">
                <a:solidFill>
                  <a:srgbClr val="7F7F7F"/>
                </a:solidFill>
              </a:rPr>
              <a:t>	</a:t>
            </a:r>
            <a:r>
              <a:rPr lang="en-GB" sz="2800" dirty="0" smtClean="0">
                <a:solidFill>
                  <a:srgbClr val="7F7F7F"/>
                </a:solidFill>
              </a:rPr>
              <a:t>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12742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Amino acids will form strong covalent bonds with each other. Two amino acids will bond together with a peptide bond or link. When the peptide link is formed, water is lost. This is called a condensation reaction. Large numbers of amino acids will join together in this way to form polypeptides and proteins.</a:t>
            </a:r>
          </a:p>
        </p:txBody>
      </p:sp>
      <p:sp>
        <p:nvSpPr>
          <p:cNvPr id="10" name="TextBox 9"/>
          <p:cNvSpPr txBox="1"/>
          <p:nvPr/>
        </p:nvSpPr>
        <p:spPr>
          <a:xfrm>
            <a:off x="539552" y="3429000"/>
            <a:ext cx="7920880" cy="2466274"/>
          </a:xfrm>
          <a:prstGeom prst="rect">
            <a:avLst/>
          </a:prstGeom>
          <a:noFill/>
          <a:ln>
            <a:noFill/>
          </a:ln>
        </p:spPr>
        <p:txBody>
          <a:bodyPr wrap="square" rtlCol="0">
            <a:noAutofit/>
          </a:bodyPr>
          <a:lstStyle/>
          <a:p>
            <a:r>
              <a:rPr lang="en-GB" sz="2200" dirty="0"/>
              <a:t>An amino acid has an amino group </a:t>
            </a:r>
            <a:r>
              <a:rPr lang="en-GB" sz="2200" dirty="0" smtClean="0"/>
              <a:t>(–NH</a:t>
            </a:r>
            <a:r>
              <a:rPr lang="en-GB" sz="2200" baseline="-25000" dirty="0" smtClean="0"/>
              <a:t>2</a:t>
            </a:r>
            <a:r>
              <a:rPr lang="en-GB" sz="2200" dirty="0"/>
              <a:t>) and a carboxyl group  </a:t>
            </a:r>
            <a:r>
              <a:rPr lang="en-GB" sz="2200" dirty="0" smtClean="0"/>
              <a:t>    (–COOH</a:t>
            </a:r>
            <a:r>
              <a:rPr lang="en-GB" sz="2200" dirty="0"/>
              <a:t>). When two adjacent amino acids form a peptide link, the amino group of one bonds with the carboxyl group of the other. A polypeptide chain always has an amino end and a carboxyl end.</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a:t>Peptide </a:t>
            </a:r>
            <a:r>
              <a:rPr lang="en-GB" sz="2800" dirty="0" smtClean="0"/>
              <a:t>linkages</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4963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a:solidFill>
                  <a:srgbClr val="008000"/>
                </a:solidFill>
              </a:rPr>
              <a:t>Polypeptides are long chains of amino acids. These are joined together by peptide bonds. Proteins are composed of one or more polypeptide linked together. </a:t>
            </a:r>
          </a:p>
          <a:p>
            <a:r>
              <a:rPr lang="en-GB" sz="2200" dirty="0">
                <a:solidFill>
                  <a:srgbClr val="008000"/>
                </a:solidFill>
              </a:rPr>
              <a:t>The role of a polypeptide or protein depends upon </a:t>
            </a:r>
            <a:r>
              <a:rPr lang="en-GB" sz="2200" dirty="0" smtClean="0">
                <a:solidFill>
                  <a:srgbClr val="008000"/>
                </a:solidFill>
              </a:rPr>
              <a:t>its </a:t>
            </a:r>
            <a:r>
              <a:rPr lang="en-GB" sz="2200" dirty="0">
                <a:solidFill>
                  <a:srgbClr val="008000"/>
                </a:solidFill>
              </a:rPr>
              <a:t>shape. This is determined by the order of amino acids in the chain. Polypeptides are held in position by different bonds.</a:t>
            </a:r>
          </a:p>
        </p:txBody>
      </p:sp>
      <p:sp>
        <p:nvSpPr>
          <p:cNvPr id="10" name="TextBox 9"/>
          <p:cNvSpPr txBox="1"/>
          <p:nvPr/>
        </p:nvSpPr>
        <p:spPr>
          <a:xfrm>
            <a:off x="539552" y="3717032"/>
            <a:ext cx="7920880" cy="2178242"/>
          </a:xfrm>
          <a:prstGeom prst="rect">
            <a:avLst/>
          </a:prstGeom>
          <a:noFill/>
          <a:ln>
            <a:noFill/>
          </a:ln>
        </p:spPr>
        <p:txBody>
          <a:bodyPr wrap="square" rtlCol="0">
            <a:noAutofit/>
          </a:bodyPr>
          <a:lstStyle/>
          <a:p>
            <a:r>
              <a:rPr lang="en-GB" sz="2100" dirty="0"/>
              <a:t>Peptide bonds join amino acids together to form the </a:t>
            </a:r>
            <a:r>
              <a:rPr lang="en-GB" sz="2100" b="1" dirty="0"/>
              <a:t>primary structure</a:t>
            </a:r>
            <a:r>
              <a:rPr lang="en-GB" sz="2100" dirty="0"/>
              <a:t>.</a:t>
            </a:r>
          </a:p>
          <a:p>
            <a:r>
              <a:rPr lang="en-GB" sz="2100" dirty="0"/>
              <a:t>The </a:t>
            </a:r>
            <a:r>
              <a:rPr lang="en-GB" sz="2100" b="1" dirty="0"/>
              <a:t>secondary structure </a:t>
            </a:r>
            <a:r>
              <a:rPr lang="en-GB" sz="2100" dirty="0"/>
              <a:t>(alpha helix or beta pleated sheet) is held in place by weak hydrogen bonds.</a:t>
            </a:r>
          </a:p>
          <a:p>
            <a:r>
              <a:rPr lang="en-GB" sz="2100" dirty="0"/>
              <a:t>Folding of the secondary structure forms a </a:t>
            </a:r>
            <a:r>
              <a:rPr lang="en-GB" sz="2100" dirty="0" smtClean="0"/>
              <a:t>three-dimensional </a:t>
            </a:r>
            <a:r>
              <a:rPr lang="en-GB" sz="2100" b="1" dirty="0"/>
              <a:t>tertiary structure</a:t>
            </a:r>
            <a:r>
              <a:rPr lang="en-GB" sz="2100" dirty="0"/>
              <a:t>. The 3D shape is held by ionic bonds, </a:t>
            </a:r>
            <a:r>
              <a:rPr lang="en-GB" sz="2100" dirty="0" err="1" smtClean="0"/>
              <a:t>disulfide</a:t>
            </a:r>
            <a:r>
              <a:rPr lang="en-GB" sz="2100" dirty="0" smtClean="0"/>
              <a:t> </a:t>
            </a:r>
            <a:r>
              <a:rPr lang="en-GB" sz="2100" dirty="0"/>
              <a:t>bridges and hydrophobic interactions.</a:t>
            </a:r>
          </a:p>
          <a:p>
            <a:r>
              <a:rPr lang="en-GB" sz="2100" dirty="0"/>
              <a:t>A </a:t>
            </a:r>
            <a:r>
              <a:rPr lang="en-GB" sz="2100" b="1" dirty="0"/>
              <a:t>quaternary structure </a:t>
            </a:r>
            <a:r>
              <a:rPr lang="en-GB" sz="2100" dirty="0"/>
              <a:t>consists of two or more polypeptides bonding together. For example, haemoglobin has four polypeptide chains.</a:t>
            </a:r>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Polypeptides</a:t>
            </a:r>
            <a:r>
              <a:rPr lang="en-GB" sz="2800" dirty="0" smtClean="0">
                <a:solidFill>
                  <a:srgbClr val="7F7F7F"/>
                </a:solidFill>
              </a:rPr>
              <a:t>	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46927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a:spLocks/>
          </p:cNvSpPr>
          <p:nvPr/>
        </p:nvSpPr>
        <p:spPr>
          <a:xfrm>
            <a:off x="539552" y="1452381"/>
            <a:ext cx="7920880" cy="1800200"/>
          </a:xfrm>
          <a:prstGeom prst="rect">
            <a:avLst/>
          </a:prstGeom>
          <a:noFill/>
          <a:ln>
            <a:noFill/>
          </a:ln>
        </p:spPr>
        <p:txBody>
          <a:bodyPr wrap="square" rtlCol="0">
            <a:noAutofit/>
          </a:bodyPr>
          <a:lstStyle/>
          <a:p>
            <a:r>
              <a:rPr lang="en-GB" sz="2200" dirty="0" smtClean="0">
                <a:solidFill>
                  <a:srgbClr val="008000"/>
                </a:solidFill>
              </a:rPr>
              <a:t>A reducing sugar contains a chemical group that is able to donate electrons to an indicator such as Benedict’s reagent. All monosaccharides and some disaccharides have reducing properties. They will change the blue colour of Benedict’s reagent to a red brown colour. </a:t>
            </a:r>
            <a:endParaRPr lang="en-GB" sz="2400" dirty="0" smtClean="0">
              <a:solidFill>
                <a:srgbClr val="008000"/>
              </a:solidFill>
            </a:endParaRPr>
          </a:p>
          <a:p>
            <a:endParaRPr lang="en-GB" sz="2000" dirty="0"/>
          </a:p>
          <a:p>
            <a:endParaRPr lang="en-GB" sz="2000" dirty="0" smtClean="0"/>
          </a:p>
          <a:p>
            <a:endParaRPr lang="en-GB" sz="2400" dirty="0"/>
          </a:p>
        </p:txBody>
      </p:sp>
      <p:sp>
        <p:nvSpPr>
          <p:cNvPr id="10" name="TextBox 9"/>
          <p:cNvSpPr txBox="1"/>
          <p:nvPr/>
        </p:nvSpPr>
        <p:spPr>
          <a:xfrm>
            <a:off x="539552" y="3447002"/>
            <a:ext cx="7920880" cy="2448272"/>
          </a:xfrm>
          <a:prstGeom prst="rect">
            <a:avLst/>
          </a:prstGeom>
          <a:noFill/>
          <a:ln>
            <a:noFill/>
          </a:ln>
        </p:spPr>
        <p:txBody>
          <a:bodyPr wrap="square" rtlCol="0">
            <a:noAutofit/>
          </a:bodyPr>
          <a:lstStyle/>
          <a:p>
            <a:r>
              <a:rPr lang="en-GB" sz="2200" dirty="0" smtClean="0"/>
              <a:t>Benedict’s reagent contains copper</a:t>
            </a:r>
            <a:r>
              <a:rPr lang="en-GB" sz="2200" cap="small" dirty="0" smtClean="0"/>
              <a:t>(II) </a:t>
            </a:r>
            <a:r>
              <a:rPr lang="en-GB" sz="2200" dirty="0" smtClean="0"/>
              <a:t>ions in solution. A reducing sugar like glucose is added to Benedict's reagent and the solution is heated in alkaline conditions. The glucose donates electrons and the copper(II) is reduced to copper(I) ions. These form a red/brown precipitate. The colour change of the indicator can be used to show the relative concentrations of the sugar being tested. This is a semi-quantitative test.</a:t>
            </a:r>
            <a:endParaRPr lang="en-GB" sz="2400" dirty="0" smtClean="0"/>
          </a:p>
          <a:p>
            <a:endParaRPr lang="en-GB" sz="2400" dirty="0" smtClean="0"/>
          </a:p>
          <a:p>
            <a:endParaRPr lang="en-GB" sz="2400" dirty="0"/>
          </a:p>
          <a:p>
            <a:endParaRPr lang="en-GB" sz="2400" dirty="0" smtClean="0"/>
          </a:p>
          <a:p>
            <a:endParaRPr lang="en-GB" sz="2400" dirty="0"/>
          </a:p>
          <a:p>
            <a:endParaRPr lang="en-GB" sz="2400" dirty="0" smtClean="0"/>
          </a:p>
          <a:p>
            <a:endParaRPr lang="en-GB" sz="2400" dirty="0"/>
          </a:p>
          <a:p>
            <a:endParaRPr lang="en-GB" sz="2400" dirty="0" smtClean="0"/>
          </a:p>
          <a:p>
            <a:endParaRPr lang="en-GB" sz="2400" dirty="0"/>
          </a:p>
          <a:p>
            <a:endParaRPr lang="en-GB" sz="2400" dirty="0" smtClean="0"/>
          </a:p>
          <a:p>
            <a:endParaRPr lang="en-GB" sz="2400" dirty="0"/>
          </a:p>
          <a:p>
            <a:endParaRPr lang="en-GB" sz="2400" dirty="0"/>
          </a:p>
        </p:txBody>
      </p:sp>
      <p:sp>
        <p:nvSpPr>
          <p:cNvPr id="12" name="TextBox 11"/>
          <p:cNvSpPr txBox="1"/>
          <p:nvPr/>
        </p:nvSpPr>
        <p:spPr>
          <a:xfrm>
            <a:off x="68718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3"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GB" sz="2800" dirty="0" smtClean="0"/>
              <a:t>Reducing sugars</a:t>
            </a:r>
            <a:r>
              <a:rPr lang="en-GB" sz="2800" dirty="0">
                <a:solidFill>
                  <a:srgbClr val="7F7F7F"/>
                </a:solidFill>
              </a:rPr>
              <a:t>	</a:t>
            </a:r>
            <a:r>
              <a:rPr lang="en-GB" sz="2800" dirty="0" smtClean="0">
                <a:solidFill>
                  <a:srgbClr val="7F7F7F"/>
                </a:solidFill>
              </a:rPr>
              <a:t>Glossary</a:t>
            </a:r>
            <a:endParaRPr lang="en-GB" sz="2800" dirty="0">
              <a:solidFill>
                <a:srgbClr val="7F7F7F"/>
              </a:solidFill>
            </a:endParaRPr>
          </a:p>
        </p:txBody>
      </p:sp>
      <p:cxnSp>
        <p:nvCxnSpPr>
          <p:cNvPr id="14" name="Straight Connector 13"/>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335956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4fd438ae49a40f2837e31dc865e6e3a01ceb16"/>
  <p:tag name="ISPRING_ULTRA_SCORM_COURSE_ID" val="A555EA71-52F4-4178-93B3-B84D0345B8EF"/>
  <p:tag name="ISPRING_SCORM_RATE_SLIDES" val="1"/>
  <p:tag name="ISPRING_SCORM_RATE_QUIZZES" val="0"/>
  <p:tag name="ISPRING_SCORM_PASSING_SCORE" val="100.0000000000"/>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Content List"/>
  <p:tag name="ISPRING_PLAYERS_CUSTOMIZATION" val="UEsDBBQAAgAIACRvt0T+VZKv0QMAAPsNAAAdAAAAdW5pdmVyc2FsL2NvbW1vbl9tZXNzYWdlcy5sbmetV91u2zYUvi/QdyAEFNgulrYDWhSD44C2GFuILLkiHSf7gcBIjEOEIl39uM2u9jR7sD3Jjig7sdMOkupdWDBpf9/5+c45IgdnXzKFNiIvpNGnztuTNw4SOjGp1KtTZ8HOf/rgoKLkOuXKaHHqaOOgs+HLFwPF9ariKwHfX75AaJCJooBlMaxXT2sk01NnPorH4WyOg+vYDydhPPImznBssjXXD8g3K/N7/sPP7z98efvu/Y+D11tkFyI6w75/SIUs07s3HYgCFoV+DGzEjwNyxZxh/eyHCxfM9wLiDLdf+qHnEbl0hvWzFbeIIhKwmPqeS2KPxkHIbC58wojrDK9Nhe74RqDSoI0Un1F5J0DJUuYCFUqm9ofEwIauRJsxN8JLL5jELAx9GpPA3e04Q6JT5Ob8M9RHT5YIUxIBQc4LkX8HNrZSWzjCSvVjmHqTqQ8fVrswlas7BZ+yrx9zEoBaQrehZoRSPCHxKLwCnaCswj6I8AKq6aIP4ppQqABC2zABvvQmmHlhUFdQRCiLvPFj+SRcI6PVA+JJAji0zsVGmqqAnbqiRNoUUtHPCiUfF1C4Hva/UaQNIZLalutKbgS4kKftukDLjIlbK/Nx4f0an2PPJ24MUrnhMma2l2tjHKpfmxJxpUwdANjl6YbrRKAbkfAKSukB/pbK1P5tzSHs2pNPlfwT8XLbOa+2TRe45OrVyXGuecyHYbHkue7QQc+oDlr+62CzqoBIy1Jk67Itir1MnPwvXhwb1xxT+p9BddHlyIie2e8bDoUSJxG82KDbR9J0R5AZ1AeMtYxL1R3lBedgaJ6LAka8yJGnb3vYvISsHcAvIZs98Esyoh6r8yNuClm2vk5skhutvq1vAu9vJUrxpPGNuDXQu0rwDQgA+7JoRD/5DmO9xNxNxXp87c/YLUsADq14CaclBC4pmUH8aQfOxYzsMtiMxoNMLE2lUjuKlLy34xG0qbImIetGp8bobW4yu6t4seuDZjqfHeNFE1zUGJ3vGWwjpQRH4ym0kKX3GY19PCJQ0YFBGS+TOxjvt6bSaUei5lzkknMMZNvsUMHz5O6fv/7uyPHMk2YXbXd/6UUCnVaPB/JI9ltgSlH80UbC8OgQZxddUNtz5A7X8VhpBdwmDzOGx9MZaEytpKbKk/a39j7DDEcX0Of20OMMZzy/hyHBjFG9WGzIdSGU/aw/HamrUkkt+mCPG5F1wMybx9h17f0CbhZKJvfNqyVF3A6q+qKh4KLRlWw8xQHMkGd8IpVlT0I7tncdCw3XrJ/abfP1FH9cFfaaNni9d2v7F1BLAwQUAAIACAAkb7dEoX9xkrkEAAC+FgAAJwAAAHVuaXZlcnNhbC9mbGFzaF9wdWJsaXNoaW5nX3NldHRpbmdzLnhtbM1Y23IaORB991eoZiuPMca32C7Ahe2hTAUGFsbrpLa2KDEjGK010qykgZCn/Zr9sHxJWsjcjMFiU05cfsA03adbrb6cmdLll5ShEZGKCl72ivsHHiI8EjHlw7J3F9ben3lIacxjzAQnZY8LD11W9kpZ3mdUJV2iNagqBDBcXWS67CVaZxeFwng83qcqk+ZXwXIN+Go/Emkhk0QRroksZAxP4ENPMqK8yt4eQiUraoo4ZwTRGELg1ESHWY1hlXgFq9bH0cNQipzH14IJieSwX/Z+O6uav5mOhbqhKeHmcKoCQiPWFziOqYkHsy79SlBC6DCBwIsHxx4a01gnZe/o4NDggH5hHWeKbk+BDc61gONw/eggJRrHWGP71XqUZEAk5JWoipY5AdAV2ZKmJl/0XGBF8YTjlEYh/IJMrsreTdjr+DW/4wfXfu+u07ChOluE9bDhO9l0G/Ubvxe0Qr/buw2bjZ2NQv9TuIPRrpE5w7c7ftcPQr/Tu6q3drRwD2ph4zer9caONvf+Vbce7uopqDZ3NWnftgI3m9vPbb/TqAcfe2Gr1Qjr7YXVtIaXqrVUWC38EjSIyOVyeeskT/scUwZT40mNK6Jh7jAshyQUNQrdOMBMEQ/9nZHh7zlmVE9Mh8J4eiAkq6qMRLpjuq/smY7yFnAWEAKDlpz39sn5vLU/nK0cvWC9L471bJSl+dRqJ0KLnxx98eBkHv758fbwNwRaGtGYiABLOR1Z6wd4MYTDxXQsHp2ebo9ig7cS1hpHCYxSPZuEy5KZ1kDwlQIx31FfsHieWJL2SRzglCxtiO4D5TXQLHpoAKXMIOVVSTHzENVwBdHcWOV9pame7qTasiYCLNh9BDW7a1cSJViqlbqdJ89sgajyZyA0UX/ZXFjRJlWfx+hG4jHsRhf1NuEuardwU8zcFpFOQUisdtBEVcZclDuztndRbmL5QCQKhWBO+u1ZcaM6Hwin2FPoZBfFe9JXVBMX1Svq5Ppe5CxGE5EjRh8I0gJB9HkK/yUELfMHNJAinUqB42ikGDQPGlEyJvGli6PP4CLNwRLoVcaIth7+yelX1CcDIQGX4BEUG8ipsvj7OwFnWKkFKJ7F+M5u4Xpw4396Zw6I4xEGRrMbOEwAkmb6NfAxnJ0LcMGYgGwuQUBmIpxDWZv7iWk8VXM5prPvBI+ml24ucgoK100hHosJP0QwqyjPiStghDkSnE0QjqC9lCmhERW5AoktFgut/leA1hRRPg11CCMVnMnYbUAcFA+Pjk9OP5ydX+wXvv373/utRo9Mo82w8WapxvVWfups+YQLv2C3gXO6WT1hni8YbeSfzna7hrmFizpbPsNIX7DdQhjXbGtCpqb347XkPv/s8Mgz1hdxqWAIwvN8YUqv3iJd6PrVzvUtglzfNcLuhUubBQJBwqIE+nRgnn0dbaZczEW3dRfC1flOsOaGnDZ2x//DCRAu22lwubkNWk4H/ujIaMzWbi9tbKf1jyV3JHi/XDUAejC0XAQIAqMpMKH4p03+H5nDm0bFa47wp4/czoZrD96/YiL+0BOUHaevNBEJllECRfRqhffmN85rpvctZcx+m785WnlVNH+FsfpudQ/kq++cK3vfAVBLAwQUAAIACAAkb7dE5gGo9bQCAABOCgAAIQAAAHVuaXZlcnNhbC9mbGFzaF9za2luX3NldHRpbmdzLnhtbJVW227bMAx931cE2XvdXdMBboA2zYAC3VqsRd9lm7GFyJIhyeny9xNlqZaSOPZCFIjIc8SLSKap2lK+/DCbpblgQj6D1pSXCjVeN6PF9TxrtRb8IhdcA9cXXMiasPny40/7SROLHGOJHcipnA3JoXezsJ8pFOfj2wJliJCLuiF8/yBKcZGRfFtK0fJiNLRq34BklG8N8vLHYrUedMCo0vca6iim9RXKNEojQSnAkL6vUUZZjGTAvKdL+5nI6V2dz/6AtqOKaku7+YQyRGtICXGRr25QhvHc3B6/ygLlPEHDX22gXz6jDEIZ2YOML7/7ijLIEE3b/E+PNFKUWNCYc/4R3zlMkMKMH0Z1iTJKwITQ0egruPLYXO8CkPsazn2K4yoFe8K6HiwEfPSMwVLLFtLEnzqbqsTbY6vNfMByQ5gygFDVg55M0E+kVf6aWNfj/sAb5UUAcooe8SpYW8OqizcAxvoev1rd2lURxveuCwKUsHPKIMJe2SN/m7IeIQNlj3xmtIBHzvZH8ENLx/FPfEvcY56vvrECJ+bo6+VP3oqeHnBwVeDaKTymFgUsFYbzQmvAV0sTq+tCSo5iSjnZ0ZJoKvgvxGV7m4xKkwOD67TTfZVqqhmcajcbo1nS4XvZ83g3dr8JfW7deabNCr+eE61JXtXmN0nNZ45nZsRcM09OM3BJGjjIe74REzk1kVuQL0KwqV640BBibdpDYNEN1hA8TYISpMnpGqfuklPF522dgVybN6PgmybWdbiKlhUzf/qVwhsUMWHA2DF1Za7jhL73ZKBwDQBE5pXv2O7QWeqWacpgB37uA4VNeCizVJkOHWq2G/0AGx22m9NM6ke3JvpGCXGx4QTh1cQl4oUTGsZbXpNM2cSioff7t7842sh+kWHnhTvMnl0jRRcb+3EBjRL/j/wHUEsDBBQAAgAIACRvt0QKEe9qogQAAAUWAAAmAAAAdW5pdmVyc2FsL2h0bWxfcHVibGlzaGluZ19zZXR0aW5ncy54bWzNWG1z4jYQ/p5foXHnPh6EvF2SATIkcQbmiKHgNHfT6TDCFliNLLmSDMd96q/pD+sv6QqFtxCIaC9JJx+I1/s8u1rtrlYuX3xLGRoRqajgFa9U2PcQ4ZGIKR9WvLvw5uOph5TGPMZMcFLxuPDQRXWvnOV9RlXSJVqDqkJAw9V5piteonV2XiyOx+MCVZk0bwXLNfCrQiTSYiaJIlwTWcwYnsCPnmREedW9PYTKVnQr4pwRRGNwgVPjHWZ1nTKvaLX6OHoYSpHz+EowIZEc9iveT6c18zfTsUzXNCXcrE1VQWjE+hzHMTXuYNal3wlKCB0m4Hdp/8hDYxrrpOId7h8YHtAvrvNM2e0isOG5ErAarh8NpETjGGtsH61FSQZEQliJqmqZEyBdkS1pavJNzwVWFE84TmkUwhtkQlXxrsNex7/xO35w5ffuOk3rqjMibIRN3wnTbTau/V7QCv1urx7eNncGhf6XcAfQrp4507c7ftcPQr/Tu2y0dkS4O7XA+Le1RnNHzL1/2W2Eu1oKare7Qtr1VuCGqX9t+51mI/jcC1utZthoL1DTHF7K1nJxNfHLUCAil8vprZM87XNMGTSNJzmuiIa2w7AcklDcUKjGAWaKeOj3jAx/zjGjemIqFLrTAyFZTWUk0h1TfRXPVJS3oLOE4BiU5Ly2j8/mpf3pdGXpRWt9saxnvSzPm1Y7EVq8sfel/eO5+2dH293f4Gh5RGMiAizltGWtL+BFFw4W3bF0eHKy3YsN1spYaxwl0Er1rBMuS2ZaA8FXEsQ8o75g8TywA8hVBjGtSYqZh6iGGEfzt9rshL6hDLLYYEuFAddrQY4SLNVKJs7DYfp6VP01EJqo3+zqrGiTqs9jdC3xGA47F/U24S5qdYg9M/En0skJidUOmqjGmItyZ1bILsq3WD4QiUIhmJN+e5auqMEHwsn3FGrTRfGe9BXVxEX1kjqZvhc5i9FE5IjRB4K0QOB9nsJ/CUHLEwEaSJFOpQwrjRSDckAjSsYkvnAx9BVMpDkgYV7KGNHWwh85/Y76ZCAk8BI8gmQDOVWWv7ATcYaVWpDimY8f7LnaCK79Lx/MAnE8wjCj7EYONU3STL8GP4a1cwEmGBMQzSUKiEyEc0hrsz8xjadqLst0tp3g0XTTzUZOSWG7KfhjOeFFBL2G8py4EkaYI8HZBOEIykuZFBpRkSuQ2GSx1OpfOWihiPKpq0OYosGYjN0axH7p4PDo+OTT6dl5ofj3n3993Ap6nB3aDBtrdni42jpxOiOfTLcv4DZMkW6oJ7PkC6CNE6Uzblc3t0yXzshnZswXsFtGwDXsjZCpqf14LbjP3wYeJ4f1g7hcNMf28xPAdGB6mwGg69c6V3UE0btrht1zl8IJBIIQRAlU3sDcTx0x03nJRbd1F8Jm+E60JuZOZ3DH/8WJELbPqRW5mQ1aTgv+7DijmHO4vXQGOx3oWHLHke3dVQM48Id2uoAjn9EUZpv4zXr5f+msm4r/NZvy02uxM3DtcvwePW77Lcd2wB/V4wiWUQJp8Wqp9P6nwg8N2P8pBvZp/gVm5ZPL/FPA6jfKPZCvfrqt7v0DUEsDBBQAAgAIACRvt0S+DzY/nwEAACsGAAAfAAAAdW5pdmVyc2FsL2h0bWxfc2tpbl9zZXR0aW5ncy5qc42UTU/DMAyG7/yKKlzRND4H3CY2pEk7IMENccg6r6uWxlGSlQ3Ef6fOBmtaFxZfmrdPX8eunM+TpFoiFcl98hmew/4p3gcNSPN2DWexrjr0gnThVD6Hl7wAlWsQDaT8+fRX/joQnLHQwXS2fSZbV/MTSG8WUrk6bhgLy2iO0UpGe2e0DZf4I6psX9WuolqbZ2vvUfdS1B6072m0hQyMOH0Mq15gA8YS7D/oQqYQmQ7C6iIPjtcDijqXYmGk3k4xw95MpqvM4lrPu/IvtwZs9cNXO6B/N3gYR3Yqd37ioWgmHt9SdJPGgnOwz3szpmBhJWegar79sP5AI+N2QQ26zF3uf+jhOUWdNjKDVpduhxQxpiuvVjcHFG3Ow8bviMsLiohQcgu2ZTW6oohANGtzxA80FjPqSAtt9/wXVSjnuc72qfsULEeHJduu7h0KDccfiWiEsDFCS2Yii66L44ip9+zgukbWKTfzihO5vMhohvu4ZA/jm7cI7V8TIb2X6bKoLofqYqSGg6uewU70AkkopF2BfUFUVTlv/x28kfvk6xtQSwMEFAACAAgAZnhnRRra6juqAAAAHwEAABoAAAB1bml2ZXJzYWwvaTE4bl9wcmVzZXRzLnhtbJ2PMQ/CIBCFd34FuV2wW9MA3UzcHHQ2FVFJ6NFw1PrzhdQYZ4dL7l3e915O9a8x8KdL5CNqaMQWuEMbrx7vGk7H3aYFTnnA6xAiOg0YgfeGKd+0eEiOXCZeIpA0PHKeOimXZRGeplQSKIY5l2ASNo6yzBhRVlJOKwor2/m/6M8NDGOcq8vsQ96jKXtRq4VTshoqc3YoPN4iyGpQ8uuuys6US0URSv48ZtgbUEsDBBQAAgAIAGZ4Z0W45zzyXgAAAGMAAAAcAAAAdW5pdmVyc2FsL2xvY2FsX3NldHRpbmdzLnhtbA3KvQ5AQAwA4N1TNN39bQbHZrTgARoakfRacUd4e7d9w9f2rxd4+AqHqcO6qBBYV9sO3R0u85A3CCGSbiSm7FANoe+yVmwlmTjGFAOcQh9fM/uEyCP5NIdbBMsu+wFQSwMEFAACAAgAOZNfQ7MNd67sAgAAiAgAABQAAAB1bml2ZXJzYWwvcGxheWVyLnhtbK1VTW+cMBA9b6T8B+R78G7SfK1MojRS1ENTRdqm7W3lwCy4C5jaJmTz6zvmG8qmjdQDEoznvRnPmxnY9UsSO8+gtJCpRxbunDiQ+jIQaeiRx693Rxfk+urwgGUx34FyROCRPBUWwGPiBKB9JTKD4AduIo/0DC4yEydTQiphdsh9itxdpDNyeDBDl1R7JDImW1JaFIUrNCLSUMs4tyTa9WVCMwUaUgOKVmkQp8Euzd/R+CQypWaXge4hM/P+wDVJy/GixYCkOHGlCunxfL6gP+4/r/wIEn4kUm146gNxsJKzspRP3N/eyyCPQVvbjFVJrsAYm0RpmzGzFIuL1NHK90jlsE5Aax6CduM0JLTC0gkw28RcRzWPHtBaXr0VNW/pt7bf68atVI52zln+FAsd4VEf0lkngYwOo7KkvG7ZQY9NB91ZJuIo+JULBUH5+a1tkfmCVAHbjivzdHXh4wG+3XHfSLW7RRh2Ua2g24rmVqK5JajlcNvoq46CNLfdADe5gqZUM/YsApBfuFLctsWVUTkwOjLWWDoEM1pduRapE4RFJolP/0Eb6zeS5qd+S5kS8D+E+YREbU1EGsDLnUAfAwnW1AAW29pck8WujdnlpPOnpNfXA1OVYy0KXsQxXIWAYxhww2lnp/ugoLhGFz9XI2zvYC84EmEU42MmGcane2kSrraTDL2DveBY+tsJaGtuy0jHdRw1U9tBjE6sE+bn2shEvJbtOdgzZln24Vsj1xzdZKI9OJ//MYqDGM1gbsjE6rJvvX3VHD7YOTW681lnlWXQrTgPYPKs8mpmIc9GPgFseB6b235OzT7sQUc5T03HNNd37HdZrMQrOIUI7J9ucWJrEoHtGY+cXZz0GFBP3C6D8KVpKiKjtSSVmvuUY1ibZwFFhalm5SOqHiqZp8FIGzfrfg46xl11o4A7MWww08UxNp/MPPIBX+q7XJ5edlc5X1w22DKvhypwlcs7VnWdcNcZtO7X9iKsnnl8/Q1QSwMEFAACAAgAZnhnRbd+K21kAQAA7wIAACkAAAB1bml2ZXJzYWwvc2tpbl9jdXN0b21pemF0aW9uX3NldHRpbmdzLnhtbI1Sy2ocMRC8+yuEf2AltV4DkwU9zYIPATv4POwoZrCtCSOZmKCPj8bxst54TaI+dVV3Nd2qPj9MyT7nMj9Nv4YyzekmljKl+7y9QKjfz4/z8nWJOZa8OSJ3Uxrnn7v0fV6xhuYypHFYRruyeYtReH1ISa2cahkzjCLJPPUKOc9t4zpwHdjGOUpsv/lL4o/uEvcxlfOq/eaE/diwSzkuZZfG+LKF0+r31OkGV8swTq0ubwVbox6mVsfWQIxwyX2lGgAEstwRh6uUndQEecw4hmoUBQqIcE46UYmkHFoWOtFUmO8EYpIx6ir1tHUjrY2jtkroCNFtmledrSEYiTEihABzlQsIBqNWDU1Dg1oPCA4MiKqNJgpQsMEEVr3zwnKkqBcYV2YMYHw87nG79+c6ov+9zuGc/xA8+wVn2dVbmzPm6vfPy9KKb+PTj8ehRDSNXy7Dt+vryzc/vnr3wK4mbdt+6unfUEsDBBQAAgAIAGZ4Z0XdrhbX/UYAAHV1AAAXAAAAdW5pdmVyc2FsL3VuaXZlcnNhbC5wbmfsvXlYEtgXP+yuuWRWjrtUzrRZmpmaG1Q22nzLrKxsUyxKK7cUFVFAbTErlWaa1HLLnImaXDJ3QaRSqVCxsURFgSTFnU0FBeEF27fvO9/neZ/f+77PM39M8xT3nnvvued8zuecey9c2rXTQ0fTWFNBQUHnl21b9ygoKHMUFJTiNNRk/7IVHJsv+58idI/HFoXiVtMh2V9UAjd7blZQKEVriY+qyv4+78y2g1AFhYWR8v8UaQGAGAWFKM1ftm7eG+M31htW8iYADuLglvspWCus8hL+ctXjevfefRfaHl+z/8/mtT/fS1APWal5+uDlJat1+rxeqm3tTr575dbVffq3Cned/Ou43uk9Ef7X9r7R/WVJcwllFWUqjWlEjgnOE00h0iLL41pTXKf6yTHiulAqK92TOzkClsby74NnT/OH75fkxtfznltmgcV9BvhXCYpqhv6f/JGoqr11PnmH+TROXPtTfMzsJEV1StU+KSk5aYGy9jqCwoc/CHi1Zc1E/zhEjrpQ+Oik8yaREs9l/+ey+rVxU91BUgMGU70RXCw8XdTxmQgF5YuGye1DYZdeCNyW8448/ayz7I8DHZuy7eK3/xFzAVzJGS6ifdnZuLo/o178pwJ7IOqLj7T3hm5KKAlWbjRTq58sCoMz91b6zh9LMZtBUH0Fk7tsc8na71ufiVVTET4/e3sJLDbscSe3exxT04sc7B7/dJKZPxLihU8AtB6UaMyhnsmKG68JhI5121k8U7fXGJgf4eU6+XJAImLXTyP7n1/njy2uB6m09pBnh7zinZ7xGmrHy0Kls3Rp3fRUVX3d9HMf/MMbwxW69170UF3Tf6IVsOPoItpeygF6zBpa1cU1UBeH0YbyizurRqZLW57P/gKjRzQHNeJGMxDbzCFPy8XvN+BnY9m8Atcle9cznecTLLRxspX2HqlHIf8+J7qypmNhiSvs6pUxLhcdL3YpHBC46bqWT79ZAarxafO9rVbqUhrsjdtfOAJUAyAnXrTUCWhxR1+Hjo+ZVyBIh2kRkt4iDxyYKYCcjcHRId2rKve1WgwY6RCEaSdiqVRaNJ91oAPiZ5n+6qfVwEi0zfFDqHcbx1ims+MHBtMfi12mxwDxb5BHowhm+cfybl0v0StI6lXmCh09vDAu2/Ii/NxM4saXZCjisaZ6N5nOqPin0cksjxZdo4q0F+MhBX02eWTkOJRFWr+BjPSr0uZQOyzTfwJD817M5IdsHODWVMWpCWE4pllYrFfTXYQYladAR+ZFKyPooocl5jaawHIkpFabCznd7eDpQLCepuWeNmsmblb+sPG1aj9occIZAItTjpqGr4HKkDSFAUj/PdwLhaf0jILzSIv4/kdwMejsL2IT/pUHC5b+xNIn/ZZodXb7tHFX5GBWwHh7GGt+BFUJkf2fvIIsvVgItaGeK7rrlrKTSOaaFUxKJWwpynyqwHxahECN7zq2uA6xhgUgLeAnsxEufitYBvXWHk8gtRFAm0Pm5BZvGhT4wnBwvPm5AkBqTbHYmYE+1VfBt4M69pXiKdlBgY6CaLICoPIJqsbc8XGOIrDSazo3mWg76H4LRY6jQVHRnrjAx7+kEViin6qgLunkK6wGxPpy1kFnrigGHHp/pFKhPqR+Af/Sid6p2hp0dbJg6kh0syASRAiJo+a+9dd223UHE9Dn+LxDrzautPbKR5+TxLi4QU0TiGwlX5cSbRgXt5GQduaA2qzQ0W9FLjYswesl9xA3pwTwGoiHOD7vTyEyWZnFJtHLdozGuT/qdGjv2WyljEj7o6ler8mCMHBqxIgBNVvW7N5ii/g5IY3eyLTxtbfr48b4pT0gIp4neeTeySNd3eziXsescZwx4z89cYnVEDndzQ0TZysC71DtfqPqcBwfAkiGR4EZ+aKbNsvy+Kkz2nWtnWM57S11vbYEotPPyS1jCyefxu0/noAW/Ny19YqUFWdHU+4/JZwGjiYJEOAM/jPBYZd0TJPuqyJrArvb+s3IgGhDYeNDVoXUiGHdV+daXmwOqtP1p/bYB74DMrc5m05wmV+JLaDVbApnmKr/DQ8JMu1kPfVVk268a+V1KpUVHVZ4XX1CpCLkxXZp9CMxpKYgj7KlGZaSFtbANr81bio5bl5rQZGQBr7MbIxySSZdjVLbp03rI8/BxKaJriU30LuHhb4uDqxF7RmTl1gB3kswV3aZStnOWre0u09kpklZkY55mWHNFqi0Bfj7rb0KYCuIIOrhqQX1ZFvtCFo/lBhMyT81QBs3YjDpMYAB0WpJ6qYenee7MTjMz3gQpDvGz/FsHvtJjO6Jp2hWP7vM8aqFoOvHzmi3utCcGSVxGyrf+TZ43HI9AdwQF/c0gYhMsP0AqNpGmWsIGRSCx5JBv6CbmPKMzY6YSy+wLgSyd4jFpjdQ0vWNPxIyEpHUlvvrsyMzLM/5qQi0J23Q+KDZi5cRT5lQ9ZoQTFsGqbOOezjtaYYDnvTgMK3O1Ws3euzG61pnzzRxoPISMMwngcw50moJhgzeCYDIXDmVdqe21C/voszZjRgFAUaPbXfJRjZHL99v31OriMftBz4Jz332G7tGjBQgr1MtTVBu7NQQRbwIuEag1Rs0LVJC4Mb/Zo/lR01W6wZ/jExLlctUhDEvcFrI3KRsDJ6ldOIkeXddxGb+zR4xdE8/BB4bplI43luCpRBkACWagXNyMX9nlOgd/cM0sZnIOzSbf9ucL+zZHLojgU3LcXWLKwx0eNkEZcJeNAylpRHvTuXLJlfj12HnLmJpc5CwR+ioobTngLIcbHtrXS9JAVBxJcHP/unzW0f8Kn9jk/G3AOjrrzcOp6cmIuLTU6+us/k5AdBt3cDLyNjXwIfuxZsmWgt0t+OqMBPH/IA9Ru+X0b5h3eEE8tWrmGH3TcnnBl3WVuGs7LzqW4i8AB9HtEYX94AgdjLGLzcaQF7ldY2dVs1aGXs+xQVpD7ZW3o53Nx9leVbzbopczGJaHUhzq0FvMseUBgrT2of4aue5IqEj4MotE0UQnrlX4FKBx6UhBhfP4PL9Wm3DbhqAiOI+uzL4OqIGAp6KEoM67MDQ4hCQINpaGSEGWUc9S/BVE8aAL0zGgN7E+ecpAPhrPTqw8X7raT5DA5l6wvzZLX4/eFvF40PHDaxkfpdhxndt0Q2j9ka/9TvGBp0dCxm2jGi9RsVI+F9B58d4v08iUKZXPW49JfL8nc3JWbv6If2eL/qk0yLcD1jtH3vbb5Eo1mCLdFvWItLuNFojn1fKM6bX0NbJ7M+0hlYh1uvEOiRdYWTbWXn0Wtz1SOWVRvzuNPCrA+FKPH95FJK0Cx/gYo1qhTdGN08Tg/p7B5gCt3j9W9lhsLpj3Rv2SEC9k3UB96muHn9DpyFIksn6prglWUu5B2iR62m6uwsQodO4Qu9pc/J2cF9pZ+sLjcE4cBg1cGLMbebmBuyUFtbPIb0C5xLw7C36bgDhQmDUnA+b+UvCxUAnF6h6DPV0bYjdibUhAqcq0u/UTlww5KPtQnQ0OFLbPTHBephsv6v3g+J21ITAWkjRoJYx/O/WJU8M3ke4B/OVlXAK4H3KzL2wNUpip+i7mGFKLJ/03qfXQGQkaQ1hjg2y46WiLVEnqCfGzX4bwzfPDxsfOymptPhI97JlNGmR1mXosfVhzpafcUZ/oHyYsPK8z6nkLUVlJYSyyS/qQfj56d1/rf2UnpUf25RgwIjq/oLxGa9bQnB48OuhIbWDO3O2f2OQkvamz2jeuraExMMoCT8vLBc1c4p++nMSuI6wqVEt1NHZmSpmqIM4RWpfscRgmQJimCcLT66x+fyTPxQV/RIoRyGfE9KThAQFOsH97/D28C8+WcBQjcmx/4JKq2lrcHSCf8yx//KTOeGnviP8VPup/zPCO44yuEQAXc4YodHRA4d1DDfaKIMkXDSZLiWOklVjFCUrNxEZtmNO87cGe1B/fTvurHZPdTiEuV117yZVP+TkK88N/KZRZ1lj1OJsm84dZfSLWKd7i96qccSW89Lb65e1q28prT5TpmSNF/bdNV1O0OIUMDY+OEBPvBByOmv9nM7X5SUahvP/VJK1PKGaG9N36VxZpoI1AZDSdFGEAIyfvl/5dl8K2xM6b8tb9Wqm1Jj7yYxINeajTm7oJFvJx1pCIOMKXimCA9V7oit836Gl/ynl21c07yZoanCUcKGOH21EWW2rgf4uRf0FDJPOg9a9vZOx7os/iJzRfi9Si+P0SVKgY7jAV6aBvZsSwvwDi5T9wOo99qWeht8YKs3536H+Her/90MNlxAqgij2MDpSMNDqzO45Uht5CjpSVLV/EkkNqcqxPowAcQjKWQZ+MfmS24ce5+hXo2ZnHonYh1tbW+fnbvOpwhcXhxzL+iBz0vgqZLiY8EQXdGTfAToGvsBTbSk+1Mdt+wqCQxty8tEhtvr9EAj1ffg5opY0/40rKlw/ZuBG4E0tthGHmaIIHtsvjyM5no8+gPeu/MRoi6aZDJedHvTABmwTq+HUJATfl6IMNgArKuIf50we8T3Ct9vyMRRBGH0FZ3/q3J8oGseWdCkAPC+41fOcpG4YvnjI8ktN6BtnStroppi/CKtUhRpsvRmmewzeCq+khLjgHJTDjXZiVl4PaXzXGGpULbzrP2++WSI6q6ExZ8h6xj28VBu7k0+HkQJiDBiCok4xeZEMwcxgHzFMU6cZoIp73KkZbJKIplMm9ClYge/FevL69Ne+CXTMMZKLR0LJmUBXHwMKInXBh4mNGR5YPj/muo3+yZ8IYdhLtDYn2BOsAmhvab+5wVcjrDGYh/s7X/8ANIGtxVYS528ZiMMrgF+3HgrE5bRWh5w4bPNB6wNXFAYQwaodxoyqCzBFyQGbdk/rr3UyfpWefaeYYKwsLuZYEbzWnhSLVYSasA5oVHgLRUPxQ7ROS+ReFN7JxioFaXHcZOvJO/xSwv96fqPx29g3tvv4eyqi8mTyrNcGi0bmcfTHC6OaqEMp1P2V+u8kNp+4lfvU/5da/QPbE+gOOC3OJE5dJUbRj5jzkYZsUZ7cqrb9YZNC/DaZzkfguhpySazhvpslekofWpm9bVWpEH/yfavPHeeC2vAl7fTjIYpApel8OowGX6GhL/M92VYU2dJ2BvZUPix673tWyvrHVa88+FOpCKwsE+egBCYf3iznOx+Iu6La6g27vI4/+NGdEdZrmFjCRC4h+FSX5d6/EoR31/igiWjtl3oGa34Gq6YQoOG79Rd8pagjezdxap/IPrgY9MaI/93p8E0lWSOL9U+6EkBizpPQYw6q57UyL8ri60j1xwxv70mG0sPEjJ4ypSJ14YEWNzdcEEPQYMNv/85O3oAmdAF2J9qpCGVNFeJVMuet0P9qgjtimsP2L/LxX6soubrAmuCVcvLN6Jw8J+ZYZFOIJfXyO30MrF/HE9KOa+2Vbzpd1tRaIQid8fWKR8PXsFcZ7E2sUBUit8iG3dzpZG35X3XXYci4KGsJJsZ9Yw88jjxYjFnMgF2IUcSnCc5+xwmGk7XS+14qiStl86Jw/b6elXyoxqWKEl4/6dXi0QsGfp09sSNFdXTRmuMCdoMWR7Q3RML6jt3xPRRL1lUqUYsT0QRT9CuOWaIoU4FudsmAQTx9I9pJzubCAz8QubtthPKLswP2J1SjVYUh+TV36IA9V0xljXXvdSPI+gzLnoMjKVXtRlVFwe9ZeiaJgNAjZKOLCMq6Lg+iIrF3btGq1lT1RlMf3Qcs9UsAVQeX7fgG0PUP0nesuEe45gXsCk6oHynGur9a0tFFafTZ9G0AmgO76H3+FLsBO/RjMDa6JSmkWknO2pmtn+Jzkm3TL2tmbMkuZTWRQ3u8Lbjhw/UllZZzHtBhFIaxDT3ctf9d83UZiZWQplNrkOJ7ldVAXBK2VXftOW8G5eier/byQVr10bWygHinMEG+jbHFVsXTxks/NOi2Wde/uR5+L0GzsOAbk4pq0AnKV1q97oTq98zzf+j9tbOs0p1pkVFmf7NvOHGhRegBLf1diau+q4L/offXbrAD3hbmJ4vqI3cTvvJ4f7PwJ4dkLGHHwbnYWNEa45wTTn1eeexd75r/pffXkdX/+TkUf4+i/gEP1a9ReSTZpGOLbFHPNTW+De3/d70N6n8gu/CbB7orghzqwTGvL1wB31VNX9Jh2xFHnXH3zUXwnvF/6hLAtdZUZhje/Y5RLHm2w1se+cPkXAb/WlRJDaX2wFk5WRqlFUhX3lMLh3OTNqQfHrl28BPVzQdzPAul/aQMMuDKzNZktujyTCMU+Wq34ldOusksPH/2z0GtWzY8xNDff64+d+p8f8jRmbaicEEvLK8kUGBpbKDXXZZYGqQic8DyYT4Q/D3sbkpovyGqVJjhPNHNQ+8i+qh0CR29qsj+JptBXvXk9payCG52JsyFZvaM3E6BdvM2TPEiJeL4Vtv011PUMPpWTuuCejIuwhGLIRHZpFu5Je1Fv4iPFLvVtPayxg/lPrTvjXI2C+cX3/t6f2mGZ5ygdH2GRU+Tz/kWw3tpm/Iw14j3RrlSjZc2q83RjTjeNNwYBfzhtXP9MT+bEJd0fssZ39y/89oHVsLBCYCbPs0WfpbpGHasIBOY4Zxh3XHvCI23eEaItIqziodrzhb3P7M1eRhgk9POxiBL5n0bINvNp/LGe5bh3G+lxJPYGji4ToyKUKOof2Xcjmtoj8llbaxkZPMK92d8yzvkTdmK1drterH8QxPBK98wu1Y+pVh55dMD/UqzsaHNGZ6JEQchvqRT6wmyPrAu2/O6a73gvkicX/OKoPhaJYwv9Jtwi3Gu0mjuPwlP08xwgF1RMN9cZhJhQcjIB50LVZNgx2tHXDozMHmsu1GOvo4Lc+qtq7Y5KvmpCZED++yNZiojaM1WJiovYlZm6dp44lEv/3A+5pf7aF25C9LhCVRntpzt+j3fi+uMr4VSV2xyX2J9LkhtYvwuEl4UoyLQeAzvRubeyT1a5xyS1gYwZkBQF5vvh20nRri3kdfR637xU2PjD0XJyFi/HoMVnzfvKyozgFbCcDUhSgiB1RjcKUZNqMHsH5qyicjBUASpZzw6AYsYRJnE+00PB6LY/TfUpnu0ab3tY0zugaTgUO21XoLumWy8c1+8MW/g4Pbv+H7uE2l71kimAmDf8/ZGyEsnPLTcVQLgp4x0819Oa3CMUqATQOU48RGaQlientBwLdm5z6MaeNyPWnlG0oXDe4/bEohB6fHOwLPxfqgF/N7A3ue1b3IkWBgH5Hqhvaj0a3OtdZO053qff5o/0mDhH523aLNrcTj6TBasgLykG7km1yfpJe61787Drc7pGJwywl4rYgY337XkBShSNmZ084qbC3tBcApyFncNUQxd40FvEc90rB3YRzsBumn8WFTOBn1/m8JCZRAZ9C2I1Dn6xEkOkYe/B5HdT1BQbxnIuX0D5II0TDo2yyCy+7sQ+T/0/qZjZWVp3iUYr/46+h9w63wwX7ao9v3fI5X/Q++vuULm1AN6jyxYd+z6GjsJxo+TomQpambl99Kq/6H3SE1t9UDQ+Y+FMOIcf7qjtPpBkubXHL9jgX3hOdmiymWR9ttU6n/oTX7VaAe2UPnQwFntjuuog4MsWNvt3fQ1f0l6cNRMzl+KEr5DQ/+H3t9gP2NH62vk/CX/G/zF7rzOiCzvXxfyXfbzP/T+mv2c0hW1eMosUedb/GVp8AF12aJOfZf9/A+9v8F+/rlz/uva/4+4dszkKx+MK2/OUgcsOQ2LvEx7ztT1j46OMi4hDpTzjx79uLsEQqNJMiQULC86XdWP4TYaePSfUaTdnV25cb6KlWQTwf6Bzju/JRFSTRz+mKtddTYYOULc6ZA8eSVCyeXjGcUWNZSYCQg7toFWZSw/3zePGy19ITqiiMrPqZgPP2wWQSVNHfu0iN6tLXNi8eC4V0jmWrTZmk9PAAq75FuuxfnizEDHUF452xY0vuSgg9mez48oQN85opDZR2LqHyYVYIf/5Ly89GldviP4v52DdPRsfhjq9Mfn125QanJzwKR++7DF4XR96O8f6u+frmSk/Isjjg3+8sqhRVHNueO9kdveYQnjd22XqU5IFiY39jQ0OjpaMtt3xXpG4qkT2lMdXmYlPx1YoXVNFyTmDLAl42z7PMkExiGeaxBf+px9oF4o6TOor66JnRw+XuH8pyDAcmS1TIM0xsdRtQyTGZKZkZIwxJhP4t1952dOxqbM89E7SZdKBGHj1cy0ayI8KzfOni5scnB/FbKjyLPsiMX+BLB/oM5ExK1Xh4rezfOWuzKlBEy3rojtyFrN4edJxbcWSHvZKNgixanF5+JqWgFihnpqU8m6kXkcy567dqiTB5ere7+/+fFcbdn5GWNwIisvHsV+cfz1rLR1Y7Ltgtv54c/ZdRVFWJm64tw++npzsD8i0u7E/iVWmw01IbouHMIzNA5GdkkekVwcHuBGGxcqiZudg8KSomnan8WpBU/QJYSgkjp7w60g8WtdLY4rRUxMFQ88DMGTxh1UYxRpWTc+mk+AMpHoA03WHK11RmavRg1T6sIOS6uV62/VBbfl3qfJxxipsc+eLmbqnHTuTns7t+wkRW7cTc2GOpXKusA+r7vzOLOwHnTQ67GgjtISPRlehgV8ej6yYxG45afVHCETLYhNxRZrcajS4349gE3JYaAGLY4tu7Dul+74a51JlUvfrd00yH/HBIr3bIUDpdgXOz3bbEvGHbXn8pGC3qpLI1mkEjFyhwmYm+1L52YjckJIRmiiS0Qu9yYXugYyfb2eTO8nI0vy+E7l9oGBgWGat7lOkMciCn6qwhMhfZYnfmZyB01HvtYCx7S7gGZeoEOB3EtePeJxP2genzoVtoZZzPqdf+XEarClX1yz08CG0ICqtFn5ydBIg80n+8Nouxo7zetvKaqizdxhyxn5QOEyBSJ0HMdvdWgGxgPyHfEzA96SYkRrZX8KvHGDIzmmBU9ppbMQPBb+xFO42aEsfFbXz21mi0L5FRZ7M9qJ7ALH3ZLxLLo4gH3bHboiz6HciovzBdeY63XkxY3XOLhWIIpsRuImh/exJ2/QR4j2oqQ7BgwTeoKbSSdzZLC8K+396WmIiaFmdD/TKD2sfnbKISWbSD6RTHMgZBQIjf4g0c0Wyeh7v5GC/B4R3hcfIK6Pc3+01C6279KKULUXkFA/H3yA40yvDkePw7TcEuV4Nneps4lCfzK8FSv2NWKQ6Cwpf0dCTD2RIr/CBV0MBN9nNycgnyB6VhDwf4whL8mNedFnxkw/Y1yAN3qIxWBAsgSXhe6NpoawyqiyKZXk8MetyJV0Fr8ylcDi4TiPtVhevT8wiLlW9UWh/acmiOIxQYSkPznOiAHZ4FJfiyn1IKSVZIBR056BCm829J6pGxP02ir0wU94L92C2qDZlBuygI8Wqchg1kXFls2pe9aNutaFqgS8m82oCcN2Jbg28h7st3GNGSCmjWzEsH0A8yoiU5qJbLxo3MH3Ynyzhtgaxb2SZfRj8RgNphJ7OLM14JckpiyJGxS1e4F6RU792+LAGvSpm0jKYxaUNOApBu2kg6aMhdkCBzxXZ7rotThABf86leVP+HhS0JaU6KaMENROZeMrFQCBqg1GiqVH9J7q1qhJOndPV5sgj7S72uNgXoFoY+Kp4WmR6a9kBXrdcnxcbxzsOOKkCp68tdV255/xEy886BO/x9TDwqphgzOiLE7IqG3lGFXm3X7qaZ96d5BsDx8zjYUuixhXgxj8chEyqB1J80Lxrnmef+GmPFq5m6fd3EsA+iSwsWp4rJVeR7243zoPTYCVVAGwtJ0FBowxTiDt9Uhh1ezystlg0DvZnQ5/pFMIMC8b8i3To454md1LsRgqiz8zzgNO2nEcL5uTrlKesHiN6wNugaLL60pQ4cazpfGiOtOf0A9MKQ+JMLgmEq6DEJCbGnX6k9y7devUgH7WXlnWmBZKd/RywtJEYEqndUUNeL2SNSKOv/4zW1IAJ9E0Gh3/Y5a/1msfeuQZFvOSmNqz/mVgZiv9eonrYgYWdtlamo6g5/1KIvKTYnunA2Xr00IKliMvvlyZJ8rXRZ58qCfUIDh2y1JmIdIq6Ih6HuaBR1vrA0CBQKQ2eWQKrycMXvAGQXJuZRkpIUuitsWgWU1BWm9NSigzKcS1rtBKk/eItXCnRXmYSDTEFfFe8jWakPEQ5ODymN7+rsmqPmYNdXwLOK3QA3L0cAI7S1o5Ita9ty/bD3Uyxqz2xZHcv/zSIj1O0jvOJNMFvhnADevpVbnTrMHnv87y4HqjmOobvSK6FNVV9GJUZlAvdFibCIkKnxBdty2ngA5boOdlCGayG81yT7bKg8lwyeG8mFcByUViOlhskaSFkkxc/4C4qpMLhd+MF9c7SxF+dASpHgC6A7TxxKmnzePAVwgjzKdZ3TMSWqwLSCkOxT69ZKLF2WNaNL6JPrso3PE/uSX6FuxebyH6oEAdgNiVHLZOS5OjE7oB0DGGOPAJkTyvCObvY3RiHwIWnT2cO5UbN67HMGk+q4Q4Z9KSmKD8kUCsVeY3+kAlYhYo/uVKBGmpuPOEdBxWb9ngkK6uKmyyz9QdqQQWhlhTr7zrk0IgU48nm5DMTI57Rc1Ur3kC/KsI+bscbdo/sxCaRtA4kZYq2auMax+karJfBOsxAmkHR05WCO48aAm2fZ9adScku4ap4qdbwowvSPNAug539MJl6KqDS1qfr0Bva7o5c65BbJr9gUqQDDMd8DfjxPAKm9evNsCC8cJGa5kKTmxRxOen9itH39A9ELU/8FPp8arjdQK/paiGlQjxqdp7dVl0hGiXLIEUJJ34wKQyuwhi7ivLrSc33B7fMFPhoKsivAHrCFI/PjswUnyvqPvt0h6YK/dNrtc/Y4sNV5S050nKl/tZ1OxKCDvuNq0AJqtXh5w6vP797eL0SyV+/YfpMx0Di/KE59nKQZwuMioaOjsTRbelMEqJ5s61u5fJaJKHRcSCiFj1pZU1IW+zK8JRta1Bcr77VNNF0APNKj36vfsOu/YzmlJNCqawczykd+hJbfvwn37vbwG5vzsKjrRcF7BYLsIjCtUhfHQ6x3Td+g+55dtT4cH9S8adzwwCPWStdN2hK9eTYesa3ukbE7opcreivjzlFv6AN/qUrNbKpN+VXzBpnXmJbemgJ2u99wmO8rOf5TdFaHsVMW1aE06cT1OJq3Pn1wQNWZoeaBZQoP3xM19lkXuGDxgZxTysY3iSSihBTd6vo/HcGaqxXxwHOd2Mn+7PcADNDnk5yBhGlow8tsrIf1t1Yt7saKADnVxSL5npqKqfS6nV/dRzPyKyTwKaI+kOKhmzO8b6RabGsb2MaVYeHTfx93YlnO5mwNmP81lr1KnveOxNb4YsKZpZzZFx4tC+OGqGXowFZ+cNyCfVhwSFevyZgNS9/nfnqg/MdKf69FfbVD/cObZRUxHm32WG6x8Az6V1Hp+kdZuVlcQzj2/Y7UnMl6V1OrKksMb6DqlofPh9sm1ntIBx8XYacZ8/8qtUWE1HgzOiFdixTTVJlrQ5VJcV3+MHHUzZ+mEJBpBNCYDLTuY+iTNz/C8MP/GndYgVGI/gi2RxluoyM1iQ5eMHP3EmUfWLfHOzMlRNGBYvomaVIPot5Rfgr8xcfgAd6664Egsvua90bd+SLbFqAt7s5A0yYkAs4GLzrRXxj3IqrASNkTWvfHvfk/blylBV4UXz2JOL6F6g2YlpWIqhO6H67gLAo+XpTzI0y48krjNNh5TPskDSaZP9P7nTmK4GaI+n9MmfvryQYJxpSfBITm7zQ80OeoCcdLneiN7qcEiJ9wVmxfqJHdzagXwlg4OJGuNcmqYUCdbrg/6IN+GQWFpyvQYNiw/9YKH3MQc1lEkjrhqxMa4eszzrnrIwYMmlXXty+8xfF+DwVdQFyUN901xRTJHwMoXE2QME5RqQ0S+k2aziE9inCQMV+/wPqy4rv0i39CkeXbPHhYYERa34enua9RkWwVszW02CojyULY43QGxWA8B6g0wWTtHnPI+3gRGDShqP2SnY8FqDxY3B7xSDvCjkTdcCVRrqbeqs9U/eU4Ivf9Y2xIWniotZ875tHrJlBK609ugieQ9Dt7qU/IqOtyiHlXijH5jXX1mQm+iCShviWyoja6z03vA3MMd1RnkVhzTD0veprifo9nosUxYXZ9lrflHVOqd2Zz7HqJo0PTDEsxk2k5IJvrTNzlJAvvNjmNjUQsg1Kxhy/A3AT03Yk5SZHzTCjCLZKtz+dV2k8cPqu0p2+5eQT3dNYvp4ZFIIdiewY3tC2JlAX28W5aHhpQ8QYtVEeKkI9JgnUnKnIe6z70Sc4JDb6VBzIyE0EvgY6VhrmIgXYcr6uBpjyBL918jBDW+Mn2Sd2JNo6kvvSHgu2rK1ja7P+9psvdWFOK1olZT1m97cm5iO1RsgjdBJWbSoMMJ1ygP5VdhrEZE20q2+eL/zmTgqUlxvMg7ZUO+yDySh60zYkHmO3O4t9QrIF/oaTMfH5k1PjqNYbL57KpcvPwiW+VhHPz7Tqqr2/nt1vTzuP6wA4JOyGq7DfkW39ej0crEaFLgrwmq7Gi9mTVhABobucXVcsqpW284mLwZlxCEFsSASOEzE+32GpwaHj6EExQL4CtGV+Wf8wKqP49LKYdI9bgJWyFK/Lyp+xhvWeSSQ4ekOd0ficlxC8OxDvULfHfUjYQdhrBslVSMvj3K9VDv2JCKkf4hw4ZBpzGKLNhh5U7gO4pzz8M1afHrjSpUPqBSuNqDNCZr3nw431UN/bdpQ/7x9SGR83J1x4SuIWfuzLekvJdG+JVKeGy3wtvN1BTqj9RBG1OfUe7pk6n1J8IqiIqp+05uDqx/c+apKek6GgHaN60duy6RsmjOG7RRKhGHiR2NolYEomMFdo3/A+6vSlxwjbx67EbU7cfYtzHUM4at3VnXfd32/Bcc2JdCtOTHpmoX3vixVtt1K9M1/EwgSdQ1UUPwOe4eWyqOn1HuuDsDnkazDihonRyi6tDx6RHR0NGdrReT6tReLnT5OXkst+s8bQu+9en2yHNCRfppAuKztIhotczYxkjGq3s4fgGfWFChbvJ8uY6Oy25NfbZSkw/dLZvYrq+0/zpikgA0YyBhTwet81DDxw03cMP+VhLgjqnsZE6v9VWgaONJSw0+Ku2diXzQY30/Q1N73tmL3pA5x8XDLq+x3DU7brotcwg7X35XYfv/rOiVj4vYlu/2K+oZ/zVWGayvHS/ptlj36ZOjBTTSmTBEYn29U04d+XhRUqLR63d63JdL5Ap5ZqJ0P9H2DFkJbIo64b5PqzpJvFIbbryzvOKD6PhiOdNfWpxOTP5jdA1xivjIcLVtXtt83apwYA8/CUlm83fWuJt1DglW/OtLyPpbYK7up88x9FPU31n2jEr/T+uYBiEwh+W8LpEEjkkPmFgs/ID5PfpuMyd2YKWXFS1gtswJ6/fRLDLBfzjbaCD71M69aqupnx1qgZFcHYeU3Lig5/RY/9GeGPUDUSbTPsPLlFalpFz4lvLrvA0uK+Y6iiguEcqZ+8vDuk+3JL5JX62w9F0rN+Lqs7JMgJagD5YVX7cKXhOLdc/KiQnrBJMjWsx+extEIxQphDR3Ja5VH7BYEdhomGryM6vgEHtYvIZQ43JpHrxyzUlZCuDmf7h3rx1JPFw+8352CRBtFyZgsqjcJnII4rTB8+yq+pesJvMmAHEerPtkKG2WIshiG5+eksidfMWDxApj8arDYy8O8+wzubV13PlKPTJn30XA2npD3KSMDsdw6vDFuxJe9kCHv9DtocSH23LIPov3klGeL0CZVX1ESWZwF00RCMNunlxQJzr2sLA15T9RWzV1jV0PJrBONPOs9eCEuw+2TS9wn5TVUVWH7vLH+1NEUgk+1m99f0JGolIUf2oQYy+OxrDt7XD2FoCX4vKL97jMDhmWP48jlqi79qt5gh/fpQPvbKrBsArKNemD7WfXU4G3HMP9A18AVFFzq4o8DGn4Q+gUPkBeccXMidUYLoxqpg5epOyvfl2ubT30Q+gXar1vyfhIOD8pyy64F0dw1Pwi1/yj0y8ueKu8mIVSL7qjtC4lsDFlBfV+BHtjwQehX1z3fT8Kk8yC565ldmIXqB6EmH4R+4bKKyu8ngVB2DvLl2tf2VV4be58+QI3/kUpYo29uVv368ShD54PQL7B87p773CTwiTkVxTEmvuHUZ9Hvj24cdf6RSqDRES3UbR+PqpI+CP0cCOXX599NQpbkHPLBpRZXjx13tvn4NuIfqGTE0blmIOSPj0KffGpb1d+zrSJLmrtPT/TDnPfusPMfqWQyO+cI337Px/Ooo//Itjr0wwosQ527dr4/f8P8I5XEtu4shpus+njeuO4f2ZbM3V7oV+UEr/jM3bz0GOxqZlqLOpCT2PLnduyTMy5siAxqs/CQ7phRC8D0U4ZLkh+EwuQ61WRzD3Fv9rIAWNP+oN/5tKlYYiHZph0oZJw7TJdQSsCgasU4UldX16NFLTVQ2zBA7sepBNnK5+itIpQK0dLOrUtMNX/Xo4Fjh/70dKkXS0YDQXHmw0yYG38lAH3qWDcSc+lEc38K5fIQtt1cPlpPvHTWIWsh1S+MfiJvBq6E2w3TMfho1k1zR0s2ikD36/XSWXbeRR5SWZy/FOlzZu0THlARlsdCz+NQBw4nRSviS3OY3bUVHUSND7GxDS9XO2g5wSNG+mYFCA6MQAUnWJ+DNrOfX7dk8VP1pk4ulr/D4OdJp/Oy7vuU5ObNmJPJJXhK2hC0HJRuoySp1BPGpLpYLAE75AIwT4hOAxCb2zSHY2ArD7y74+OckXQLyTS0tYq9IwFpvJDoQtTAJZ391FMgcqOWZCrkKfKuKgA247Rr4JoIB4LHmTT6zwfQp3ixkxov9B5iE3HaZTZkxM4dBiQDzwS8AmCp60DeUie3qGbrm6r9iD44kjKTwe/t+HGlBwMC7I/1gPRlrgMGHJKvuiINLjKDUtvsj3/ytEkJUaSIx1W6Pg5TmRH6wpk1IZhiVsUUNwYOweHP+CbNajyGu28Wg/DLCKxIqrH+RRVhRFdE7cPEdctT0Dfcv7TuuU3eri4MoRBgHgxS+3OLcg9GyimmpdcNepRnnApX+55jBM2AgeWvzLAA33eB3GJHCuSF4TXnM1F5WCF63jD1jh7DhHoQQC2yq0sDfb5FJa4EjwepD25YsG1um4PdMG2sKDYXZ1hn7RYjtvI6hWY1Mo0i+bFCYU3ccwRtbb3JZd15HPhzlKOuol9mx2zAJ8eHbXLbJ+sxoOXiq6AXlUEqwGI9cjuFfyfCiEEaecafXPZ7RgEr3BabGU/XQGxQ4w3EhNcimq3JC5MJuQX93AMuJewwIhEBdawt0WuPDDtmQOkgspk1pUAu//eCEVEzSQOnm/xIV8N3Zgo7UZkf8vQtetXOWepimaU2krwJTGl/BctopYV4ahZobg24wvp9s6NXPrrtIG0ekO1OdyC7XMDj5gPTLTPKEKmZXucnTedZs3xaMdY41kOPbWSnN0HyV9CFHo7IQg8cbWk8EZXnj2dD5wDyE/RofufoAp3UXNgp7q/RFIJDpXfHT2CfjJ6pctf3b3b+8xbrKIv+ygg+IyM5o1/vrRyAenWP1KNmGcjptYGBgepeG044/I2LrPrYsiP0I6IW8mundJePsBjvC5mGgw6fgFVrrv/3YN+ge9sHByX8M+xmFn8C0P8MEqs/FfePopjT+Kfi/lG8TMN+Iu7fpfy7lP+vLWWdPUGWgIXRhX5gHdRIFSoIOvT3KbVu78NsWRJ1ZoQqnZkcUXfwD3N0dnaOWQbYAjz/yXWITrosO5Im6iI2ZS4KMDpwL9HSp1iDA1wzJX2wy7Liww0QK3kSJe0io/bHHD4V41zxImBENFC2OrSneilBtKBWqLuUSrD/IHXK4YEloX7i7+1ZaMQbiy24BWTCc+1RJyRwat7OfJjnFym7rC0RotfH9JfKmEtmmJ2/v6pasV+d04Qsm4xKFLCV7l8/9OEEm2Rk6PKbQEWWr167n6An1MQWAQ0zRP57gyrexYfEQzrZR9aXPpZl6efmSr+YZptPc0bONtqivbIkvPhton0IS0gnaXyoOj/ITry2ffl+eSb+4BtZ+iMLuNcuWR5d8+4qUmXGSPD9ikPv9mlTkVrTj9dK4mdHTOgjhY9044VPbH7cUfbwG0l305s0DXZJ3dRNtn4HQ8ZTINsyA068vQpH6VatPOK+8pNvhkl5ZqbHyENOHaRbFj56ogtySTp/av/+b1QgMnuWEkqq4EsJaLhHYZjx25taUxE5IRX7g963ekXIHFwqMzFIT+adnG/NbKumTDCA2bRh7O0jGd8gg84Io/wPG5Zuu275HnkYNHS4cwrzDSXZ/LpFZqvEahtP53dXA4OtKV37P92hlEuLZf1ATamnuu9947rYjj9kGye0Cd3RvvNtRaMiOnFthp7mh/jvqAxZdkHWDx0OuRn9jZtXhotWyZwSlWLSXu6t+D01bPtXDf+q4f9vaojkv7nmFTqOZeP5bHXzGH/+Yy1r7d8us95s4IY1M2/Xy6/x1BksTRfw+kksMjq+aq10Kb9H1GgQe3uupNlh9aB//ZaPJc1A/x3mcrlnFm0Wy99AuIg5T7KCKMUh43jROJ/tC3ZssUC7RAA9EXT51Rep3xtKURWtVkAiPgzYiI6KH7gRGItxPZ4bVy/c4rX4q+pfyjN5DASELjtP1IhF/bwRoFlk8x+62Y00eiMM9fOS1jN0HeK0SFhlOoaWsiCOebwarjSE313RY+O55nCXf6c+g2+H5fdU7ITQzkG9LOauvXb5FZcVdZxuebeGCtn+qsj2F0/2NAquqrnsb2IxbhPRCxuGq/TGuLjzChwXSMmMHBCx3oYHzm0yBxHZ7NqRYj5b+Jzl8WRJrknLhZNObyD9G5CpF2N6M+0HFrWDayOHEAefT6YQbXtYEf0Rb1xgRe2ZAvrC9m+Yxnk5ELNrL63Ds+9xuD0ag3q3LN4ELEDDA86Qpz3ayO08iMRx2Dx/49mIJKYY2bUkmUjyniHBM/iXFWTJFOSNa5ZiqYvjcP1aQlgWqzjKmC85fGwOu6OKfP1JJ85/rGS2EjLniMufWRpdek3QSNECb70Bix9Zpya5YeeHeM4eNaJQTYrDcF7BALwAdyRXXBN2U5ZmtiQYRqGJx4wgrrZPM0hZmBZYhjWrJiRn/r32v8lfP0RMmacm27O80Ig3SGpqTy1+WXM6BUtk9k/29a8a6i9H5jufg54f5Vmi0iidPzAgB7Ht2r7YPAyTpSOqVURRXKrkuqLtaf9eiFRRkimMzDDDpLI8ac+znjZKoQ21G34omLDxhM/GnWdqv4R3x9qrHHvj7FWKHor4HcT2A/Ct4sH2iytVheMbuDjZkjD4jM2g9J8oFSYMWAuU4pQKl661Sf2G0xjOGfc12O/odYdRMppBIwVRtwfqPeTPCHBHfR3PAh7JUjZr1q+vXcyvDJXN2yUBKsGSxAeSHl7aJTli5QbXjK/J7l81ATdGikOp9ES6HTlkZMPAbFXDhu/QB5u54tF7R/9Kt5/5+Nzd9bia1spD9+3eH8qc/hzvvqr1fw51Mn8ortAKrknZte4ThjSHd8De3x3yLKXzYyV43GuqYdCdmsxvIVuDsmw3vBz688BXQMQfwP30YLZINAZpvhHQ9V2S0yDfQV0HbmDXMkLgGXI80+tOYx78ChErS4wH+OzGjAIBxPRmAP6bSKogdxctjqOxzOA9/Mn1IvOjIIl1Axqu3gpK/R5GLZarBO89aEsIc74APItM+ztQeQmKdf/bQ6jLwXoRg7kcpscjsXlNMMiamwG5312OqUTGuMWdCoACPn645FvQ+7t8+PXyE2Ov/PrIob+XS84fgTvNyh+J1owUY0P9BObSesQ0z/DsnRs13yOWNo5yy2j3PM/ZqCO5YOC3UeqA72uK5EpjCkUwBvOmwOWCXwyAP344wPgb1G7jkk/i07fX8VmQ+vLVw+fx6Tsz/CxI/b9ou+9j9ddq+CxM/6uGf9Xwrxr+T6lhmZLYTdf1TdwFO2GTA97me0no84iLr3Yr6mfeevckbazfifrx60x33U+clzbZIn/NfOJbj5TWwA6YyZL7ed9TRSbjAH2NLH//d+h/h/536H+H/nfof4f+d+h/h/536H+H/v/g0Fes8dUPB49GyT5PKyJA0K7RHMlMellZ2bkVfxf5Fh++/7GOqV0exri0IrdTPOxT7zQVQ59YfUvJ8p78Kbd7/xlF/OP5RbpDU6A/QtyoV98NUKtmHi/mtpCs63G/CY/aycZo2s+ol4zUu18QdGLkjP6ky/wdppmfP8smGc0dceZ++1W0R1BNWvrH7OVdCvPfnl6fHpMcsMr55fP33Y7/9X13QcURj+1Fr25+Ku203VzhPuTbj8grouPXZLT++Jm0B9n/9ftbXxwqLvjzE/W+rRVX93cF5vW6cBsWfeMHHS7r9PBIYEkE/wpY/LjK+IuvwF23q1Q2/b7UgtLbpQ2ff3J17gz44ndemhM9iV988t/0Gdkd+eUn/+0ZO8YT88+En9mbIH2tG189TRPgq6aJ8WLiMB5Sg5ooAGzuVNiSszVn6yfNJeRNbwotfYr3ZpROPUOiXXhPl6dLV4Cmn91d80N7JV4CHWjbrQh8zL0InMhvMYP17J6FrWFlq5YXcI8++VQ13obJjJkV8bwVrwILkVAGBjQ71MIng+p9rqJTau5E1YvGsR4ONtEHnTYSPFacoOvsJ/GVHi8Ou4uHH8FGh5TApRMY0NwPNZSwWisKBw6z1Ek/d2tc485Au5PVDiEMx9pLeyezB7egxwaa1D12mJi9hmRYAI8c84Oc3u+2tmlN1anhHlinVaX8ldUDK+Xw7D3bUTcjHCXDJZLTnOpVab/eQbQcGtB3jBx+9OacspgunaU7HOzZOJgbuwJGdhUEh9bPTtUNiG6QEQH8Njfdutc1etk0bhosmDZVWZVDXiEBwTJv1qqtbbU+Lc4V4FgBvXQBXtDbY0Wf6aiyD4OTDoeGokN0bsrPgrOq8JNFLPIVdk8odqCuaD81uLkipca0tLB0fmkrNJjYebBxflya2SALKKipw9bodbIGB5q6XEXjPqfvNZpSu1woUZyTcd25b9/hHAiKITMJ+e1DzM7QNEiT8YBjVDJoI4EctQkIC2cuQf1ltiflkHsMWaGKjLBIiXoCby7QRutpMuGiZjK0iX3EYl0G1aJyc1Ln+ram6PGgtgZ2wdBvgXvlV/VY5seyRm8KKkM6AiGtJ1L6kwP2FB7eYDmgyYGCAxY5z+QLHi0EJLkBtpWm2L08dne/OaDea7dzxZwfbmzadCVwI+Bmb1KrX7AdZPzwxY0/uDRtcyxSAPUtD9Pr4MXR9YR4VuNgqNGwxd7riai/UoOBYeJdl0J8cnV2d7i2nl05og/y2EX+dTpmjQTQkh7xo7MSUowLolEr3fJSHTNs0i06LMUt+gzI8Vi6WbcN2aT2zupiV6cAiWiHSeBPY7HoV3u0RIrqGe+w69SS4kV0VmZBP0tbVfhTWpdVLSrccXAxe7MiamsC+TE7ThOp0mC4u7fiES9ypsbdDUN4mA7f6m81Yiol06OeREqAlV47r7VkPTTXO89khfBp+7Eh9gNHmsYjyEetWmMOHlvhOHH0QcN6bV/Kvu1rO3iSCvMoc0T3W5Nb10rYkyr5Ke1SdF1Tmw2124NRZu99RNeaYL2AASmPprSMHzvv4L41FY+mcs1mEm2Wm2aU2JxIoAfI9L6YgZkdMYIoiVcAuZda5N8DQGOXUkZ0kevMZ4Bc8Ykpj+HCVrktDBknr3OYgkpvK0/nl4AisyNWKwJbN2yccp0bBpYTAHgE3FmfNnIX3Zt5h85W9m89gxjUENubQK0gnopAYPmy5iZBPkCFK87XPWfDd4m8aSNz7Tg6xQDPubA7qhPzw5SuaAzw8pe312rT15/RxKSywl/JFnRPRXiX2Naf4SaxWkMATb+5lsXDupy0ipe2hKGgE4ohjuRVYcdgT1dN2NTiQ467emUZ0DJmbyXrTfCMp4TxtPNWOy9Ys1fmYZoywv7Y2I/D7QeGaRiQu+zY41nhGbLNLk1SADyafeEBQLoluW7YyF50iNhcVrLI3L3ywsg9JbHNa2TeIW2kYQyia/Zq7H0H+QOdbrUOBGUSz7RWlKQGJsx/BaFIXj9WQsAm7vW09UP0Boim52GYmrsKdMGKxxHntj6wli4+mFKb/ujvNGSuWZwK627cSye8xR8ss34mS4Old4tEMn6e1dkYfYnYN86dpmjw7sRgB3p7c7HBzTUpBmaMgibrejEvS+0WSRB8flCj3A1zXWdMPL8X1hA0NQbt004MEd1epYR4ySwAzA7uFtXmH+rMay4D7faJmntJu/ElwYZSx7pxhdrql8Is5DkiiXv6ja72Q5lSG6TptQYptn0gEpJ2MCnNuymFQFwfnfETBZThSvkTm3uwXoysKT6BrJ1cw7K9Mx8ebAz7E1BrxLf3URLrYdo8nnZHhcQtdj3bW1k/Zp7/QOS6od4NtiCXLs1fGNUa1IW1Q/uboa87mK8JO2Zgl5oHneGlTXE7i+EZVEhGav60KVYGTq/DssiQ0WBs+OHRBXmomaGs167ur0U78+sFtDg6JzvE+anMZtyUENlji8AnZE4rqFFG4MZLl6Lu/kAM9mp32vj2ubC/sTLRT0CDzfMz9Wq02W4qCMbuYNewcqkN3H0uK9KCKpGNE/AdE/3W8dM657S4UESqo1vs4MYTOxLIUU+jrCkg5VhTSojoMotV667Dr7YhL0yNr3pVFtcc89QmEOggmSFkCq4rxG9NAHifad9Rxvcm1o5UryVkYFqI88OprVawO/3zHYAxtQU8N4AaNvpOv+eb53e2GDFsq8kyIEH2OdenzeO6VXBy74lcIaJOoNytThlunKoVbAxIhtx2SXsGyRT6GvnbIpr4PEdumBGDmYmJ8+41fZVGecZicfe2BjY/5beFP7dRxLtEkwi9Ohykg27a5OVHf971RTTGNsLmF77ZhtiZRSbloevENn6g1qaNE3Xyq17qBY6Lb7DymtT31OSIlBCRHvwRdZDwUWt7I2lTjvML4ZJhlL/MxEc1OdTaUu7SNjN4ngUhw3l2fQO6Lvjk3R9oFzECYHlLiPz5zC0rZXmo3p1Bagz3hL1x2BKAmkzdFLhtbd41Cw5WzZt3YI1HFX9jscmwwAxu7rTTcTmBWNvfpUpVEhf3N8e+QXYeQyFfu3jwBb4sZK4Bld0muDf31fIDu47ngikXiQupBdYE1imfUu81XlHD4z3PdW+LH3RF51DaLj7qVKDL5uZEEPiifwAs5uZvjOyVVkYZ/9W4kNoblE2L67Wvkr9ISpzVaVjVLjpfm8/MeNiVl2HWdBBxIgHNLMbtsHEbA1pw4CnpxBC4MVLAcqNAZDYQnICOuhyFfsHdmNQNU8GbtJHKQFU6d5r1GMSUx1ocZyWxt5drlITVW0vnxjnfn4XtPx0VWzGsxem324qNnuFuXlww1n93onI+VzbJNnV/+krEaDZrPucianCML84/FAPIpYna3k2uVjtl3r1eSEJI4IKB0r8rgypJm8/6UgisW7/AGuqcl9WTS3+Zzs5n/m5T8axMLyKH/3JKONtmx+m9motpJZb3BkmhrrIweZEW7JvAnscJX/Rwk0hULxVl6aI458KEEiZIwmyR/4QVn6g6XRt9GfjHcJc5UUUYEZgH2IMxZDDP/Vj7TOQXaD/xaHB2N1n0pPLB2ne/d/FKAwHXQZhaXC94ZhRgcb6JDYl0egyDu5SSV02Eu6Tnu+aBpiamMylzRggcyKNgWLPptYqou6930UatTnfA3N8ckf3Nvnf2ggJ9HkePFs8WoML48kddLMqeYFGav/w7DOL4o2Vk41SYkZKymTJSEW+6m77i9/ScthCHeUbdr1PNEvNExsJ83V+FbU9BFZTZBZcOTfjuWbdXS/0KBv7gJJYqv3ezyVVtoFoNH7fjhesFlzTMc+9m5rRITegSAnzCrfx1KJ958yclhKDwrAw2igPPS4MVJnpPxacpAOJ3jrcJ7iqAVdCGu9G7gItpti+JJxEIwKFIckmgx+nDzWVr0+ou+Y4OMt1h0xVjN6fz25win/yGsw8ewrax+Zt97F145VXiHAUQ+rBI+S28ZlIJpQWc3qxOHVUhr1ao/We/J7UWFmit7lkr+Mk4Li9XPpXO8DxsG4uOs2Y7geffjkRXDWhwuIGqunYrCAZzX1TMwpDYxnA2cKoYVhfEnybHo/hCJloU+ocafboVZh/Pd4iH8r1+fpOXwmFLJUMpwjQzcb7zNd40VZJyBH7uqm98bIF2CVbSMSjDB1EiRQBjQFaYT2bOLI8WqQhHr7K2IaLrSSO182sqRzPHTh1SL39LXnZA5p7ZN9wdwROVkBQCe+aKXa+eMBuItlhGGq1VwzuzTXcZzWhtcRuxjWyOHl01wZ3pB7sY16oB0ZiIBRh2iXKUtVGmEwEQOxaHV1cV0lWEhki0Nws0ec+rbhUhfvI+uFfcDpptXy6pY+NFNE5MSoe0lS1uHaBLxugIh73nBlF+tZHPBOnGW0+6DpyLPZyA3nQkLZp4cXPaWUFqkm7vdeTgE//BJ3+IYkZxIuBi69UEIq//Xli/Z1AKwQu6IColvL377Y+JQHRk68gnriwCxQ9mhuxICKtZXoqHzB45kACuZbiZpcmyjWAJR1fK8Xw9C5ZOgukLmqX9YEm/JxnOcqbXTM9Q6q1keHn/lEazPoOJBCzFu7iiqL17mY5umNM6SMOULvJEXUBag6Al7KQ6ruhGKfvh9UCL0ZmyWLcKQ9HSo07qd99pNYzRyTyHRFuchtNk3rJKVbixWPzMC7WMoPvaVJPDxfTVYsjEe1ykxQhXxNs7Y1gjvRgvVJ+7shsPdScBAf+hSpp/yV6PZ3vuSQJqJ01pebsAA+VfEL8zP0+y5HnivZtz3xZx5Hyit2aRGzEYs/dK9Y3XNrQUgnT5mQnZeCfw1oT4oe3ghQwTzREktW3VBNYakAmVodtNLKYNsPCvi0Dt+TconaxWIwa24lmeqHWh4V+NNoDFd6L83/4mDWFCrS9WmF+mQzTPe2nfK1uHjIs9XULEZ6jId1kdgOCI03j9T2fkG4lfRSDqtPUJ+vkoUVW8SGwMpzyqggIUFFE0BUDGH2u4j2wiWa0/ARdfjG6oeNnXqavV7hXPuHPn9HP5WAseRV+C3LmC0lGUxFtbpN5pKWXHKUocFIESSVzPbnxcxrTGgF63RTZxkhN+Omw6e/CH2XqpQHpe0OT+RlUIVxYvdAi8lMNom8/pBL16SL7oqzLhS9q9fW3S6f5w9V/f7smRlESklWsPK/OPAZYGBxacdPoBW8RmKNQ3KHJNhUnFieizs48A4kcD1lKete6MbUT8hEd8+bTMdL0V8aUKUkr8LOV+jR8yDTvkgZzqvRQcR+vBbBnj5+Zi79eFrahIOmSKdfWMt1GPGi4efxvdT9pBxrKoSa03j4hmdHWEpjygLH2yjnIaxBtOIWkLbq7sfnXfh+zmS8/7bURE5QCkQqIDG8mOc+CuGJy/qpaV25QmfFkFzV42UUNGhvLaHy/bwF5EK5PI0F2QNhN3nzplo/dc0FXSEPFyzxVvh1OzY3FGbwsdC4ia8t+GeEP0FAX86ZhXRT54LRxS5ZjxehnLjPjEu9Z5I6EqOWjQ+NXDWxnWYKAuV69VtCVOYiXXNxL1PPT5/7Up0tf21DhcTVL45+PW0+L/1fbbrYUr4+yfbc4veJ/XHJUV2M17OtEecrjagf+SHY9bTNt+1L7fte9Yqb1K+7vfcRbAjqLlLBP3dBUruXa5D+4a/RO/2v/ebF99OaPmDqtVXtl3UF0gfP3s++iM858ZjyJ36XfznCm9dk/GMjtjnuGnuhMJ6SYGz/a9KciYubzqzwVjN/6b+j3AGnCPw+rzvZcfJZvYresG9qFv59cdP18oXrX87O2f27JuF20+jXTz0Gw2YJq90yr3wIzxNuJwIsiZbV2gMZ5ySfTLipiBWtjMLq0smbxm+TlN1GGhuzjO8HswLf7/r+tmIczSXuJe6pNQBk0sYpnX7/l06tm0s/9r9v56tRq0Zh3dzqVsdT9Px//Lb6j/+/V67hIv80l8t1+W3ciB3QkIJQ459Ow7fvPzc0Y755o/QgIO6Fd1rjjsMMdQ/qHtvjy2Hz8U637eyl7P+dHtsSSash0OzIYH5JafnR7/X/71ltINc3/Z7WMAAk9XP5d1TglNAFBLAwQUAAIACABmeGdFWpkaIGAAAABqAAAAGwAAAHVuaXZlcnNhbC91bml2ZXJzYWwucG5nLnhtbC2MWwqAIBAA/4PuIHuAbU2tDbIuk6TQixKr21fQ/M18TNtf8ySS24+wLhYkEvRdnrXb7lJwp7jeRsiGPkDcFrRETb+eYYjeQk0NNqpm5hKEd2H00YJRJWqjtKwkFO/yAVBLAQIAABQAAgAIACRvt0T+VZKv0QMAAPsNAAAdAAAAAAAAAAEAAAAAAAAAAAB1bml2ZXJzYWwvY29tbW9uX21lc3NhZ2VzLmxuZ1BLAQIAABQAAgAIACRvt0Shf3GSuQQAAL4WAAAnAAAAAAAAAAEAAAAAAAwEAAB1bml2ZXJzYWwvZmxhc2hfcHVibGlzaGluZ19zZXR0aW5ncy54bWxQSwECAAAUAAIACAAkb7dE5gGo9bQCAABOCgAAIQAAAAAAAAABAAAAAAAKCQAAdW5pdmVyc2FsL2ZsYXNoX3NraW5fc2V0dGluZ3MueG1sUEsBAgAAFAACAAgAJG+3RAoR72qiBAAABRYAACYAAAAAAAAAAQAAAAAA/QsAAHVuaXZlcnNhbC9odG1sX3B1Ymxpc2hpbmdfc2V0dGluZ3MueG1sUEsBAgAAFAACAAgAJG+3RL4PNj+fAQAAKwYAAB8AAAAAAAAAAQAAAAAA4xAAAHVuaXZlcnNhbC9odG1sX3NraW5fc2V0dGluZ3MuanNQSwECAAAUAAIACABmeGdFGtrqO6oAAAAfAQAAGgAAAAAAAAABAAAAAAC/EgAAdW5pdmVyc2FsL2kxOG5fcHJlc2V0cy54bWxQSwECAAAUAAIACABmeGdFuOc88l4AAABjAAAAHAAAAAAAAAABAAAAAAChEwAAdW5pdmVyc2FsL2xvY2FsX3NldHRpbmdzLnhtbFBLAQIAABQAAgAIADmTX0OzDXeu7AIAAIgIAAAUAAAAAAAAAAEAAAAAADkUAAB1bml2ZXJzYWwvcGxheWVyLnhtbFBLAQIAABQAAgAIAGZ4Z0W3fittZAEAAO8CAAApAAAAAAAAAAEAAAAAAFcXAAB1bml2ZXJzYWwvc2tpbl9jdXN0b21pemF0aW9uX3NldHRpbmdzLnhtbFBLAQIAABQAAgAIAGZ4Z0XdrhbX/UYAAHV1AAAXAAAAAAAAAAAAAAAAAAIZAAB1bml2ZXJzYWwvdW5pdmVyc2FsLnBuZ1BLAQIAABQAAgAIAGZ4Z0VamRogYAAAAGoAAAAbAAAAAAAAAAEAAAAAADRgAAB1bml2ZXJzYWwvdW5pdmVyc2FsLnBuZy54bWxQSwUGAAAAAAsACwBJAwAAzWAAAAAA"/>
  <p:tag name="ISPRING_PRESENTATION_TITLE" val="Ext gloss_Ch1_Biomolecules"/>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851</TotalTime>
  <Words>1560</Words>
  <Application>Microsoft Office PowerPoint</Application>
  <PresentationFormat>On-screen Show (4:3)</PresentationFormat>
  <Paragraphs>107</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Hachette UK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 gloss_Ch1_Biomolecules</dc:title>
  <dc:creator>Hanneke.Remsing</dc:creator>
  <cp:lastModifiedBy>stLeSauvageR01</cp:lastModifiedBy>
  <cp:revision>61</cp:revision>
  <dcterms:created xsi:type="dcterms:W3CDTF">2013-09-26T13:28:46Z</dcterms:created>
  <dcterms:modified xsi:type="dcterms:W3CDTF">2015-07-01T09:14:42Z</dcterms:modified>
</cp:coreProperties>
</file>