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handoutMasterIdLst>
    <p:handoutMasterId r:id="rId16"/>
  </p:handoutMasterIdLst>
  <p:sldIdLst>
    <p:sldId id="256" r:id="rId5"/>
    <p:sldId id="257" r:id="rId6"/>
    <p:sldId id="258" r:id="rId7"/>
    <p:sldId id="269" r:id="rId8"/>
    <p:sldId id="270" r:id="rId9"/>
    <p:sldId id="271" r:id="rId10"/>
    <p:sldId id="272" r:id="rId11"/>
    <p:sldId id="273" r:id="rId12"/>
    <p:sldId id="262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80BC9E-955B-D9BB-FC08-5532FE9833B0}" name="Rhys Hexter" initials="RH" userId="53630aed39ba118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5CD17-1515-455D-9A9A-DB5D2DB8B440}" v="1" dt="2023-06-24T09:46:32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37A30-2D11-C3EC-1D25-CBD58B00A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F2EE-3CBB-4EFC-F025-56B684D81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F994-1EF7-4F32-A86A-06C558201A8A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EBA07-091C-43C6-B401-6167B3913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8D403-F2D9-6CFD-D588-630A47850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F0D1-C627-45F4-A15B-896A6DC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7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24BDA-3FC9-ECF4-2310-8D7509D51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5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5371-A280-A521-7AF2-24093FF5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FBC66-28AC-EF7B-A477-A2FE47E1E987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2F15A-0955-457F-A884-E8E3E1082F9B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0E810-61EA-939B-A2AD-FED567B896B3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B050F6-A0CD-611A-DE74-51AE8576F1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A0F1A-FB51-76A4-C0B6-9E17F2AD8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1998" cy="685799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1475999" anchor="b" anchorCtr="0">
            <a:normAutofit/>
          </a:bodyPr>
          <a:lstStyle>
            <a:lvl1pPr algn="ctr">
              <a:defRPr sz="4000" b="1" i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session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F2125-84DB-B5BF-3D1C-0A6A5CDBC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64223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Name of presenter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438CE-7AB0-BEE2-DAE2-5F20E3A5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0350"/>
            <a:ext cx="12106275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5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3C71E-FA7E-6F98-F560-0DCCED9E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1B7AD-A754-92AB-C8FE-42D5B23A6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3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FD67A-3EA4-3850-1CA3-31D66967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64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47AC55-C813-C8C8-E33A-A7317F68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11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6ADC-9008-D2A5-9F83-25197F30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C5C8-3668-5161-0EE1-2BA3FF64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E0AD5-9FBA-7156-3D8A-D6A1FC5BEB7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09C95-3E9F-51EE-8659-FB69289D15B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5918C-B25A-1187-3357-A6BEFE4776E8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40E-9479-1D6B-7FBB-D99BFF7B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7289-04CC-87FA-9806-D1AE36693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11492-A779-3A11-2FE1-75DBE266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ACB7F-EE29-64FC-E388-3B788B817B5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A8B9-D831-3C7C-0037-7A0950F9F8C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D635E-5A26-8938-A679-120ED0B413A4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E6-1813-867E-AAED-90D42EA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B699-A47D-C17A-9C2F-783AE381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343D-02B0-35D8-E084-E5C76310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073A0-DB93-F0A8-2AD2-528A85D7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2059E-2473-5172-3772-7FDF84D5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C6BF6-349D-884F-8CEF-E44C871B92B6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460D2-8A5D-A03D-567B-22825798089E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D7CD4-4C7F-9A51-1357-6A4FCCFE9449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7A87-CAA3-F2C8-CC89-DC4B8F73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059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9F34-EB5C-6CC7-62AC-AF68229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1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7E1-19BA-CD2F-3C15-BC90957AB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Communication Security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EF86AF-0DC6-81E4-1230-F66568736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We want to deny the enemy important information about us. This is called COMSEC</a:t>
            </a:r>
          </a:p>
          <a:p>
            <a:pPr lvl="0"/>
            <a:r>
              <a:rPr lang="en-US" dirty="0"/>
              <a:t>We use COIL to remember the elements of COMSEC we want to keep from the enemy:</a:t>
            </a:r>
          </a:p>
          <a:p>
            <a:pPr lvl="1"/>
            <a:r>
              <a:rPr lang="en-US" noProof="0" dirty="0"/>
              <a:t>C 	Combat effectiveness</a:t>
            </a:r>
          </a:p>
          <a:p>
            <a:pPr lvl="1"/>
            <a:r>
              <a:rPr lang="en-US" dirty="0"/>
              <a:t>O	Order of battle</a:t>
            </a:r>
          </a:p>
          <a:p>
            <a:pPr lvl="1"/>
            <a:r>
              <a:rPr lang="en-US" dirty="0"/>
              <a:t>I		Intentions</a:t>
            </a:r>
          </a:p>
          <a:p>
            <a:pPr lvl="1"/>
            <a:r>
              <a:rPr lang="en-US" dirty="0"/>
              <a:t>L		Locations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3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What is meant by COMSEC?</a:t>
            </a:r>
          </a:p>
          <a:p>
            <a:r>
              <a:rPr lang="en-US"/>
              <a:t>Give two examples of the information an enemy might wish to find out by listening to our communications</a:t>
            </a:r>
          </a:p>
          <a:p>
            <a:r>
              <a:rPr lang="en-US"/>
              <a:t>What is the mnemonic for remembering the types of information we want to protect?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 noProof="0"/>
          </a:p>
          <a:p>
            <a:endParaRPr lang="en-US" noProof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D6BBF-465C-CFC1-43AA-8F4C89B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BB7F1-4B2B-1AE5-3543-B7B6BFE3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By the end of this lesson, you will be able to: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Explain why it’s important to have communication security</a:t>
            </a:r>
          </a:p>
          <a:p>
            <a:pPr lvl="0"/>
            <a:r>
              <a:rPr lang="en-US" noProof="0" dirty="0"/>
              <a:t>List and explain the 4 elements of the mnemonic for </a:t>
            </a:r>
            <a:r>
              <a:rPr lang="en-US" dirty="0"/>
              <a:t>communication security</a:t>
            </a:r>
            <a:endParaRPr lang="en-US" noProof="0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 that you know what information we want to protect in order to deny intelligence to the enemy</a:t>
            </a:r>
          </a:p>
        </p:txBody>
      </p:sp>
    </p:spTree>
    <p:extLst>
      <p:ext uri="{BB962C8B-B14F-4D97-AF65-F5344CB8AC3E}">
        <p14:creationId xmlns:p14="http://schemas.microsoft.com/office/powerpoint/2010/main" val="7501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55350" cy="4351338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Radios provide an excellent means of communication as they are:</a:t>
            </a:r>
          </a:p>
          <a:p>
            <a:pPr lvl="1"/>
            <a:r>
              <a:rPr lang="en-US" dirty="0"/>
              <a:t>Portable</a:t>
            </a:r>
          </a:p>
          <a:p>
            <a:pPr lvl="1"/>
            <a:r>
              <a:rPr lang="en-US" dirty="0"/>
              <a:t>Wireless</a:t>
            </a:r>
          </a:p>
          <a:p>
            <a:pPr lvl="1"/>
            <a:r>
              <a:rPr lang="en-US" dirty="0"/>
              <a:t>Flexible</a:t>
            </a:r>
          </a:p>
          <a:p>
            <a:r>
              <a:rPr lang="en-US" dirty="0"/>
              <a:t>However, they are also susceptible to interception by anyone</a:t>
            </a:r>
          </a:p>
          <a:p>
            <a:pPr lvl="1"/>
            <a:r>
              <a:rPr lang="en-US" dirty="0"/>
              <a:t>Interception is impossible to detect</a:t>
            </a:r>
          </a:p>
          <a:p>
            <a:pPr lvl="1"/>
            <a:r>
              <a:rPr lang="en-US" dirty="0"/>
              <a:t>Difficult to prevent</a:t>
            </a:r>
          </a:p>
          <a:p>
            <a:pPr lvl="1"/>
            <a:r>
              <a:rPr lang="en-US" dirty="0"/>
              <a:t>Intercepted information can be used against us</a:t>
            </a:r>
          </a:p>
          <a:p>
            <a:r>
              <a:rPr lang="en-US" noProof="0" dirty="0"/>
              <a:t>What kind of information do you think the enemy might want to gather about us?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8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Communication security (COMSEC) is the methods used to deny information and intelligence to an enemy</a:t>
            </a:r>
          </a:p>
          <a:p>
            <a:pPr lvl="0"/>
            <a:r>
              <a:rPr lang="en-US" dirty="0"/>
              <a:t>There are four main elements we want to protect from getting to the enemy:</a:t>
            </a:r>
          </a:p>
          <a:p>
            <a:pPr lvl="1"/>
            <a:r>
              <a:rPr lang="en-US" b="1" noProof="0" dirty="0"/>
              <a:t>C</a:t>
            </a:r>
            <a:r>
              <a:rPr lang="en-US" noProof="0" dirty="0"/>
              <a:t>ombat Effectiveness</a:t>
            </a:r>
          </a:p>
          <a:p>
            <a:pPr lvl="1"/>
            <a:r>
              <a:rPr lang="en-US" b="1" noProof="0" dirty="0"/>
              <a:t>O</a:t>
            </a:r>
            <a:r>
              <a:rPr lang="en-US" noProof="0" dirty="0"/>
              <a:t>rder of Battle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ntentions</a:t>
            </a:r>
          </a:p>
          <a:p>
            <a:pPr lvl="1"/>
            <a:r>
              <a:rPr lang="en-US" b="1" noProof="0" dirty="0"/>
              <a:t>L</a:t>
            </a:r>
            <a:r>
              <a:rPr lang="en-US" noProof="0" dirty="0"/>
              <a:t>ocation </a:t>
            </a:r>
          </a:p>
          <a:p>
            <a:pPr lvl="2"/>
            <a:r>
              <a:rPr lang="en-US" b="1" u="sng" dirty="0"/>
              <a:t>COIL</a:t>
            </a:r>
            <a:endParaRPr lang="en-US" b="1" u="sng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Combat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What information do you think would show how effective we are as an </a:t>
            </a:r>
            <a:r>
              <a:rPr lang="en-US" noProof="0" dirty="0" err="1"/>
              <a:t>organisation</a:t>
            </a:r>
            <a:r>
              <a:rPr lang="en-US" noProof="0" dirty="0"/>
              <a:t>?</a:t>
            </a:r>
          </a:p>
          <a:p>
            <a:pPr lvl="1"/>
            <a:r>
              <a:rPr lang="en-US" noProof="0" dirty="0"/>
              <a:t>Casualties (including numbers and types)</a:t>
            </a:r>
          </a:p>
          <a:p>
            <a:pPr lvl="1"/>
            <a:r>
              <a:rPr lang="en-US" dirty="0"/>
              <a:t>Ration and ammunition states</a:t>
            </a:r>
          </a:p>
          <a:p>
            <a:pPr lvl="1"/>
            <a:r>
              <a:rPr lang="en-US" noProof="0" dirty="0"/>
              <a:t>Condition o</a:t>
            </a:r>
            <a:r>
              <a:rPr lang="en-US" dirty="0"/>
              <a:t>f equipment</a:t>
            </a:r>
          </a:p>
          <a:p>
            <a:pPr lvl="1"/>
            <a:r>
              <a:rPr lang="en-US" noProof="0" dirty="0"/>
              <a:t>How well </a:t>
            </a:r>
            <a:r>
              <a:rPr lang="en-US" dirty="0"/>
              <a:t>trained we are</a:t>
            </a:r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Order of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100" cy="4351338"/>
          </a:xfrm>
        </p:spPr>
        <p:txBody>
          <a:bodyPr/>
          <a:lstStyle/>
          <a:p>
            <a:pPr lvl="0"/>
            <a:r>
              <a:rPr lang="en-US" noProof="0" dirty="0"/>
              <a:t>What information do you think would show what units we have?</a:t>
            </a:r>
          </a:p>
          <a:p>
            <a:pPr lvl="1"/>
            <a:r>
              <a:rPr lang="en-US" noProof="0" dirty="0"/>
              <a:t>Identities of the commanding officers</a:t>
            </a:r>
          </a:p>
          <a:p>
            <a:pPr lvl="1"/>
            <a:r>
              <a:rPr lang="en-US" dirty="0"/>
              <a:t>Combat units and support units</a:t>
            </a:r>
          </a:p>
          <a:p>
            <a:pPr lvl="1"/>
            <a:r>
              <a:rPr lang="en-US" noProof="0" dirty="0"/>
              <a:t>Command structure</a:t>
            </a:r>
          </a:p>
          <a:p>
            <a:pPr lvl="1"/>
            <a:r>
              <a:rPr lang="en-US" dirty="0"/>
              <a:t>Formation identities (brigades and divisions)</a:t>
            </a:r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37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What information do you think would show what we are planning to do?</a:t>
            </a:r>
          </a:p>
          <a:p>
            <a:pPr lvl="1"/>
            <a:r>
              <a:rPr lang="en-US" noProof="0" dirty="0"/>
              <a:t>Our plans for attacks or withdrawals</a:t>
            </a:r>
          </a:p>
          <a:p>
            <a:pPr lvl="1"/>
            <a:r>
              <a:rPr lang="en-US" noProof="0" dirty="0"/>
              <a:t>Our timings of movements</a:t>
            </a:r>
          </a:p>
          <a:p>
            <a:pPr lvl="1"/>
            <a:r>
              <a:rPr lang="en-US" dirty="0"/>
              <a:t>Our schedule of activities</a:t>
            </a:r>
          </a:p>
          <a:p>
            <a:pPr lvl="1"/>
            <a:r>
              <a:rPr lang="en-US" noProof="0" dirty="0"/>
              <a:t>Our tac</a:t>
            </a:r>
            <a:r>
              <a:rPr lang="en-US" dirty="0"/>
              <a:t>tics</a:t>
            </a:r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5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90C-A441-1F76-1C75-DA46145E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C20F-3133-2F68-5DD9-62ADC060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What information do you think would show where we are?</a:t>
            </a:r>
          </a:p>
          <a:p>
            <a:pPr lvl="1"/>
            <a:r>
              <a:rPr lang="en-US" noProof="0" dirty="0"/>
              <a:t>Where our units and HQs are</a:t>
            </a:r>
          </a:p>
          <a:p>
            <a:pPr lvl="1"/>
            <a:r>
              <a:rPr lang="en-US" dirty="0"/>
              <a:t>Information about unit boundaries (what areas are we working within)</a:t>
            </a:r>
          </a:p>
          <a:p>
            <a:pPr lvl="1"/>
            <a:r>
              <a:rPr lang="en-US" noProof="0" dirty="0"/>
              <a:t>Where </a:t>
            </a:r>
            <a:r>
              <a:rPr lang="en-US" dirty="0"/>
              <a:t>valuable resources are:</a:t>
            </a:r>
          </a:p>
          <a:p>
            <a:pPr lvl="2"/>
            <a:r>
              <a:rPr lang="en-US" noProof="0" dirty="0"/>
              <a:t>Am</a:t>
            </a:r>
            <a:r>
              <a:rPr lang="en-US" dirty="0"/>
              <a:t>munition</a:t>
            </a:r>
          </a:p>
          <a:p>
            <a:pPr lvl="2"/>
            <a:r>
              <a:rPr lang="en-US" dirty="0"/>
              <a:t>Vehicles</a:t>
            </a:r>
          </a:p>
          <a:p>
            <a:pPr lvl="2"/>
            <a:r>
              <a:rPr lang="en-US" noProof="0" dirty="0"/>
              <a:t>Equipment</a:t>
            </a:r>
          </a:p>
          <a:p>
            <a:pPr lvl="2"/>
            <a:r>
              <a:rPr lang="en-US" dirty="0"/>
              <a:t>Fuel stores</a:t>
            </a:r>
          </a:p>
          <a:p>
            <a:pPr lvl="1"/>
            <a:r>
              <a:rPr lang="en-US" noProof="0" dirty="0"/>
              <a:t>Where we are operating and what our routes in/out are</a:t>
            </a:r>
          </a:p>
          <a:p>
            <a:pPr lvl="1"/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73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3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0199672"/>
      </p:ext>
    </p:extLst>
  </p:cSld>
  <p:clrMapOvr>
    <a:masterClrMapping/>
  </p:clrMapOvr>
</p:sld>
</file>

<file path=ppt/theme/theme1.xml><?xml version="1.0" encoding="utf-8"?>
<a:theme xmlns:a="http://schemas.openxmlformats.org/drawingml/2006/main" name="CIS 23 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 23 V4" id="{0DD79F84-4417-4560-854D-E8F4B61A3BFB}" vid="{F258099B-4579-453B-9F61-E896F2143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1D8D5E84AE04A85D3AF7F5A34477C" ma:contentTypeVersion="3" ma:contentTypeDescription="Create a new document." ma:contentTypeScope="" ma:versionID="db3aa80d5f8e1bda8ef3e5fb21f1bebb">
  <xsd:schema xmlns:xsd="http://www.w3.org/2001/XMLSchema" xmlns:xs="http://www.w3.org/2001/XMLSchema" xmlns:p="http://schemas.microsoft.com/office/2006/metadata/properties" xmlns:ns2="d0615d5f-0aee-497d-acfe-38b123cae131" xmlns:ns3="http://schemas.microsoft.com/sharepoint/v4" xmlns:ns4="4df9a44c-312f-44d8-942a-4790040e6f20" targetNamespace="http://schemas.microsoft.com/office/2006/metadata/properties" ma:root="true" ma:fieldsID="e7d607af42a9dbe4f45f15112e85b04f" ns2:_="" ns3:_="" ns4:_="">
    <xsd:import namespace="d0615d5f-0aee-497d-acfe-38b123cae131"/>
    <xsd:import namespace="http://schemas.microsoft.com/sharepoint/v4"/>
    <xsd:import namespace="4df9a44c-312f-44d8-942a-4790040e6f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4:uploaded_x0020_to_x0020_ACR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5d5f-0aee-497d-acfe-38b123cae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9a44c-312f-44d8-942a-4790040e6f20" elementFormDefault="qualified">
    <xsd:import namespace="http://schemas.microsoft.com/office/2006/documentManagement/types"/>
    <xsd:import namespace="http://schemas.microsoft.com/office/infopath/2007/PartnerControls"/>
    <xsd:element name="uploaded_x0020_to_x0020_ACRC" ma:index="10" nillable="true" ma:displayName="uploaded to ACRC" ma:default="0" ma:internalName="uploaded_x0020_to_x0020_ACR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uploaded_x0020_to_x0020_ACRC xmlns="4df9a44c-312f-44d8-942a-4790040e6f20">false</uploaded_x0020_to_x0020_ACRC>
  </documentManagement>
</p:properties>
</file>

<file path=customXml/itemProps1.xml><?xml version="1.0" encoding="utf-8"?>
<ds:datastoreItem xmlns:ds="http://schemas.openxmlformats.org/officeDocument/2006/customXml" ds:itemID="{270EEC4C-63B3-4FB7-9B2B-BBEF53421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15d5f-0aee-497d-acfe-38b123cae131"/>
    <ds:schemaRef ds:uri="http://schemas.microsoft.com/sharepoint/v4"/>
    <ds:schemaRef ds:uri="4df9a44c-312f-44d8-942a-4790040e6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9E95B2-D5DC-4BA5-8DDB-9356CF05A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5FEF7-5E49-4DA2-9116-2E8A5389FB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4df9a44c-312f-44d8-942a-4790040e6f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 23 V4</Template>
  <TotalTime>0</TotalTime>
  <Words>401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CIS 23 V4</vt:lpstr>
      <vt:lpstr>Communication Security</vt:lpstr>
      <vt:lpstr>Aims</vt:lpstr>
      <vt:lpstr>Communication Security</vt:lpstr>
      <vt:lpstr>Communication Security</vt:lpstr>
      <vt:lpstr>Combat Effectiveness</vt:lpstr>
      <vt:lpstr>Order of Battle</vt:lpstr>
      <vt:lpstr>Intentions</vt:lpstr>
      <vt:lpstr>Locations</vt:lpstr>
      <vt:lpstr>Any Questions?</vt:lpstr>
      <vt:lpstr>Summary</vt:lpstr>
      <vt:lpstr>Final Confirmation</vt:lpstr>
    </vt:vector>
  </TitlesOfParts>
  <Company>ViacomCBS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- COIL</dc:title>
  <dc:creator>Jackson-Lyall, Simon</dc:creator>
  <cp:lastModifiedBy>Rick Le Sauvage</cp:lastModifiedBy>
  <cp:revision>6</cp:revision>
  <dcterms:created xsi:type="dcterms:W3CDTF">2023-03-11T16:47:59Z</dcterms:created>
  <dcterms:modified xsi:type="dcterms:W3CDTF">2024-11-11T16:54:47Z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0x0101003201D8D5E84AE04A85D3AF7F5A34477C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2023-08-21T09:40:05Z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469890dc-d854-449d-918d-399bc30ca4c4</vt:lpwstr>
  </property>
  <property fmtid="{D5CDD505-2E9C-101B-9397-08002B2CF9AE}" pid="9" name="MSIP_Label_d8a60473-494b-4586-a1bb-b0e663054676_ContentBits">
    <vt:lpwstr>0</vt:lpwstr>
  </property>
</Properties>
</file>