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69" r:id="rId4"/>
    <p:sldId id="270" r:id="rId5"/>
    <p:sldId id="256" r:id="rId6"/>
    <p:sldId id="257" r:id="rId7"/>
    <p:sldId id="258" r:id="rId8"/>
    <p:sldId id="259" r:id="rId9"/>
    <p:sldId id="260" r:id="rId10"/>
    <p:sldId id="261" r:id="rId11"/>
    <p:sldId id="262" r:id="rId12"/>
    <p:sldId id="263" r:id="rId13"/>
    <p:sldId id="264" r:id="rId14"/>
    <p:sldId id="265" r:id="rId15"/>
    <p:sldId id="271" r:id="rId16"/>
    <p:sldId id="272" r:id="rId17"/>
    <p:sldId id="273" r:id="rId18"/>
    <p:sldId id="274" r:id="rId19"/>
    <p:sldId id="275" r:id="rId20"/>
    <p:sldId id="276" r:id="rId21"/>
    <p:sldId id="277" r:id="rId22"/>
    <p:sldId id="278" r:id="rId23"/>
    <p:sldId id="266" r:id="rId24"/>
    <p:sldId id="279" r:id="rId25"/>
    <p:sldId id="280"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2917D-FDEE-4ED7-BF22-E26F9BB0D513}"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14157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2917D-FDEE-4ED7-BF22-E26F9BB0D513}"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324914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2917D-FDEE-4ED7-BF22-E26F9BB0D513}"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65558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2917D-FDEE-4ED7-BF22-E26F9BB0D513}"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293560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2917D-FDEE-4ED7-BF22-E26F9BB0D513}" type="datetimeFigureOut">
              <a:rPr lang="en-GB" smtClean="0"/>
              <a:t>02/05/2017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393659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2917D-FDEE-4ED7-BF22-E26F9BB0D513}" type="datetimeFigureOut">
              <a:rPr lang="en-GB" smtClean="0"/>
              <a:t>02/05/2017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29254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2917D-FDEE-4ED7-BF22-E26F9BB0D513}" type="datetimeFigureOut">
              <a:rPr lang="en-GB" smtClean="0"/>
              <a:t>02/05/2017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317817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2917D-FDEE-4ED7-BF22-E26F9BB0D513}" type="datetimeFigureOut">
              <a:rPr lang="en-GB" smtClean="0"/>
              <a:t>02/05/2017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29589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917D-FDEE-4ED7-BF22-E26F9BB0D513}" type="datetimeFigureOut">
              <a:rPr lang="en-GB" smtClean="0"/>
              <a:t>02/05/2017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204743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917D-FDEE-4ED7-BF22-E26F9BB0D513}" type="datetimeFigureOut">
              <a:rPr lang="en-GB" smtClean="0"/>
              <a:t>02/05/2017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2499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917D-FDEE-4ED7-BF22-E26F9BB0D513}" type="datetimeFigureOut">
              <a:rPr lang="en-GB" smtClean="0"/>
              <a:t>02/05/2017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5630F4-B1C0-47F6-8A9F-6D6AC415A56A}" type="slidenum">
              <a:rPr lang="en-GB" smtClean="0"/>
              <a:t>‹#›</a:t>
            </a:fld>
            <a:endParaRPr lang="en-GB"/>
          </a:p>
        </p:txBody>
      </p:sp>
    </p:spTree>
    <p:extLst>
      <p:ext uri="{BB962C8B-B14F-4D97-AF65-F5344CB8AC3E}">
        <p14:creationId xmlns:p14="http://schemas.microsoft.com/office/powerpoint/2010/main" val="194604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2917D-FDEE-4ED7-BF22-E26F9BB0D513}" type="datetimeFigureOut">
              <a:rPr lang="en-GB" smtClean="0"/>
              <a:t>02/05/2017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630F4-B1C0-47F6-8A9F-6D6AC415A56A}" type="slidenum">
              <a:rPr lang="en-GB" smtClean="0"/>
              <a:t>‹#›</a:t>
            </a:fld>
            <a:endParaRPr lang="en-GB"/>
          </a:p>
        </p:txBody>
      </p:sp>
    </p:spTree>
    <p:extLst>
      <p:ext uri="{BB962C8B-B14F-4D97-AF65-F5344CB8AC3E}">
        <p14:creationId xmlns:p14="http://schemas.microsoft.com/office/powerpoint/2010/main" val="175103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microsoft.com/office/2007/relationships/hdphoto" Target="../media/hdphoto1.wdp"/><Relationship Id="rId7" Type="http://schemas.openxmlformats.org/officeDocument/2006/relationships/hyperlink" Target="https://law.resource.org/pub/us/code/ms/ms.xml.2010/2010/title-97/29/97-29-47/index.htm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visor.mn.gov/statutes/?id=343.36" TargetMode="External"/><Relationship Id="rId5" Type="http://schemas.openxmlformats.org/officeDocument/2006/relationships/hyperlink" Target="http://codes.lp.findlaw.com/incode/71/3/10/7.1-3-10-5" TargetMode="External"/><Relationship Id="rId4" Type="http://schemas.openxmlformats.org/officeDocument/2006/relationships/hyperlink" Target="http://legislature.idaho.gov/idstat/Title18/T18CH50SECT18-5003.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56911" y="1672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solidFill>
                  <a:schemeClr val="accent5">
                    <a:lumMod val="40000"/>
                    <a:lumOff val="60000"/>
                  </a:schemeClr>
                </a:solidFill>
              </a:rPr>
              <a:t>CONNECT TO LEARNING</a:t>
            </a:r>
            <a:endParaRPr lang="en-GB" dirty="0">
              <a:solidFill>
                <a:schemeClr val="accent5">
                  <a:lumMod val="40000"/>
                  <a:lumOff val="60000"/>
                </a:schemeClr>
              </a:solidFill>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54617" b="80475" l="0" r="95745">
                        <a14:foregroundMark x1="3288" y1="54617" x2="3288" y2="54617"/>
                        <a14:foregroundMark x1="93810" y1="57784" x2="93810" y2="57784"/>
                        <a14:foregroundMark x1="94197" y1="68865" x2="94197" y2="68865"/>
                        <a14:foregroundMark x1="37331" y1="67810" x2="37331" y2="67810"/>
                        <a14:foregroundMark x1="66731" y1="77836" x2="66731" y2="77836"/>
                        <a14:foregroundMark x1="1741" y1="68338" x2="1741" y2="68338"/>
                      </a14:backgroundRemoval>
                    </a14:imgEffect>
                  </a14:imgLayer>
                </a14:imgProps>
              </a:ext>
            </a:extLst>
          </a:blip>
          <a:srcRect t="55120" b="16622"/>
          <a:stretch/>
        </p:blipFill>
        <p:spPr>
          <a:xfrm>
            <a:off x="8315317" y="309211"/>
            <a:ext cx="3151905" cy="638827"/>
          </a:xfrm>
          <a:prstGeom prst="rect">
            <a:avLst/>
          </a:prstGeom>
        </p:spPr>
      </p:pic>
      <p:sp>
        <p:nvSpPr>
          <p:cNvPr id="4" name="Rectangle 3"/>
          <p:cNvSpPr/>
          <p:nvPr/>
        </p:nvSpPr>
        <p:spPr>
          <a:xfrm rot="20107307">
            <a:off x="262671" y="3061842"/>
            <a:ext cx="6096000" cy="923330"/>
          </a:xfrm>
          <a:prstGeom prst="rect">
            <a:avLst/>
          </a:prstGeom>
        </p:spPr>
        <p:txBody>
          <a:bodyPr>
            <a:spAutoFit/>
          </a:bodyPr>
          <a:lstStyle/>
          <a:p>
            <a:r>
              <a:rPr lang="en-GB" b="0" i="0" dirty="0" smtClean="0">
                <a:solidFill>
                  <a:srgbClr val="FF0000"/>
                </a:solidFill>
                <a:effectLst/>
                <a:latin typeface="Euphemia" panose="020B0503040102020104" pitchFamily="34" charset="0"/>
              </a:rPr>
              <a:t> "</a:t>
            </a:r>
            <a:r>
              <a:rPr lang="en-GB" b="0" i="0" u="none" strike="noStrike" dirty="0" err="1" smtClean="0">
                <a:solidFill>
                  <a:srgbClr val="FF0000"/>
                </a:solidFill>
                <a:effectLst/>
                <a:latin typeface="Euphemia" panose="020B0503040102020104" pitchFamily="34" charset="0"/>
                <a:hlinkClick r:id="rId4"/>
              </a:rPr>
              <a:t>willfully</a:t>
            </a:r>
            <a:r>
              <a:rPr lang="en-GB" b="0" i="0" u="none" strike="noStrike" dirty="0" smtClean="0">
                <a:solidFill>
                  <a:srgbClr val="FF0000"/>
                </a:solidFill>
                <a:effectLst/>
                <a:latin typeface="Euphemia" panose="020B0503040102020104" pitchFamily="34" charset="0"/>
                <a:hlinkClick r:id="rId4"/>
              </a:rPr>
              <a:t> ingest the flesh or blood of a human being</a:t>
            </a:r>
            <a:r>
              <a:rPr lang="en-GB" b="0" i="0" dirty="0" smtClean="0">
                <a:solidFill>
                  <a:srgbClr val="FF0000"/>
                </a:solidFill>
                <a:effectLst/>
                <a:latin typeface="Euphemia" panose="020B0503040102020104" pitchFamily="34" charset="0"/>
              </a:rPr>
              <a:t>" in life-or-death situations — if it's the only apparent means or survival.</a:t>
            </a:r>
            <a:endParaRPr lang="en-GB" dirty="0">
              <a:solidFill>
                <a:srgbClr val="FF0000"/>
              </a:solidFill>
              <a:latin typeface="Euphemia" panose="020B0503040102020104" pitchFamily="34" charset="0"/>
            </a:endParaRPr>
          </a:p>
        </p:txBody>
      </p:sp>
      <p:sp>
        <p:nvSpPr>
          <p:cNvPr id="5" name="Rectangle 4"/>
          <p:cNvSpPr/>
          <p:nvPr/>
        </p:nvSpPr>
        <p:spPr>
          <a:xfrm rot="20861667">
            <a:off x="351292" y="1794079"/>
            <a:ext cx="6096000" cy="923330"/>
          </a:xfrm>
          <a:prstGeom prst="rect">
            <a:avLst/>
          </a:prstGeom>
        </p:spPr>
        <p:txBody>
          <a:bodyPr>
            <a:spAutoFit/>
          </a:bodyPr>
          <a:lstStyle/>
          <a:p>
            <a:r>
              <a:rPr lang="en-GB" i="0" dirty="0" smtClean="0">
                <a:solidFill>
                  <a:srgbClr val="FF0000"/>
                </a:solidFill>
                <a:effectLst/>
                <a:latin typeface="+mj-lt"/>
              </a:rPr>
              <a:t>liquor stores </a:t>
            </a:r>
            <a:r>
              <a:rPr lang="en-GB" i="0" strike="noStrike" dirty="0" smtClean="0">
                <a:solidFill>
                  <a:srgbClr val="FF0000"/>
                </a:solidFill>
                <a:effectLst/>
                <a:latin typeface="+mj-lt"/>
                <a:hlinkClick r:id="rId5"/>
              </a:rPr>
              <a:t>can't sell cooled water or </a:t>
            </a:r>
            <a:r>
              <a:rPr lang="en-GB" i="0" strike="noStrike" dirty="0" err="1" smtClean="0">
                <a:solidFill>
                  <a:srgbClr val="FF0000"/>
                </a:solidFill>
                <a:effectLst/>
                <a:latin typeface="+mj-lt"/>
                <a:hlinkClick r:id="rId5"/>
              </a:rPr>
              <a:t>soda.</a:t>
            </a:r>
            <a:r>
              <a:rPr lang="en-GB" i="0" dirty="0" err="1" smtClean="0">
                <a:solidFill>
                  <a:srgbClr val="FF0000"/>
                </a:solidFill>
                <a:effectLst/>
                <a:latin typeface="+mj-lt"/>
              </a:rPr>
              <a:t>However</a:t>
            </a:r>
            <a:r>
              <a:rPr lang="en-GB" i="0" dirty="0" smtClean="0">
                <a:solidFill>
                  <a:srgbClr val="FF0000"/>
                </a:solidFill>
                <a:effectLst/>
                <a:latin typeface="+mj-lt"/>
              </a:rPr>
              <a:t>, they </a:t>
            </a:r>
            <a:r>
              <a:rPr lang="en-GB" i="1" dirty="0" smtClean="0">
                <a:solidFill>
                  <a:srgbClr val="FF0000"/>
                </a:solidFill>
                <a:effectLst/>
                <a:latin typeface="+mj-lt"/>
              </a:rPr>
              <a:t>can</a:t>
            </a:r>
            <a:r>
              <a:rPr lang="en-GB" i="0" dirty="0" smtClean="0">
                <a:solidFill>
                  <a:srgbClr val="FF0000"/>
                </a:solidFill>
                <a:effectLst/>
                <a:latin typeface="+mj-lt"/>
              </a:rPr>
              <a:t> sell </a:t>
            </a:r>
            <a:r>
              <a:rPr lang="en-GB" i="0" dirty="0" err="1" smtClean="0">
                <a:solidFill>
                  <a:srgbClr val="FF0000"/>
                </a:solidFill>
                <a:effectLst/>
                <a:latin typeface="+mj-lt"/>
              </a:rPr>
              <a:t>unchilled</a:t>
            </a:r>
            <a:r>
              <a:rPr lang="en-GB" i="0" dirty="0" smtClean="0">
                <a:solidFill>
                  <a:srgbClr val="FF0000"/>
                </a:solidFill>
                <a:effectLst/>
                <a:latin typeface="+mj-lt"/>
              </a:rPr>
              <a:t> soda, so expect warm Coke if you purchase it alongside your rum</a:t>
            </a:r>
            <a:r>
              <a:rPr lang="en-GB" b="0" i="0" dirty="0" smtClean="0">
                <a:solidFill>
                  <a:srgbClr val="222222"/>
                </a:solidFill>
                <a:effectLst/>
                <a:latin typeface="+mj-lt"/>
              </a:rPr>
              <a:t>.</a:t>
            </a:r>
            <a:endParaRPr lang="en-GB" dirty="0">
              <a:latin typeface="+mj-lt"/>
            </a:endParaRPr>
          </a:p>
        </p:txBody>
      </p:sp>
      <p:sp>
        <p:nvSpPr>
          <p:cNvPr id="6" name="Rectangle 5"/>
          <p:cNvSpPr/>
          <p:nvPr/>
        </p:nvSpPr>
        <p:spPr>
          <a:xfrm rot="20290486">
            <a:off x="304455" y="4243095"/>
            <a:ext cx="6096000" cy="923330"/>
          </a:xfrm>
          <a:prstGeom prst="rect">
            <a:avLst/>
          </a:prstGeom>
        </p:spPr>
        <p:txBody>
          <a:bodyPr>
            <a:spAutoFit/>
          </a:bodyPr>
          <a:lstStyle/>
          <a:p>
            <a:r>
              <a:rPr lang="en-GB" i="0" dirty="0" smtClean="0">
                <a:solidFill>
                  <a:srgbClr val="FF0000"/>
                </a:solidFill>
                <a:effectLst/>
                <a:latin typeface="Gadugi" panose="020B0502040204020203" pitchFamily="34" charset="0"/>
              </a:rPr>
              <a:t> any game in which participants </a:t>
            </a:r>
            <a:r>
              <a:rPr lang="en-GB" i="0" u="sng" strike="noStrike" dirty="0" smtClean="0">
                <a:solidFill>
                  <a:srgbClr val="FF0000"/>
                </a:solidFill>
                <a:effectLst/>
                <a:latin typeface="Gadugi" panose="020B0502040204020203" pitchFamily="34" charset="0"/>
                <a:hlinkClick r:id="rId6"/>
              </a:rPr>
              <a:t>attempt to capture a greased or oiled pig</a:t>
            </a:r>
            <a:r>
              <a:rPr lang="en-GB" i="0" u="sng" dirty="0" smtClean="0">
                <a:solidFill>
                  <a:srgbClr val="FF0000"/>
                </a:solidFill>
                <a:effectLst/>
                <a:latin typeface="Gadugi" panose="020B0502040204020203" pitchFamily="34" charset="0"/>
              </a:rPr>
              <a:t> </a:t>
            </a:r>
            <a:r>
              <a:rPr lang="en-GB" i="0" dirty="0" smtClean="0">
                <a:solidFill>
                  <a:srgbClr val="FF0000"/>
                </a:solidFill>
                <a:effectLst/>
                <a:latin typeface="Gadugi" panose="020B0502040204020203" pitchFamily="34" charset="0"/>
              </a:rPr>
              <a:t>is illegal. The same law also prohibits turkey scrambles.</a:t>
            </a:r>
            <a:endParaRPr lang="en-GB" dirty="0">
              <a:solidFill>
                <a:srgbClr val="FF0000"/>
              </a:solidFill>
              <a:latin typeface="Gadugi" panose="020B0502040204020203" pitchFamily="34" charset="0"/>
            </a:endParaRPr>
          </a:p>
        </p:txBody>
      </p:sp>
      <p:sp>
        <p:nvSpPr>
          <p:cNvPr id="7" name="Rectangle 6"/>
          <p:cNvSpPr/>
          <p:nvPr/>
        </p:nvSpPr>
        <p:spPr>
          <a:xfrm rot="923218">
            <a:off x="6096000" y="3367711"/>
            <a:ext cx="6096000" cy="646331"/>
          </a:xfrm>
          <a:prstGeom prst="rect">
            <a:avLst/>
          </a:prstGeom>
        </p:spPr>
        <p:txBody>
          <a:bodyPr>
            <a:spAutoFit/>
          </a:bodyPr>
          <a:lstStyle/>
          <a:p>
            <a:r>
              <a:rPr lang="en-GB" i="0" dirty="0" smtClean="0">
                <a:solidFill>
                  <a:srgbClr val="FF0000"/>
                </a:solidFill>
                <a:effectLst/>
                <a:latin typeface="Franklin Gothic Book" panose="020B0503020102020204" pitchFamily="34" charset="0"/>
              </a:rPr>
              <a:t>swearing </a:t>
            </a:r>
            <a:r>
              <a:rPr lang="en-GB" i="0" u="sng" dirty="0" smtClean="0">
                <a:solidFill>
                  <a:srgbClr val="FF0000"/>
                </a:solidFill>
                <a:effectLst/>
                <a:latin typeface="Franklin Gothic Book" panose="020B0503020102020204" pitchFamily="34" charset="0"/>
                <a:hlinkClick r:id="rId7"/>
              </a:rPr>
              <a:t>in front of two or more people</a:t>
            </a:r>
            <a:r>
              <a:rPr lang="en-GB" i="0" dirty="0" smtClean="0">
                <a:solidFill>
                  <a:srgbClr val="FF0000"/>
                </a:solidFill>
                <a:effectLst/>
                <a:latin typeface="Franklin Gothic Book" panose="020B0503020102020204" pitchFamily="34" charset="0"/>
              </a:rPr>
              <a:t> in public could land you in jail for up to 30 days. </a:t>
            </a:r>
            <a:endParaRPr lang="en-GB" dirty="0">
              <a:solidFill>
                <a:srgbClr val="FF0000"/>
              </a:solidFill>
              <a:latin typeface="Franklin Gothic Book" panose="020B0503020102020204" pitchFamily="34" charset="0"/>
            </a:endParaRPr>
          </a:p>
        </p:txBody>
      </p:sp>
      <p:sp>
        <p:nvSpPr>
          <p:cNvPr id="8" name="Rectangle 7"/>
          <p:cNvSpPr/>
          <p:nvPr/>
        </p:nvSpPr>
        <p:spPr>
          <a:xfrm>
            <a:off x="2180095" y="5943344"/>
            <a:ext cx="6096000" cy="646331"/>
          </a:xfrm>
          <a:prstGeom prst="rect">
            <a:avLst/>
          </a:prstGeom>
        </p:spPr>
        <p:txBody>
          <a:bodyPr>
            <a:spAutoFit/>
          </a:bodyPr>
          <a:lstStyle/>
          <a:p>
            <a:r>
              <a:rPr lang="en-GB" b="0" i="0" dirty="0" smtClean="0">
                <a:solidFill>
                  <a:srgbClr val="FF0000"/>
                </a:solidFill>
                <a:effectLst/>
                <a:latin typeface="Raleway"/>
              </a:rPr>
              <a:t>It is illegal to paint a private car in the colour known colloquially as ‘army green</a:t>
            </a:r>
            <a:r>
              <a:rPr lang="en-GB" b="0" i="0" dirty="0" smtClean="0">
                <a:solidFill>
                  <a:srgbClr val="000000"/>
                </a:solidFill>
                <a:effectLst/>
                <a:latin typeface="Raleway"/>
              </a:rPr>
              <a:t>’ </a:t>
            </a:r>
            <a:endParaRPr lang="en-GB" dirty="0"/>
          </a:p>
        </p:txBody>
      </p:sp>
      <p:sp>
        <p:nvSpPr>
          <p:cNvPr id="9" name="Rectangle 8"/>
          <p:cNvSpPr/>
          <p:nvPr/>
        </p:nvSpPr>
        <p:spPr>
          <a:xfrm rot="1553599">
            <a:off x="6144454" y="2453689"/>
            <a:ext cx="6096000" cy="646331"/>
          </a:xfrm>
          <a:prstGeom prst="rect">
            <a:avLst/>
          </a:prstGeom>
        </p:spPr>
        <p:txBody>
          <a:bodyPr>
            <a:spAutoFit/>
          </a:bodyPr>
          <a:lstStyle/>
          <a:p>
            <a:r>
              <a:rPr lang="en-GB" b="0" i="0" dirty="0" smtClean="0">
                <a:solidFill>
                  <a:srgbClr val="FF0000"/>
                </a:solidFill>
                <a:effectLst/>
                <a:latin typeface="Raleway"/>
              </a:rPr>
              <a:t>an individual can sue his/her former partner for breach of promise to marry</a:t>
            </a:r>
            <a:endParaRPr lang="en-GB" dirty="0">
              <a:solidFill>
                <a:srgbClr val="FF0000"/>
              </a:solidFill>
            </a:endParaRPr>
          </a:p>
        </p:txBody>
      </p:sp>
      <p:sp>
        <p:nvSpPr>
          <p:cNvPr id="10" name="Rectangle 9"/>
          <p:cNvSpPr/>
          <p:nvPr/>
        </p:nvSpPr>
        <p:spPr>
          <a:xfrm rot="1663460">
            <a:off x="5600039" y="4883192"/>
            <a:ext cx="6096000" cy="1015663"/>
          </a:xfrm>
          <a:prstGeom prst="rect">
            <a:avLst/>
          </a:prstGeom>
        </p:spPr>
        <p:txBody>
          <a:bodyPr>
            <a:spAutoFit/>
          </a:bodyPr>
          <a:lstStyle/>
          <a:p>
            <a:r>
              <a:rPr lang="en-GB" sz="2000" b="0" i="0" dirty="0" smtClean="0">
                <a:solidFill>
                  <a:srgbClr val="FF0000"/>
                </a:solidFill>
                <a:effectLst/>
                <a:latin typeface="Nyala" panose="02000504070300020003" pitchFamily="2" charset="0"/>
              </a:rPr>
              <a:t>A person is not deemed to have killed another, if the death of that other person does not take place within a year and a day of the cause of death.</a:t>
            </a:r>
            <a:endParaRPr lang="en-GB" sz="2000" dirty="0">
              <a:solidFill>
                <a:srgbClr val="FF0000"/>
              </a:solidFill>
              <a:latin typeface="Nyala" panose="02000504070300020003" pitchFamily="2" charset="0"/>
            </a:endParaRPr>
          </a:p>
        </p:txBody>
      </p:sp>
      <p:sp>
        <p:nvSpPr>
          <p:cNvPr id="11" name="TextBox 10"/>
          <p:cNvSpPr txBox="1"/>
          <p:nvPr/>
        </p:nvSpPr>
        <p:spPr>
          <a:xfrm>
            <a:off x="362200" y="743845"/>
            <a:ext cx="7403630" cy="1077218"/>
          </a:xfrm>
          <a:prstGeom prst="rect">
            <a:avLst/>
          </a:prstGeom>
          <a:noFill/>
        </p:spPr>
        <p:txBody>
          <a:bodyPr wrap="none" rtlCol="0">
            <a:spAutoFit/>
          </a:bodyPr>
          <a:lstStyle/>
          <a:p>
            <a:r>
              <a:rPr lang="en-GB" sz="3200" dirty="0" smtClean="0">
                <a:solidFill>
                  <a:srgbClr val="92D050"/>
                </a:solidFill>
              </a:rPr>
              <a:t>Where do you think these laws come from?</a:t>
            </a:r>
          </a:p>
          <a:p>
            <a:r>
              <a:rPr lang="en-GB" sz="3200" dirty="0" smtClean="0">
                <a:solidFill>
                  <a:srgbClr val="92D050"/>
                </a:solidFill>
              </a:rPr>
              <a:t>The U.S. or Nigeria?</a:t>
            </a:r>
            <a:endParaRPr lang="en-GB" sz="3200" dirty="0">
              <a:solidFill>
                <a:srgbClr val="92D050"/>
              </a:solidFill>
            </a:endParaRPr>
          </a:p>
        </p:txBody>
      </p:sp>
      <p:sp>
        <p:nvSpPr>
          <p:cNvPr id="12" name="TextBox 11"/>
          <p:cNvSpPr txBox="1"/>
          <p:nvPr/>
        </p:nvSpPr>
        <p:spPr>
          <a:xfrm>
            <a:off x="8646272" y="1273166"/>
            <a:ext cx="3402919" cy="830997"/>
          </a:xfrm>
          <a:prstGeom prst="rect">
            <a:avLst/>
          </a:prstGeom>
          <a:noFill/>
        </p:spPr>
        <p:txBody>
          <a:bodyPr wrap="none" rtlCol="0">
            <a:spAutoFit/>
          </a:bodyPr>
          <a:lstStyle/>
          <a:p>
            <a:r>
              <a:rPr lang="en-GB" sz="2400" dirty="0" smtClean="0">
                <a:solidFill>
                  <a:srgbClr val="FFC000"/>
                </a:solidFill>
              </a:rPr>
              <a:t>What does this say about </a:t>
            </a:r>
          </a:p>
          <a:p>
            <a:r>
              <a:rPr lang="en-GB" sz="2400" dirty="0">
                <a:solidFill>
                  <a:srgbClr val="FFC000"/>
                </a:solidFill>
              </a:rPr>
              <a:t>c</a:t>
            </a:r>
            <a:r>
              <a:rPr lang="en-GB" sz="2400" dirty="0" smtClean="0">
                <a:solidFill>
                  <a:srgbClr val="FFC000"/>
                </a:solidFill>
              </a:rPr>
              <a:t>ultures and stereotypes</a:t>
            </a:r>
            <a:r>
              <a:rPr lang="en-GB" dirty="0" smtClean="0">
                <a:solidFill>
                  <a:srgbClr val="FFC000"/>
                </a:solidFill>
              </a:rPr>
              <a:t>?</a:t>
            </a:r>
            <a:endParaRPr lang="en-GB" dirty="0">
              <a:solidFill>
                <a:srgbClr val="FFC000"/>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82839" y="2080526"/>
            <a:ext cx="799236" cy="780504"/>
          </a:xfrm>
          <a:prstGeom prst="rect">
            <a:avLst/>
          </a:prstGeom>
        </p:spPr>
      </p:pic>
    </p:spTree>
    <p:extLst>
      <p:ext uri="{BB962C8B-B14F-4D97-AF65-F5344CB8AC3E}">
        <p14:creationId xmlns:p14="http://schemas.microsoft.com/office/powerpoint/2010/main" val="184637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288" t="80879" r="30667" b="11493"/>
          <a:stretch/>
        </p:blipFill>
        <p:spPr>
          <a:xfrm>
            <a:off x="1828801" y="666428"/>
            <a:ext cx="8493070" cy="2634712"/>
          </a:xfrm>
          <a:prstGeom prst="rect">
            <a:avLst/>
          </a:prstGeom>
        </p:spPr>
      </p:pic>
      <p:sp>
        <p:nvSpPr>
          <p:cNvPr id="3" name="TextBox 2"/>
          <p:cNvSpPr txBox="1"/>
          <p:nvPr/>
        </p:nvSpPr>
        <p:spPr>
          <a:xfrm>
            <a:off x="821410" y="120375"/>
            <a:ext cx="7827079" cy="369332"/>
          </a:xfrm>
          <a:prstGeom prst="rect">
            <a:avLst/>
          </a:prstGeom>
          <a:noFill/>
        </p:spPr>
        <p:txBody>
          <a:bodyPr wrap="none" rtlCol="0">
            <a:spAutoFit/>
          </a:bodyPr>
          <a:lstStyle/>
          <a:p>
            <a:r>
              <a:rPr lang="en-GB" dirty="0" smtClean="0">
                <a:solidFill>
                  <a:srgbClr val="92D050"/>
                </a:solidFill>
              </a:rPr>
              <a:t>Structure of whole paragraph changes the tone once more to almost explanatory </a:t>
            </a:r>
            <a:endParaRPr lang="en-GB" dirty="0">
              <a:solidFill>
                <a:srgbClr val="92D050"/>
              </a:solidFill>
            </a:endParaRPr>
          </a:p>
        </p:txBody>
      </p:sp>
      <p:sp>
        <p:nvSpPr>
          <p:cNvPr id="4" name="TextBox 3"/>
          <p:cNvSpPr txBox="1"/>
          <p:nvPr/>
        </p:nvSpPr>
        <p:spPr>
          <a:xfrm>
            <a:off x="8648489" y="4102422"/>
            <a:ext cx="2630194" cy="646331"/>
          </a:xfrm>
          <a:prstGeom prst="rect">
            <a:avLst/>
          </a:prstGeom>
          <a:noFill/>
        </p:spPr>
        <p:txBody>
          <a:bodyPr wrap="square" rtlCol="0">
            <a:spAutoFit/>
          </a:bodyPr>
          <a:lstStyle/>
          <a:p>
            <a:r>
              <a:rPr lang="en-GB" dirty="0" smtClean="0">
                <a:solidFill>
                  <a:srgbClr val="92D050"/>
                </a:solidFill>
              </a:rPr>
              <a:t>Cliché? Derogatory ‘nod’ to Western literature?</a:t>
            </a:r>
            <a:endParaRPr lang="en-GB" dirty="0">
              <a:solidFill>
                <a:srgbClr val="92D050"/>
              </a:solidFill>
            </a:endParaRPr>
          </a:p>
        </p:txBody>
      </p:sp>
      <p:sp>
        <p:nvSpPr>
          <p:cNvPr id="5" name="TextBox 4"/>
          <p:cNvSpPr txBox="1"/>
          <p:nvPr/>
        </p:nvSpPr>
        <p:spPr>
          <a:xfrm>
            <a:off x="9604432" y="481762"/>
            <a:ext cx="2587568" cy="369332"/>
          </a:xfrm>
          <a:prstGeom prst="rect">
            <a:avLst/>
          </a:prstGeom>
          <a:noFill/>
        </p:spPr>
        <p:txBody>
          <a:bodyPr wrap="none" rtlCol="0">
            <a:spAutoFit/>
          </a:bodyPr>
          <a:lstStyle/>
          <a:p>
            <a:r>
              <a:rPr lang="en-GB" dirty="0" smtClean="0">
                <a:solidFill>
                  <a:srgbClr val="92D050"/>
                </a:solidFill>
              </a:rPr>
              <a:t>Lack of blame/ culpability</a:t>
            </a:r>
            <a:endParaRPr lang="en-GB" dirty="0">
              <a:solidFill>
                <a:srgbClr val="92D050"/>
              </a:solidFill>
            </a:endParaRPr>
          </a:p>
        </p:txBody>
      </p:sp>
      <p:sp>
        <p:nvSpPr>
          <p:cNvPr id="6" name="TextBox 5"/>
          <p:cNvSpPr txBox="1"/>
          <p:nvPr/>
        </p:nvSpPr>
        <p:spPr>
          <a:xfrm>
            <a:off x="2045777" y="4401190"/>
            <a:ext cx="4029559" cy="646331"/>
          </a:xfrm>
          <a:prstGeom prst="rect">
            <a:avLst/>
          </a:prstGeom>
          <a:noFill/>
        </p:spPr>
        <p:txBody>
          <a:bodyPr wrap="square" rtlCol="0">
            <a:spAutoFit/>
          </a:bodyPr>
          <a:lstStyle/>
          <a:p>
            <a:r>
              <a:rPr lang="en-GB" dirty="0" smtClean="0">
                <a:solidFill>
                  <a:srgbClr val="92D050"/>
                </a:solidFill>
              </a:rPr>
              <a:t>Both the colon and the capitalisation of </a:t>
            </a:r>
          </a:p>
          <a:p>
            <a:r>
              <a:rPr lang="en-GB" dirty="0" smtClean="0">
                <a:solidFill>
                  <a:srgbClr val="92D050"/>
                </a:solidFill>
              </a:rPr>
              <a:t>‘It’ shows importance of the comment</a:t>
            </a:r>
            <a:endParaRPr lang="en-GB" dirty="0">
              <a:solidFill>
                <a:srgbClr val="92D050"/>
              </a:solidFill>
            </a:endParaRPr>
          </a:p>
        </p:txBody>
      </p:sp>
      <p:sp>
        <p:nvSpPr>
          <p:cNvPr id="7" name="Double Brace 6"/>
          <p:cNvSpPr/>
          <p:nvPr/>
        </p:nvSpPr>
        <p:spPr>
          <a:xfrm>
            <a:off x="2355742" y="666428"/>
            <a:ext cx="7377194" cy="263074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Arrow Connector 8"/>
          <p:cNvCxnSpPr/>
          <p:nvPr/>
        </p:nvCxnSpPr>
        <p:spPr>
          <a:xfrm flipH="1" flipV="1">
            <a:off x="1828801" y="580053"/>
            <a:ext cx="216976" cy="121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7098224" y="851094"/>
            <a:ext cx="3799992" cy="73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50590" y="3108530"/>
            <a:ext cx="174518" cy="1292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780149" y="1381634"/>
            <a:ext cx="1218071" cy="2446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1"/>
          </p:cNvCxnSpPr>
          <p:nvPr/>
        </p:nvCxnSpPr>
        <p:spPr>
          <a:xfrm flipH="1" flipV="1">
            <a:off x="4452049" y="2076117"/>
            <a:ext cx="4196440" cy="2349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33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896" t="26006" r="35117" b="58740"/>
          <a:stretch/>
        </p:blipFill>
        <p:spPr>
          <a:xfrm>
            <a:off x="2448732" y="960895"/>
            <a:ext cx="7253207" cy="3006672"/>
          </a:xfrm>
          <a:prstGeom prst="rect">
            <a:avLst/>
          </a:prstGeom>
        </p:spPr>
      </p:pic>
      <p:sp>
        <p:nvSpPr>
          <p:cNvPr id="3" name="TextBox 2"/>
          <p:cNvSpPr txBox="1"/>
          <p:nvPr/>
        </p:nvSpPr>
        <p:spPr>
          <a:xfrm>
            <a:off x="154983" y="0"/>
            <a:ext cx="6460743" cy="369332"/>
          </a:xfrm>
          <a:prstGeom prst="rect">
            <a:avLst/>
          </a:prstGeom>
          <a:noFill/>
        </p:spPr>
        <p:txBody>
          <a:bodyPr wrap="none" rtlCol="0">
            <a:spAutoFit/>
          </a:bodyPr>
          <a:lstStyle/>
          <a:p>
            <a:r>
              <a:rPr lang="en-GB" dirty="0" smtClean="0">
                <a:solidFill>
                  <a:srgbClr val="92D050"/>
                </a:solidFill>
              </a:rPr>
              <a:t>Short, simple sentences reflect that her life was ordinary ‘the norm’</a:t>
            </a:r>
            <a:endParaRPr lang="en-GB" dirty="0">
              <a:solidFill>
                <a:srgbClr val="92D050"/>
              </a:solidFill>
            </a:endParaRPr>
          </a:p>
        </p:txBody>
      </p:sp>
      <p:sp>
        <p:nvSpPr>
          <p:cNvPr id="4" name="TextBox 3"/>
          <p:cNvSpPr txBox="1"/>
          <p:nvPr/>
        </p:nvSpPr>
        <p:spPr>
          <a:xfrm>
            <a:off x="154983" y="4432514"/>
            <a:ext cx="4184543" cy="646331"/>
          </a:xfrm>
          <a:prstGeom prst="rect">
            <a:avLst/>
          </a:prstGeom>
          <a:noFill/>
        </p:spPr>
        <p:txBody>
          <a:bodyPr wrap="square" rtlCol="0">
            <a:spAutoFit/>
          </a:bodyPr>
          <a:lstStyle/>
          <a:p>
            <a:r>
              <a:rPr lang="en-GB" dirty="0" smtClean="0">
                <a:solidFill>
                  <a:srgbClr val="92D050"/>
                </a:solidFill>
              </a:rPr>
              <a:t>Derogatory term suggesting she is implicit in the same problem</a:t>
            </a:r>
            <a:endParaRPr lang="en-GB" dirty="0">
              <a:solidFill>
                <a:srgbClr val="92D050"/>
              </a:solidFill>
            </a:endParaRPr>
          </a:p>
        </p:txBody>
      </p:sp>
      <p:sp>
        <p:nvSpPr>
          <p:cNvPr id="5" name="TextBox 4"/>
          <p:cNvSpPr txBox="1"/>
          <p:nvPr/>
        </p:nvSpPr>
        <p:spPr>
          <a:xfrm>
            <a:off x="5826988" y="4235964"/>
            <a:ext cx="6294362" cy="646331"/>
          </a:xfrm>
          <a:prstGeom prst="rect">
            <a:avLst/>
          </a:prstGeom>
          <a:noFill/>
        </p:spPr>
        <p:txBody>
          <a:bodyPr wrap="square" rtlCol="0">
            <a:spAutoFit/>
          </a:bodyPr>
          <a:lstStyle/>
          <a:p>
            <a:r>
              <a:rPr lang="en-GB" dirty="0" smtClean="0">
                <a:solidFill>
                  <a:srgbClr val="92D050"/>
                </a:solidFill>
              </a:rPr>
              <a:t>Apologetic subordinate clause embedded mid-sentence – syntax reflects emphatic explanation</a:t>
            </a:r>
            <a:endParaRPr lang="en-GB" dirty="0">
              <a:solidFill>
                <a:srgbClr val="92D050"/>
              </a:solidFill>
            </a:endParaRPr>
          </a:p>
        </p:txBody>
      </p:sp>
      <p:sp>
        <p:nvSpPr>
          <p:cNvPr id="6" name="TextBox 5"/>
          <p:cNvSpPr txBox="1"/>
          <p:nvPr/>
        </p:nvSpPr>
        <p:spPr>
          <a:xfrm>
            <a:off x="4742482" y="5548393"/>
            <a:ext cx="3996735" cy="369332"/>
          </a:xfrm>
          <a:prstGeom prst="rect">
            <a:avLst/>
          </a:prstGeom>
          <a:noFill/>
        </p:spPr>
        <p:txBody>
          <a:bodyPr wrap="none" rtlCol="0">
            <a:spAutoFit/>
          </a:bodyPr>
          <a:lstStyle/>
          <a:p>
            <a:r>
              <a:rPr lang="en-GB" dirty="0" smtClean="0">
                <a:solidFill>
                  <a:srgbClr val="92D050"/>
                </a:solidFill>
              </a:rPr>
              <a:t>Simple things suggest pity and inferiority</a:t>
            </a:r>
            <a:endParaRPr lang="en-GB" dirty="0">
              <a:solidFill>
                <a:srgbClr val="92D050"/>
              </a:solidFill>
            </a:endParaRPr>
          </a:p>
        </p:txBody>
      </p:sp>
      <p:cxnSp>
        <p:nvCxnSpPr>
          <p:cNvPr id="8" name="Straight Arrow Connector 7"/>
          <p:cNvCxnSpPr/>
          <p:nvPr/>
        </p:nvCxnSpPr>
        <p:spPr>
          <a:xfrm>
            <a:off x="6740849" y="184666"/>
            <a:ext cx="915314" cy="776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231037" y="369332"/>
            <a:ext cx="1301858" cy="1134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198506" y="1751308"/>
            <a:ext cx="891609" cy="248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00380" y="2464231"/>
            <a:ext cx="2284974" cy="1627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83824" y="2805193"/>
            <a:ext cx="1014682" cy="2738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07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43" t="40837" r="32415" b="47723"/>
          <a:stretch/>
        </p:blipFill>
        <p:spPr>
          <a:xfrm>
            <a:off x="2409987" y="1921789"/>
            <a:ext cx="8260595" cy="2619213"/>
          </a:xfrm>
          <a:prstGeom prst="rect">
            <a:avLst/>
          </a:prstGeom>
        </p:spPr>
      </p:pic>
      <p:sp>
        <p:nvSpPr>
          <p:cNvPr id="3" name="TextBox 2"/>
          <p:cNvSpPr txBox="1"/>
          <p:nvPr/>
        </p:nvSpPr>
        <p:spPr>
          <a:xfrm>
            <a:off x="484075" y="497258"/>
            <a:ext cx="3851824" cy="369332"/>
          </a:xfrm>
          <a:prstGeom prst="rect">
            <a:avLst/>
          </a:prstGeom>
          <a:noFill/>
        </p:spPr>
        <p:txBody>
          <a:bodyPr wrap="none" rtlCol="0">
            <a:spAutoFit/>
          </a:bodyPr>
          <a:lstStyle/>
          <a:p>
            <a:r>
              <a:rPr lang="en-GB" dirty="0" smtClean="0">
                <a:solidFill>
                  <a:srgbClr val="92D050"/>
                </a:solidFill>
              </a:rPr>
              <a:t>Story-telling style – suggests innocence</a:t>
            </a:r>
            <a:endParaRPr lang="en-GB" dirty="0">
              <a:solidFill>
                <a:srgbClr val="92D050"/>
              </a:solidFill>
            </a:endParaRPr>
          </a:p>
        </p:txBody>
      </p:sp>
      <p:sp>
        <p:nvSpPr>
          <p:cNvPr id="4" name="TextBox 3"/>
          <p:cNvSpPr txBox="1"/>
          <p:nvPr/>
        </p:nvSpPr>
        <p:spPr>
          <a:xfrm>
            <a:off x="309966" y="2914338"/>
            <a:ext cx="2409987" cy="923330"/>
          </a:xfrm>
          <a:prstGeom prst="rect">
            <a:avLst/>
          </a:prstGeom>
          <a:noFill/>
        </p:spPr>
        <p:txBody>
          <a:bodyPr wrap="square" rtlCol="0">
            <a:spAutoFit/>
          </a:bodyPr>
          <a:lstStyle/>
          <a:p>
            <a:r>
              <a:rPr lang="en-GB" dirty="0" smtClean="0">
                <a:solidFill>
                  <a:srgbClr val="92D050"/>
                </a:solidFill>
              </a:rPr>
              <a:t>Exquisite detail contrasts with the ‘yams and rice</a:t>
            </a:r>
            <a:r>
              <a:rPr lang="en-GB" dirty="0" smtClean="0"/>
              <a:t>’</a:t>
            </a:r>
            <a:endParaRPr lang="en-GB" dirty="0"/>
          </a:p>
        </p:txBody>
      </p:sp>
      <p:sp>
        <p:nvSpPr>
          <p:cNvPr id="5" name="TextBox 4"/>
          <p:cNvSpPr txBox="1"/>
          <p:nvPr/>
        </p:nvSpPr>
        <p:spPr>
          <a:xfrm>
            <a:off x="484075" y="5348884"/>
            <a:ext cx="3065037" cy="646331"/>
          </a:xfrm>
          <a:prstGeom prst="rect">
            <a:avLst/>
          </a:prstGeom>
          <a:noFill/>
        </p:spPr>
        <p:txBody>
          <a:bodyPr wrap="square" rtlCol="0">
            <a:spAutoFit/>
          </a:bodyPr>
          <a:lstStyle/>
          <a:p>
            <a:r>
              <a:rPr lang="en-GB" dirty="0" smtClean="0">
                <a:solidFill>
                  <a:srgbClr val="92D050"/>
                </a:solidFill>
              </a:rPr>
              <a:t>Sense of shock – ties in with realisation/maturing</a:t>
            </a:r>
            <a:endParaRPr lang="en-GB" dirty="0">
              <a:solidFill>
                <a:srgbClr val="92D050"/>
              </a:solidFill>
            </a:endParaRPr>
          </a:p>
        </p:txBody>
      </p:sp>
      <p:sp>
        <p:nvSpPr>
          <p:cNvPr id="6" name="TextBox 5"/>
          <p:cNvSpPr txBox="1"/>
          <p:nvPr/>
        </p:nvSpPr>
        <p:spPr>
          <a:xfrm>
            <a:off x="9583401" y="1921789"/>
            <a:ext cx="2608599" cy="369332"/>
          </a:xfrm>
          <a:prstGeom prst="rect">
            <a:avLst/>
          </a:prstGeom>
          <a:noFill/>
        </p:spPr>
        <p:txBody>
          <a:bodyPr wrap="none" rtlCol="0">
            <a:spAutoFit/>
          </a:bodyPr>
          <a:lstStyle/>
          <a:p>
            <a:r>
              <a:rPr lang="en-GB" dirty="0" smtClean="0">
                <a:solidFill>
                  <a:srgbClr val="92D050"/>
                </a:solidFill>
              </a:rPr>
              <a:t>Sense of justifying actions</a:t>
            </a:r>
            <a:endParaRPr lang="en-GB" dirty="0">
              <a:solidFill>
                <a:srgbClr val="92D050"/>
              </a:solidFill>
            </a:endParaRPr>
          </a:p>
        </p:txBody>
      </p:sp>
      <p:sp>
        <p:nvSpPr>
          <p:cNvPr id="7" name="TextBox 6"/>
          <p:cNvSpPr txBox="1"/>
          <p:nvPr/>
        </p:nvSpPr>
        <p:spPr>
          <a:xfrm>
            <a:off x="6044339" y="4494508"/>
            <a:ext cx="3810210" cy="369332"/>
          </a:xfrm>
          <a:prstGeom prst="rect">
            <a:avLst/>
          </a:prstGeom>
          <a:noFill/>
        </p:spPr>
        <p:txBody>
          <a:bodyPr wrap="none" rtlCol="0">
            <a:spAutoFit/>
          </a:bodyPr>
          <a:lstStyle/>
          <a:p>
            <a:r>
              <a:rPr lang="en-GB" dirty="0" smtClean="0">
                <a:solidFill>
                  <a:srgbClr val="92D050"/>
                </a:solidFill>
              </a:rPr>
              <a:t>Repetition of the idea of ‘them and us’</a:t>
            </a:r>
            <a:endParaRPr lang="en-GB" dirty="0">
              <a:solidFill>
                <a:srgbClr val="92D050"/>
              </a:solidFill>
            </a:endParaRPr>
          </a:p>
        </p:txBody>
      </p:sp>
      <p:cxnSp>
        <p:nvCxnSpPr>
          <p:cNvPr id="9" name="Straight Arrow Connector 8"/>
          <p:cNvCxnSpPr/>
          <p:nvPr/>
        </p:nvCxnSpPr>
        <p:spPr>
          <a:xfrm>
            <a:off x="1844298" y="866590"/>
            <a:ext cx="1146875" cy="121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81966" y="2211004"/>
            <a:ext cx="5331417" cy="1425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flipV="1">
            <a:off x="1514960" y="2914338"/>
            <a:ext cx="2514599" cy="92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691253" y="2847222"/>
            <a:ext cx="7235771" cy="250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47674" y="3925733"/>
            <a:ext cx="116237" cy="568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477573" y="3925733"/>
            <a:ext cx="449451" cy="654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1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896" t="52065" r="34640" b="15307"/>
          <a:stretch/>
        </p:blipFill>
        <p:spPr>
          <a:xfrm>
            <a:off x="2123268" y="1286359"/>
            <a:ext cx="7392691" cy="4029560"/>
          </a:xfrm>
          <a:prstGeom prst="rect">
            <a:avLst/>
          </a:prstGeom>
        </p:spPr>
      </p:pic>
      <p:sp>
        <p:nvSpPr>
          <p:cNvPr id="3" name="TextBox 2"/>
          <p:cNvSpPr txBox="1"/>
          <p:nvPr/>
        </p:nvSpPr>
        <p:spPr>
          <a:xfrm>
            <a:off x="2138766" y="542441"/>
            <a:ext cx="6261266" cy="369332"/>
          </a:xfrm>
          <a:prstGeom prst="rect">
            <a:avLst/>
          </a:prstGeom>
          <a:noFill/>
        </p:spPr>
        <p:txBody>
          <a:bodyPr wrap="none" rtlCol="0">
            <a:spAutoFit/>
          </a:bodyPr>
          <a:lstStyle/>
          <a:p>
            <a:r>
              <a:rPr lang="en-GB" dirty="0" smtClean="0">
                <a:solidFill>
                  <a:srgbClr val="92D050"/>
                </a:solidFill>
              </a:rPr>
              <a:t>Structure shifts time – shows the importance of that single event</a:t>
            </a:r>
            <a:endParaRPr lang="en-GB" dirty="0">
              <a:solidFill>
                <a:srgbClr val="92D050"/>
              </a:solidFill>
            </a:endParaRPr>
          </a:p>
        </p:txBody>
      </p:sp>
      <p:sp>
        <p:nvSpPr>
          <p:cNvPr id="4" name="TextBox 3"/>
          <p:cNvSpPr txBox="1"/>
          <p:nvPr/>
        </p:nvSpPr>
        <p:spPr>
          <a:xfrm>
            <a:off x="4726984" y="5505839"/>
            <a:ext cx="7006533" cy="369332"/>
          </a:xfrm>
          <a:prstGeom prst="rect">
            <a:avLst/>
          </a:prstGeom>
          <a:noFill/>
        </p:spPr>
        <p:txBody>
          <a:bodyPr wrap="none" rtlCol="0">
            <a:spAutoFit/>
          </a:bodyPr>
          <a:lstStyle/>
          <a:p>
            <a:r>
              <a:rPr lang="en-GB" dirty="0" smtClean="0">
                <a:solidFill>
                  <a:srgbClr val="92D050"/>
                </a:solidFill>
              </a:rPr>
              <a:t>Paragraph and lexis shows ignorance of others – no apology or reasoning</a:t>
            </a:r>
            <a:endParaRPr lang="en-GB" dirty="0">
              <a:solidFill>
                <a:srgbClr val="92D050"/>
              </a:solidFill>
            </a:endParaRPr>
          </a:p>
        </p:txBody>
      </p:sp>
      <p:sp>
        <p:nvSpPr>
          <p:cNvPr id="5" name="TextBox 4"/>
          <p:cNvSpPr txBox="1"/>
          <p:nvPr/>
        </p:nvSpPr>
        <p:spPr>
          <a:xfrm>
            <a:off x="278970" y="1823811"/>
            <a:ext cx="1224366" cy="1477328"/>
          </a:xfrm>
          <a:prstGeom prst="rect">
            <a:avLst/>
          </a:prstGeom>
          <a:noFill/>
        </p:spPr>
        <p:txBody>
          <a:bodyPr wrap="square" rtlCol="0">
            <a:spAutoFit/>
          </a:bodyPr>
          <a:lstStyle/>
          <a:p>
            <a:r>
              <a:rPr lang="en-GB" dirty="0" smtClean="0">
                <a:solidFill>
                  <a:srgbClr val="92D050"/>
                </a:solidFill>
              </a:rPr>
              <a:t>Shows that problem was on-going/long-lasting</a:t>
            </a:r>
            <a:endParaRPr lang="en-GB" dirty="0">
              <a:solidFill>
                <a:srgbClr val="92D050"/>
              </a:solidFill>
            </a:endParaRPr>
          </a:p>
        </p:txBody>
      </p:sp>
      <p:sp>
        <p:nvSpPr>
          <p:cNvPr id="6" name="TextBox 5"/>
          <p:cNvSpPr txBox="1"/>
          <p:nvPr/>
        </p:nvSpPr>
        <p:spPr>
          <a:xfrm>
            <a:off x="402956" y="5964220"/>
            <a:ext cx="6394123" cy="369332"/>
          </a:xfrm>
          <a:prstGeom prst="rect">
            <a:avLst/>
          </a:prstGeom>
          <a:noFill/>
        </p:spPr>
        <p:txBody>
          <a:bodyPr wrap="none" rtlCol="0">
            <a:spAutoFit/>
          </a:bodyPr>
          <a:lstStyle/>
          <a:p>
            <a:r>
              <a:rPr lang="en-GB" dirty="0" smtClean="0">
                <a:solidFill>
                  <a:srgbClr val="92D050"/>
                </a:solidFill>
              </a:rPr>
              <a:t>Inverted commas show her lack of connection with the stereotype</a:t>
            </a:r>
            <a:endParaRPr lang="en-GB" dirty="0">
              <a:solidFill>
                <a:srgbClr val="92D050"/>
              </a:solidFill>
            </a:endParaRPr>
          </a:p>
        </p:txBody>
      </p:sp>
      <p:cxnSp>
        <p:nvCxnSpPr>
          <p:cNvPr id="8" name="Straight Arrow Connector 7"/>
          <p:cNvCxnSpPr/>
          <p:nvPr/>
        </p:nvCxnSpPr>
        <p:spPr>
          <a:xfrm>
            <a:off x="2867186" y="889182"/>
            <a:ext cx="201478" cy="397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24366" y="1560074"/>
            <a:ext cx="914400" cy="263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696705" y="4959458"/>
            <a:ext cx="15498" cy="100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168326" y="1823811"/>
            <a:ext cx="2557220" cy="3682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97844" y="2014780"/>
            <a:ext cx="1456841" cy="3440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4729" y="4263347"/>
            <a:ext cx="2938177" cy="369332"/>
          </a:xfrm>
          <a:prstGeom prst="rect">
            <a:avLst/>
          </a:prstGeom>
          <a:noFill/>
        </p:spPr>
        <p:txBody>
          <a:bodyPr wrap="none" rtlCol="0">
            <a:spAutoFit/>
          </a:bodyPr>
          <a:lstStyle/>
          <a:p>
            <a:r>
              <a:rPr lang="en-GB" dirty="0" smtClean="0">
                <a:solidFill>
                  <a:srgbClr val="92D050"/>
                </a:solidFill>
              </a:rPr>
              <a:t>Sarcasm to show her derision</a:t>
            </a:r>
            <a:endParaRPr lang="en-GB" dirty="0">
              <a:solidFill>
                <a:srgbClr val="92D050"/>
              </a:solidFill>
            </a:endParaRPr>
          </a:p>
        </p:txBody>
      </p:sp>
      <p:cxnSp>
        <p:nvCxnSpPr>
          <p:cNvPr id="22" name="Straight Arrow Connector 21"/>
          <p:cNvCxnSpPr/>
          <p:nvPr/>
        </p:nvCxnSpPr>
        <p:spPr>
          <a:xfrm>
            <a:off x="1379349" y="4590126"/>
            <a:ext cx="3998564" cy="17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28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289" t="83634" r="46397" b="13188"/>
          <a:stretch/>
        </p:blipFill>
        <p:spPr>
          <a:xfrm>
            <a:off x="2061275" y="1146875"/>
            <a:ext cx="8059118" cy="1348353"/>
          </a:xfrm>
          <a:prstGeom prst="rect">
            <a:avLst/>
          </a:prstGeom>
        </p:spPr>
      </p:pic>
      <p:sp>
        <p:nvSpPr>
          <p:cNvPr id="3" name="TextBox 2"/>
          <p:cNvSpPr txBox="1"/>
          <p:nvPr/>
        </p:nvSpPr>
        <p:spPr>
          <a:xfrm>
            <a:off x="523485" y="4277533"/>
            <a:ext cx="9148979" cy="369332"/>
          </a:xfrm>
          <a:prstGeom prst="rect">
            <a:avLst/>
          </a:prstGeom>
          <a:noFill/>
        </p:spPr>
        <p:txBody>
          <a:bodyPr wrap="none" rtlCol="0">
            <a:spAutoFit/>
          </a:bodyPr>
          <a:lstStyle/>
          <a:p>
            <a:r>
              <a:rPr lang="en-GB" dirty="0" smtClean="0">
                <a:solidFill>
                  <a:srgbClr val="92D050"/>
                </a:solidFill>
              </a:rPr>
              <a:t>Simple paragraph, describing a simple task, emphasises her disgust – yet she had done the same</a:t>
            </a:r>
          </a:p>
        </p:txBody>
      </p:sp>
      <p:sp>
        <p:nvSpPr>
          <p:cNvPr id="4" name="TextBox 3"/>
          <p:cNvSpPr txBox="1"/>
          <p:nvPr/>
        </p:nvSpPr>
        <p:spPr>
          <a:xfrm>
            <a:off x="8484838" y="552817"/>
            <a:ext cx="3271110" cy="923330"/>
          </a:xfrm>
          <a:prstGeom prst="rect">
            <a:avLst/>
          </a:prstGeom>
          <a:noFill/>
        </p:spPr>
        <p:txBody>
          <a:bodyPr wrap="square" rtlCol="0">
            <a:spAutoFit/>
          </a:bodyPr>
          <a:lstStyle/>
          <a:p>
            <a:r>
              <a:rPr lang="en-GB" dirty="0" smtClean="0">
                <a:solidFill>
                  <a:srgbClr val="92D050"/>
                </a:solidFill>
              </a:rPr>
              <a:t>Isolated position emulates her sense of isolation in the Western world</a:t>
            </a:r>
            <a:endParaRPr lang="en-GB" dirty="0">
              <a:solidFill>
                <a:srgbClr val="92D050"/>
              </a:solidFill>
            </a:endParaRPr>
          </a:p>
        </p:txBody>
      </p:sp>
      <p:cxnSp>
        <p:nvCxnSpPr>
          <p:cNvPr id="6" name="Straight Arrow Connector 5"/>
          <p:cNvCxnSpPr/>
          <p:nvPr/>
        </p:nvCxnSpPr>
        <p:spPr>
          <a:xfrm flipH="1">
            <a:off x="7206712" y="805912"/>
            <a:ext cx="1100380" cy="71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897464" y="2324746"/>
            <a:ext cx="200510" cy="1782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9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737" t="24524" r="32891" b="65942"/>
          <a:stretch/>
        </p:blipFill>
        <p:spPr>
          <a:xfrm>
            <a:off x="2851688" y="1565328"/>
            <a:ext cx="6989736" cy="2619213"/>
          </a:xfrm>
          <a:prstGeom prst="rect">
            <a:avLst/>
          </a:prstGeom>
        </p:spPr>
      </p:pic>
      <p:sp>
        <p:nvSpPr>
          <p:cNvPr id="3" name="TextBox 2"/>
          <p:cNvSpPr txBox="1"/>
          <p:nvPr/>
        </p:nvSpPr>
        <p:spPr>
          <a:xfrm>
            <a:off x="1239864" y="650929"/>
            <a:ext cx="4170244" cy="369332"/>
          </a:xfrm>
          <a:prstGeom prst="rect">
            <a:avLst/>
          </a:prstGeom>
          <a:noFill/>
        </p:spPr>
        <p:txBody>
          <a:bodyPr wrap="none" rtlCol="0">
            <a:spAutoFit/>
          </a:bodyPr>
          <a:lstStyle/>
          <a:p>
            <a:r>
              <a:rPr lang="en-GB" dirty="0" smtClean="0">
                <a:solidFill>
                  <a:srgbClr val="92D050"/>
                </a:solidFill>
              </a:rPr>
              <a:t>Powerful, dynamic, almost aggressive verb</a:t>
            </a:r>
            <a:endParaRPr lang="en-GB" dirty="0">
              <a:solidFill>
                <a:srgbClr val="92D050"/>
              </a:solidFill>
            </a:endParaRPr>
          </a:p>
        </p:txBody>
      </p:sp>
      <p:sp>
        <p:nvSpPr>
          <p:cNvPr id="4" name="TextBox 3"/>
          <p:cNvSpPr txBox="1"/>
          <p:nvPr/>
        </p:nvSpPr>
        <p:spPr>
          <a:xfrm>
            <a:off x="4788976" y="5269424"/>
            <a:ext cx="3121560" cy="369332"/>
          </a:xfrm>
          <a:prstGeom prst="rect">
            <a:avLst/>
          </a:prstGeom>
          <a:noFill/>
        </p:spPr>
        <p:txBody>
          <a:bodyPr wrap="none" rtlCol="0">
            <a:spAutoFit/>
          </a:bodyPr>
          <a:lstStyle/>
          <a:p>
            <a:r>
              <a:rPr lang="en-GB" dirty="0" smtClean="0">
                <a:solidFill>
                  <a:srgbClr val="92D050"/>
                </a:solidFill>
              </a:rPr>
              <a:t>Use of colons suggestive of fact</a:t>
            </a:r>
            <a:endParaRPr lang="en-GB" dirty="0">
              <a:solidFill>
                <a:srgbClr val="92D050"/>
              </a:solidFill>
            </a:endParaRPr>
          </a:p>
        </p:txBody>
      </p:sp>
      <p:cxnSp>
        <p:nvCxnSpPr>
          <p:cNvPr id="6" name="Straight Arrow Connector 5"/>
          <p:cNvCxnSpPr/>
          <p:nvPr/>
        </p:nvCxnSpPr>
        <p:spPr>
          <a:xfrm>
            <a:off x="2991173" y="1084881"/>
            <a:ext cx="712922" cy="60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788976" y="2076773"/>
            <a:ext cx="1007390" cy="319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p:cNvCxnSpPr>
          <p:nvPr/>
        </p:nvCxnSpPr>
        <p:spPr>
          <a:xfrm flipH="1" flipV="1">
            <a:off x="5656881" y="3130657"/>
            <a:ext cx="692875" cy="2138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05234" y="4172984"/>
            <a:ext cx="5071132" cy="369332"/>
          </a:xfrm>
          <a:prstGeom prst="rect">
            <a:avLst/>
          </a:prstGeom>
          <a:noFill/>
        </p:spPr>
        <p:txBody>
          <a:bodyPr wrap="none" rtlCol="0">
            <a:spAutoFit/>
          </a:bodyPr>
          <a:lstStyle/>
          <a:p>
            <a:r>
              <a:rPr lang="en-GB" dirty="0" smtClean="0">
                <a:solidFill>
                  <a:srgbClr val="92D050"/>
                </a:solidFill>
              </a:rPr>
              <a:t>List of 3 emphasises the contrast and the puerility </a:t>
            </a:r>
            <a:endParaRPr lang="en-GB" dirty="0">
              <a:solidFill>
                <a:srgbClr val="92D050"/>
              </a:solidFill>
            </a:endParaRPr>
          </a:p>
        </p:txBody>
      </p:sp>
      <p:sp>
        <p:nvSpPr>
          <p:cNvPr id="12" name="TextBox 11"/>
          <p:cNvSpPr txBox="1"/>
          <p:nvPr/>
        </p:nvSpPr>
        <p:spPr>
          <a:xfrm>
            <a:off x="1053885" y="4542316"/>
            <a:ext cx="2283382" cy="369332"/>
          </a:xfrm>
          <a:prstGeom prst="rect">
            <a:avLst/>
          </a:prstGeom>
          <a:noFill/>
        </p:spPr>
        <p:txBody>
          <a:bodyPr wrap="none" rtlCol="0">
            <a:spAutoFit/>
          </a:bodyPr>
          <a:lstStyle/>
          <a:p>
            <a:r>
              <a:rPr lang="en-GB" dirty="0" smtClean="0">
                <a:solidFill>
                  <a:srgbClr val="92D050"/>
                </a:solidFill>
              </a:rPr>
              <a:t>Us and them repeated</a:t>
            </a:r>
            <a:endParaRPr lang="en-GB" dirty="0">
              <a:solidFill>
                <a:srgbClr val="92D050"/>
              </a:solidFill>
            </a:endParaRPr>
          </a:p>
        </p:txBody>
      </p:sp>
      <p:sp>
        <p:nvSpPr>
          <p:cNvPr id="13" name="TextBox 12"/>
          <p:cNvSpPr txBox="1"/>
          <p:nvPr/>
        </p:nvSpPr>
        <p:spPr>
          <a:xfrm>
            <a:off x="2678641" y="6075336"/>
            <a:ext cx="2179764" cy="369332"/>
          </a:xfrm>
          <a:prstGeom prst="rect">
            <a:avLst/>
          </a:prstGeom>
          <a:noFill/>
        </p:spPr>
        <p:txBody>
          <a:bodyPr wrap="none" rtlCol="0">
            <a:spAutoFit/>
          </a:bodyPr>
          <a:lstStyle/>
          <a:p>
            <a:r>
              <a:rPr lang="en-GB" dirty="0" smtClean="0">
                <a:solidFill>
                  <a:srgbClr val="92D050"/>
                </a:solidFill>
              </a:rPr>
              <a:t>Inferiority of her race</a:t>
            </a:r>
            <a:endParaRPr lang="en-GB" dirty="0">
              <a:solidFill>
                <a:srgbClr val="92D050"/>
              </a:solidFill>
            </a:endParaRPr>
          </a:p>
        </p:txBody>
      </p:sp>
      <p:sp>
        <p:nvSpPr>
          <p:cNvPr id="14" name="TextBox 13"/>
          <p:cNvSpPr txBox="1"/>
          <p:nvPr/>
        </p:nvSpPr>
        <p:spPr>
          <a:xfrm>
            <a:off x="8834034" y="6152827"/>
            <a:ext cx="1805110" cy="369332"/>
          </a:xfrm>
          <a:prstGeom prst="rect">
            <a:avLst/>
          </a:prstGeom>
          <a:noFill/>
        </p:spPr>
        <p:txBody>
          <a:bodyPr wrap="none" rtlCol="0">
            <a:spAutoFit/>
          </a:bodyPr>
          <a:lstStyle/>
          <a:p>
            <a:r>
              <a:rPr lang="en-GB" dirty="0" smtClean="0">
                <a:solidFill>
                  <a:srgbClr val="92D050"/>
                </a:solidFill>
              </a:rPr>
              <a:t>Not even human </a:t>
            </a:r>
            <a:endParaRPr lang="en-GB" dirty="0">
              <a:solidFill>
                <a:srgbClr val="92D050"/>
              </a:solidFill>
            </a:endParaRPr>
          </a:p>
        </p:txBody>
      </p:sp>
      <p:cxnSp>
        <p:nvCxnSpPr>
          <p:cNvPr id="16" name="Straight Arrow Connector 15"/>
          <p:cNvCxnSpPr/>
          <p:nvPr/>
        </p:nvCxnSpPr>
        <p:spPr>
          <a:xfrm flipV="1">
            <a:off x="1790054" y="3363133"/>
            <a:ext cx="3866827" cy="1108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0"/>
          </p:cNvCxnSpPr>
          <p:nvPr/>
        </p:nvCxnSpPr>
        <p:spPr>
          <a:xfrm flipV="1">
            <a:off x="3768523" y="3932695"/>
            <a:ext cx="371125" cy="2142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602278" y="3932695"/>
            <a:ext cx="2665708" cy="2142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972170" y="3917197"/>
            <a:ext cx="1132725" cy="26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65644" y="575407"/>
            <a:ext cx="5210722" cy="369332"/>
          </a:xfrm>
          <a:prstGeom prst="rect">
            <a:avLst/>
          </a:prstGeom>
          <a:noFill/>
        </p:spPr>
        <p:txBody>
          <a:bodyPr wrap="none" rtlCol="0">
            <a:spAutoFit/>
          </a:bodyPr>
          <a:lstStyle/>
          <a:p>
            <a:r>
              <a:rPr lang="en-GB" dirty="0" smtClean="0">
                <a:solidFill>
                  <a:srgbClr val="92D050"/>
                </a:solidFill>
              </a:rPr>
              <a:t>Structure, almost mid-passage and the angriest point </a:t>
            </a:r>
            <a:endParaRPr lang="en-GB" dirty="0">
              <a:solidFill>
                <a:srgbClr val="92D050"/>
              </a:solidFill>
            </a:endParaRPr>
          </a:p>
        </p:txBody>
      </p:sp>
      <p:sp>
        <p:nvSpPr>
          <p:cNvPr id="25" name="TextBox 24"/>
          <p:cNvSpPr txBox="1"/>
          <p:nvPr/>
        </p:nvSpPr>
        <p:spPr>
          <a:xfrm>
            <a:off x="9841424" y="2247254"/>
            <a:ext cx="1766807" cy="1198622"/>
          </a:xfrm>
          <a:prstGeom prst="rect">
            <a:avLst/>
          </a:prstGeom>
          <a:noFill/>
        </p:spPr>
        <p:txBody>
          <a:bodyPr wrap="square" rtlCol="0">
            <a:spAutoFit/>
          </a:bodyPr>
          <a:lstStyle/>
          <a:p>
            <a:r>
              <a:rPr lang="en-GB" dirty="0" smtClean="0">
                <a:solidFill>
                  <a:srgbClr val="92D050"/>
                </a:solidFill>
              </a:rPr>
              <a:t>Ellipsis allows reader to ponder the ridiculousness</a:t>
            </a:r>
            <a:endParaRPr lang="en-GB" dirty="0">
              <a:solidFill>
                <a:srgbClr val="92D050"/>
              </a:solidFill>
            </a:endParaRPr>
          </a:p>
        </p:txBody>
      </p:sp>
      <p:cxnSp>
        <p:nvCxnSpPr>
          <p:cNvPr id="27" name="Straight Arrow Connector 26"/>
          <p:cNvCxnSpPr/>
          <p:nvPr/>
        </p:nvCxnSpPr>
        <p:spPr>
          <a:xfrm flipH="1">
            <a:off x="8834034" y="3190089"/>
            <a:ext cx="852407" cy="625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20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79" t="33845" r="31780" b="53443"/>
          <a:stretch/>
        </p:blipFill>
        <p:spPr>
          <a:xfrm>
            <a:off x="3985199" y="2139946"/>
            <a:ext cx="7253207" cy="2650211"/>
          </a:xfrm>
          <a:prstGeom prst="rect">
            <a:avLst/>
          </a:prstGeom>
        </p:spPr>
      </p:pic>
      <p:sp>
        <p:nvSpPr>
          <p:cNvPr id="3" name="TextBox 2"/>
          <p:cNvSpPr txBox="1"/>
          <p:nvPr/>
        </p:nvSpPr>
        <p:spPr>
          <a:xfrm>
            <a:off x="1751309" y="1216616"/>
            <a:ext cx="2014780" cy="923330"/>
          </a:xfrm>
          <a:prstGeom prst="rect">
            <a:avLst/>
          </a:prstGeom>
          <a:noFill/>
        </p:spPr>
        <p:txBody>
          <a:bodyPr wrap="square" rtlCol="0">
            <a:spAutoFit/>
          </a:bodyPr>
          <a:lstStyle/>
          <a:p>
            <a:r>
              <a:rPr lang="en-GB" dirty="0" smtClean="0">
                <a:solidFill>
                  <a:srgbClr val="92D050"/>
                </a:solidFill>
              </a:rPr>
              <a:t>Structure – after the anger, more understanding</a:t>
            </a:r>
            <a:endParaRPr lang="en-GB" dirty="0">
              <a:solidFill>
                <a:srgbClr val="92D050"/>
              </a:solidFill>
            </a:endParaRPr>
          </a:p>
        </p:txBody>
      </p:sp>
      <p:sp>
        <p:nvSpPr>
          <p:cNvPr id="4" name="TextBox 3"/>
          <p:cNvSpPr txBox="1"/>
          <p:nvPr/>
        </p:nvSpPr>
        <p:spPr>
          <a:xfrm>
            <a:off x="7408190" y="847284"/>
            <a:ext cx="3436582" cy="369332"/>
          </a:xfrm>
          <a:prstGeom prst="rect">
            <a:avLst/>
          </a:prstGeom>
          <a:noFill/>
        </p:spPr>
        <p:txBody>
          <a:bodyPr wrap="none" rtlCol="0">
            <a:spAutoFit/>
          </a:bodyPr>
          <a:lstStyle/>
          <a:p>
            <a:r>
              <a:rPr lang="en-GB" dirty="0" smtClean="0">
                <a:solidFill>
                  <a:srgbClr val="92D050"/>
                </a:solidFill>
              </a:rPr>
              <a:t>Knowledge comes with experience</a:t>
            </a:r>
            <a:endParaRPr lang="en-GB" dirty="0">
              <a:solidFill>
                <a:srgbClr val="92D050"/>
              </a:solidFill>
            </a:endParaRPr>
          </a:p>
        </p:txBody>
      </p:sp>
      <p:sp>
        <p:nvSpPr>
          <p:cNvPr id="5" name="TextBox 4"/>
          <p:cNvSpPr txBox="1"/>
          <p:nvPr/>
        </p:nvSpPr>
        <p:spPr>
          <a:xfrm>
            <a:off x="7102495" y="5176434"/>
            <a:ext cx="3405355" cy="923330"/>
          </a:xfrm>
          <a:prstGeom prst="rect">
            <a:avLst/>
          </a:prstGeom>
          <a:noFill/>
        </p:spPr>
        <p:txBody>
          <a:bodyPr wrap="square" rtlCol="0">
            <a:spAutoFit/>
          </a:bodyPr>
          <a:lstStyle/>
          <a:p>
            <a:r>
              <a:rPr lang="en-GB" dirty="0" smtClean="0">
                <a:solidFill>
                  <a:srgbClr val="92D050"/>
                </a:solidFill>
              </a:rPr>
              <a:t>Suggesting how she thinks all Africans, including herself, are seen</a:t>
            </a:r>
            <a:endParaRPr lang="en-GB" dirty="0">
              <a:solidFill>
                <a:srgbClr val="92D050"/>
              </a:solidFill>
            </a:endParaRPr>
          </a:p>
        </p:txBody>
      </p:sp>
      <p:sp>
        <p:nvSpPr>
          <p:cNvPr id="6" name="TextBox 5"/>
          <p:cNvSpPr txBox="1"/>
          <p:nvPr/>
        </p:nvSpPr>
        <p:spPr>
          <a:xfrm>
            <a:off x="453723" y="5012522"/>
            <a:ext cx="5455403" cy="923330"/>
          </a:xfrm>
          <a:prstGeom prst="rect">
            <a:avLst/>
          </a:prstGeom>
          <a:noFill/>
        </p:spPr>
        <p:txBody>
          <a:bodyPr wrap="square" rtlCol="0">
            <a:spAutoFit/>
          </a:bodyPr>
          <a:lstStyle/>
          <a:p>
            <a:r>
              <a:rPr lang="en-GB" dirty="0" smtClean="0">
                <a:solidFill>
                  <a:srgbClr val="92D050"/>
                </a:solidFill>
              </a:rPr>
              <a:t>Justifying roommate’s opinions, whilst over-extending the acceptance of the stereotype to everybody – passive aggressive attack</a:t>
            </a:r>
            <a:endParaRPr lang="en-GB" dirty="0">
              <a:solidFill>
                <a:srgbClr val="92D050"/>
              </a:solidFill>
            </a:endParaRPr>
          </a:p>
        </p:txBody>
      </p:sp>
      <p:cxnSp>
        <p:nvCxnSpPr>
          <p:cNvPr id="8" name="Straight Arrow Connector 7"/>
          <p:cNvCxnSpPr/>
          <p:nvPr/>
        </p:nvCxnSpPr>
        <p:spPr>
          <a:xfrm flipH="1">
            <a:off x="5532895" y="1394847"/>
            <a:ext cx="2526224" cy="745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355742" y="3203685"/>
            <a:ext cx="4417017" cy="1808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102495" y="3642102"/>
            <a:ext cx="1189098" cy="16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56122" y="1767396"/>
            <a:ext cx="5904854" cy="550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91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60" t="46133" r="34958" b="41791"/>
          <a:stretch/>
        </p:blipFill>
        <p:spPr>
          <a:xfrm>
            <a:off x="2278251" y="991892"/>
            <a:ext cx="6121831" cy="2200759"/>
          </a:xfrm>
          <a:prstGeom prst="rect">
            <a:avLst/>
          </a:prstGeom>
        </p:spPr>
      </p:pic>
      <p:sp>
        <p:nvSpPr>
          <p:cNvPr id="3" name="TextBox 2"/>
          <p:cNvSpPr txBox="1"/>
          <p:nvPr/>
        </p:nvSpPr>
        <p:spPr>
          <a:xfrm>
            <a:off x="435177" y="391728"/>
            <a:ext cx="2958952" cy="369332"/>
          </a:xfrm>
          <a:prstGeom prst="rect">
            <a:avLst/>
          </a:prstGeom>
          <a:noFill/>
        </p:spPr>
        <p:txBody>
          <a:bodyPr wrap="none" rtlCol="0">
            <a:spAutoFit/>
          </a:bodyPr>
          <a:lstStyle/>
          <a:p>
            <a:r>
              <a:rPr lang="en-GB" dirty="0" smtClean="0">
                <a:solidFill>
                  <a:srgbClr val="92D050"/>
                </a:solidFill>
              </a:rPr>
              <a:t>Counter-argument as rhetoric</a:t>
            </a:r>
            <a:endParaRPr lang="en-GB" dirty="0">
              <a:solidFill>
                <a:srgbClr val="92D050"/>
              </a:solidFill>
            </a:endParaRPr>
          </a:p>
        </p:txBody>
      </p:sp>
      <p:sp>
        <p:nvSpPr>
          <p:cNvPr id="4" name="TextBox 3"/>
          <p:cNvSpPr txBox="1"/>
          <p:nvPr/>
        </p:nvSpPr>
        <p:spPr>
          <a:xfrm>
            <a:off x="9130753" y="457499"/>
            <a:ext cx="2433234" cy="1200329"/>
          </a:xfrm>
          <a:prstGeom prst="rect">
            <a:avLst/>
          </a:prstGeom>
          <a:noFill/>
        </p:spPr>
        <p:txBody>
          <a:bodyPr wrap="square" rtlCol="0">
            <a:spAutoFit/>
          </a:bodyPr>
          <a:lstStyle/>
          <a:p>
            <a:r>
              <a:rPr lang="en-GB" dirty="0" smtClean="0">
                <a:solidFill>
                  <a:srgbClr val="92D050"/>
                </a:solidFill>
              </a:rPr>
              <a:t>Ambiguity – will it end up positive or negative – suggests hope of change</a:t>
            </a:r>
            <a:endParaRPr lang="en-GB" dirty="0">
              <a:solidFill>
                <a:srgbClr val="92D050"/>
              </a:solidFill>
            </a:endParaRPr>
          </a:p>
        </p:txBody>
      </p:sp>
      <p:sp>
        <p:nvSpPr>
          <p:cNvPr id="5" name="TextBox 4"/>
          <p:cNvSpPr txBox="1"/>
          <p:nvPr/>
        </p:nvSpPr>
        <p:spPr>
          <a:xfrm>
            <a:off x="5339166" y="281270"/>
            <a:ext cx="1938288" cy="369332"/>
          </a:xfrm>
          <a:prstGeom prst="rect">
            <a:avLst/>
          </a:prstGeom>
          <a:noFill/>
        </p:spPr>
        <p:txBody>
          <a:bodyPr wrap="none" rtlCol="0">
            <a:spAutoFit/>
          </a:bodyPr>
          <a:lstStyle/>
          <a:p>
            <a:r>
              <a:rPr lang="en-GB" dirty="0" smtClean="0">
                <a:solidFill>
                  <a:srgbClr val="92D050"/>
                </a:solidFill>
              </a:rPr>
              <a:t>Likens it to a crime</a:t>
            </a:r>
            <a:endParaRPr lang="en-GB" dirty="0">
              <a:solidFill>
                <a:srgbClr val="92D050"/>
              </a:solidFill>
            </a:endParaRPr>
          </a:p>
        </p:txBody>
      </p:sp>
      <p:sp>
        <p:nvSpPr>
          <p:cNvPr id="6" name="TextBox 5"/>
          <p:cNvSpPr txBox="1"/>
          <p:nvPr/>
        </p:nvSpPr>
        <p:spPr>
          <a:xfrm>
            <a:off x="9148503" y="2032085"/>
            <a:ext cx="2619214" cy="646331"/>
          </a:xfrm>
          <a:prstGeom prst="rect">
            <a:avLst/>
          </a:prstGeom>
          <a:noFill/>
        </p:spPr>
        <p:txBody>
          <a:bodyPr wrap="square" rtlCol="0">
            <a:spAutoFit/>
          </a:bodyPr>
          <a:lstStyle/>
          <a:p>
            <a:r>
              <a:rPr lang="en-GB" dirty="0" smtClean="0">
                <a:solidFill>
                  <a:srgbClr val="92D050"/>
                </a:solidFill>
              </a:rPr>
              <a:t>Irony – the reader knows she is an immigrant</a:t>
            </a:r>
            <a:endParaRPr lang="en-GB" dirty="0">
              <a:solidFill>
                <a:srgbClr val="92D050"/>
              </a:solidFill>
            </a:endParaRPr>
          </a:p>
        </p:txBody>
      </p:sp>
      <p:sp>
        <p:nvSpPr>
          <p:cNvPr id="7" name="TextBox 6"/>
          <p:cNvSpPr txBox="1"/>
          <p:nvPr/>
        </p:nvSpPr>
        <p:spPr>
          <a:xfrm>
            <a:off x="1146875" y="3423483"/>
            <a:ext cx="1410345" cy="2585323"/>
          </a:xfrm>
          <a:prstGeom prst="rect">
            <a:avLst/>
          </a:prstGeom>
          <a:noFill/>
        </p:spPr>
        <p:txBody>
          <a:bodyPr wrap="square" rtlCol="0">
            <a:spAutoFit/>
          </a:bodyPr>
          <a:lstStyle/>
          <a:p>
            <a:r>
              <a:rPr lang="en-GB" dirty="0" smtClean="0">
                <a:solidFill>
                  <a:srgbClr val="92D050"/>
                </a:solidFill>
              </a:rPr>
              <a:t>Suggests stereotype of Mexicans as deceptive – ‘fleecing’ and ‘sneaking’ colloquial terms</a:t>
            </a:r>
            <a:endParaRPr lang="en-GB" dirty="0">
              <a:solidFill>
                <a:srgbClr val="92D050"/>
              </a:solidFill>
            </a:endParaRPr>
          </a:p>
        </p:txBody>
      </p:sp>
      <p:sp>
        <p:nvSpPr>
          <p:cNvPr id="8" name="TextBox 7"/>
          <p:cNvSpPr txBox="1"/>
          <p:nvPr/>
        </p:nvSpPr>
        <p:spPr>
          <a:xfrm>
            <a:off x="5339166" y="3533941"/>
            <a:ext cx="2387739" cy="1200329"/>
          </a:xfrm>
          <a:prstGeom prst="rect">
            <a:avLst/>
          </a:prstGeom>
          <a:noFill/>
        </p:spPr>
        <p:txBody>
          <a:bodyPr wrap="square" rtlCol="0">
            <a:spAutoFit/>
          </a:bodyPr>
          <a:lstStyle/>
          <a:p>
            <a:r>
              <a:rPr lang="en-GB" dirty="0" smtClean="0">
                <a:solidFill>
                  <a:srgbClr val="92D050"/>
                </a:solidFill>
              </a:rPr>
              <a:t>Another colloquial term – lessens the severity of the act – it is the norm</a:t>
            </a:r>
            <a:endParaRPr lang="en-GB" dirty="0">
              <a:solidFill>
                <a:srgbClr val="92D050"/>
              </a:solidFill>
            </a:endParaRPr>
          </a:p>
        </p:txBody>
      </p:sp>
      <p:cxnSp>
        <p:nvCxnSpPr>
          <p:cNvPr id="10" name="Straight Arrow Connector 9"/>
          <p:cNvCxnSpPr/>
          <p:nvPr/>
        </p:nvCxnSpPr>
        <p:spPr>
          <a:xfrm>
            <a:off x="1720312" y="761060"/>
            <a:ext cx="681925" cy="44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17397" y="597343"/>
            <a:ext cx="635430" cy="70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81567" y="2678416"/>
            <a:ext cx="2974549" cy="74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2557220" y="2805193"/>
            <a:ext cx="4153546" cy="191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190808" y="3050949"/>
            <a:ext cx="2247254" cy="603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308310" y="761060"/>
            <a:ext cx="2840193" cy="540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372055" y="2092271"/>
            <a:ext cx="2895932" cy="25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717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01" t="57574" r="36070" b="30985"/>
          <a:stretch/>
        </p:blipFill>
        <p:spPr>
          <a:xfrm>
            <a:off x="2371240" y="2030276"/>
            <a:ext cx="6726265" cy="1983783"/>
          </a:xfrm>
          <a:prstGeom prst="rect">
            <a:avLst/>
          </a:prstGeom>
        </p:spPr>
      </p:pic>
      <p:sp>
        <p:nvSpPr>
          <p:cNvPr id="3" name="TextBox 2"/>
          <p:cNvSpPr txBox="1"/>
          <p:nvPr/>
        </p:nvSpPr>
        <p:spPr>
          <a:xfrm>
            <a:off x="449452" y="2030276"/>
            <a:ext cx="1596325" cy="923330"/>
          </a:xfrm>
          <a:prstGeom prst="rect">
            <a:avLst/>
          </a:prstGeom>
          <a:noFill/>
        </p:spPr>
        <p:txBody>
          <a:bodyPr wrap="square" rtlCol="0">
            <a:spAutoFit/>
          </a:bodyPr>
          <a:lstStyle/>
          <a:p>
            <a:r>
              <a:rPr lang="en-GB" dirty="0" smtClean="0">
                <a:solidFill>
                  <a:srgbClr val="92D050"/>
                </a:solidFill>
              </a:rPr>
              <a:t>Anecdote has an air of reverie</a:t>
            </a:r>
            <a:endParaRPr lang="en-GB" dirty="0">
              <a:solidFill>
                <a:srgbClr val="92D050"/>
              </a:solidFill>
            </a:endParaRPr>
          </a:p>
        </p:txBody>
      </p:sp>
      <p:sp>
        <p:nvSpPr>
          <p:cNvPr id="4" name="TextBox 3"/>
          <p:cNvSpPr txBox="1"/>
          <p:nvPr/>
        </p:nvSpPr>
        <p:spPr>
          <a:xfrm>
            <a:off x="635431" y="4427259"/>
            <a:ext cx="3226011" cy="369332"/>
          </a:xfrm>
          <a:prstGeom prst="rect">
            <a:avLst/>
          </a:prstGeom>
          <a:noFill/>
        </p:spPr>
        <p:txBody>
          <a:bodyPr wrap="none" rtlCol="0">
            <a:spAutoFit/>
          </a:bodyPr>
          <a:lstStyle/>
          <a:p>
            <a:r>
              <a:rPr lang="en-GB" dirty="0" smtClean="0">
                <a:solidFill>
                  <a:srgbClr val="92D050"/>
                </a:solidFill>
              </a:rPr>
              <a:t>Doing what everybody else does</a:t>
            </a:r>
            <a:endParaRPr lang="en-GB" dirty="0">
              <a:solidFill>
                <a:srgbClr val="92D050"/>
              </a:solidFill>
            </a:endParaRPr>
          </a:p>
        </p:txBody>
      </p:sp>
      <p:sp>
        <p:nvSpPr>
          <p:cNvPr id="5" name="TextBox 4"/>
          <p:cNvSpPr txBox="1"/>
          <p:nvPr/>
        </p:nvSpPr>
        <p:spPr>
          <a:xfrm>
            <a:off x="8423491" y="1137275"/>
            <a:ext cx="3432714" cy="650017"/>
          </a:xfrm>
          <a:prstGeom prst="rect">
            <a:avLst/>
          </a:prstGeom>
          <a:noFill/>
        </p:spPr>
        <p:txBody>
          <a:bodyPr wrap="square" rtlCol="0">
            <a:spAutoFit/>
          </a:bodyPr>
          <a:lstStyle/>
          <a:p>
            <a:r>
              <a:rPr lang="en-GB" dirty="0" smtClean="0">
                <a:solidFill>
                  <a:srgbClr val="92D050"/>
                </a:solidFill>
              </a:rPr>
              <a:t>2</a:t>
            </a:r>
            <a:r>
              <a:rPr lang="en-GB" dirty="0" smtClean="0"/>
              <a:t> </a:t>
            </a:r>
            <a:r>
              <a:rPr lang="en-GB" dirty="0" smtClean="0">
                <a:solidFill>
                  <a:srgbClr val="92D050"/>
                </a:solidFill>
              </a:rPr>
              <a:t>sentences completely contrast – shows how seriously she feels</a:t>
            </a:r>
            <a:endParaRPr lang="en-GB" dirty="0">
              <a:solidFill>
                <a:srgbClr val="92D050"/>
              </a:solidFill>
            </a:endParaRPr>
          </a:p>
        </p:txBody>
      </p:sp>
      <p:sp>
        <p:nvSpPr>
          <p:cNvPr id="6" name="TextBox 5"/>
          <p:cNvSpPr txBox="1"/>
          <p:nvPr/>
        </p:nvSpPr>
        <p:spPr>
          <a:xfrm>
            <a:off x="1715181" y="5472214"/>
            <a:ext cx="3151287" cy="646331"/>
          </a:xfrm>
          <a:prstGeom prst="rect">
            <a:avLst/>
          </a:prstGeom>
          <a:noFill/>
        </p:spPr>
        <p:txBody>
          <a:bodyPr wrap="square" rtlCol="0">
            <a:spAutoFit/>
          </a:bodyPr>
          <a:lstStyle/>
          <a:p>
            <a:r>
              <a:rPr lang="en-GB" dirty="0" smtClean="0">
                <a:solidFill>
                  <a:srgbClr val="92D050"/>
                </a:solidFill>
              </a:rPr>
              <a:t>Blaming the media – lack of self-acceptance</a:t>
            </a:r>
            <a:endParaRPr lang="en-GB" dirty="0">
              <a:solidFill>
                <a:srgbClr val="92D050"/>
              </a:solidFill>
            </a:endParaRPr>
          </a:p>
        </p:txBody>
      </p:sp>
      <p:sp>
        <p:nvSpPr>
          <p:cNvPr id="7" name="TextBox 6"/>
          <p:cNvSpPr txBox="1"/>
          <p:nvPr/>
        </p:nvSpPr>
        <p:spPr>
          <a:xfrm>
            <a:off x="6989736" y="4499763"/>
            <a:ext cx="1751309" cy="1477328"/>
          </a:xfrm>
          <a:prstGeom prst="rect">
            <a:avLst/>
          </a:prstGeom>
          <a:noFill/>
        </p:spPr>
        <p:txBody>
          <a:bodyPr wrap="square" rtlCol="0">
            <a:spAutoFit/>
          </a:bodyPr>
          <a:lstStyle/>
          <a:p>
            <a:r>
              <a:rPr lang="en-GB" dirty="0" smtClean="0">
                <a:solidFill>
                  <a:srgbClr val="92D050"/>
                </a:solidFill>
              </a:rPr>
              <a:t>Modal verb shows the power of her emotion - impossibility</a:t>
            </a:r>
            <a:endParaRPr lang="en-GB" dirty="0">
              <a:solidFill>
                <a:srgbClr val="92D050"/>
              </a:solidFill>
            </a:endParaRPr>
          </a:p>
        </p:txBody>
      </p:sp>
      <p:cxnSp>
        <p:nvCxnSpPr>
          <p:cNvPr id="9" name="Straight Arrow Connector 8"/>
          <p:cNvCxnSpPr/>
          <p:nvPr/>
        </p:nvCxnSpPr>
        <p:spPr>
          <a:xfrm flipV="1">
            <a:off x="1715181" y="2355742"/>
            <a:ext cx="811043" cy="61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7702658" y="1462284"/>
            <a:ext cx="720833" cy="95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5625885" y="1787292"/>
            <a:ext cx="4513963" cy="1048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549831" y="2742745"/>
            <a:ext cx="2030277" cy="151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47634" y="3279072"/>
            <a:ext cx="513808" cy="2052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167607" y="3688598"/>
            <a:ext cx="255884" cy="811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3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61" t="69439" r="34322" b="26537"/>
          <a:stretch/>
        </p:blipFill>
        <p:spPr>
          <a:xfrm>
            <a:off x="2944677" y="991891"/>
            <a:ext cx="6927743" cy="1379350"/>
          </a:xfrm>
          <a:prstGeom prst="rect">
            <a:avLst/>
          </a:prstGeom>
        </p:spPr>
      </p:pic>
      <p:sp>
        <p:nvSpPr>
          <p:cNvPr id="3" name="TextBox 2"/>
          <p:cNvSpPr txBox="1"/>
          <p:nvPr/>
        </p:nvSpPr>
        <p:spPr>
          <a:xfrm>
            <a:off x="2882685" y="3704094"/>
            <a:ext cx="2014779" cy="923330"/>
          </a:xfrm>
          <a:prstGeom prst="rect">
            <a:avLst/>
          </a:prstGeom>
          <a:noFill/>
        </p:spPr>
        <p:txBody>
          <a:bodyPr wrap="square" rtlCol="0">
            <a:spAutoFit/>
          </a:bodyPr>
          <a:lstStyle/>
          <a:p>
            <a:r>
              <a:rPr lang="en-GB" dirty="0" smtClean="0">
                <a:solidFill>
                  <a:srgbClr val="92D050"/>
                </a:solidFill>
              </a:rPr>
              <a:t>Short paragraph is powerful and presented as a fact</a:t>
            </a:r>
            <a:endParaRPr lang="en-GB" dirty="0">
              <a:solidFill>
                <a:srgbClr val="92D050"/>
              </a:solidFill>
            </a:endParaRPr>
          </a:p>
        </p:txBody>
      </p:sp>
      <p:sp>
        <p:nvSpPr>
          <p:cNvPr id="4" name="TextBox 3"/>
          <p:cNvSpPr txBox="1"/>
          <p:nvPr/>
        </p:nvSpPr>
        <p:spPr>
          <a:xfrm>
            <a:off x="8090116" y="2944018"/>
            <a:ext cx="2913680" cy="1221741"/>
          </a:xfrm>
          <a:prstGeom prst="rect">
            <a:avLst/>
          </a:prstGeom>
          <a:noFill/>
        </p:spPr>
        <p:txBody>
          <a:bodyPr wrap="square" rtlCol="0">
            <a:spAutoFit/>
          </a:bodyPr>
          <a:lstStyle/>
          <a:p>
            <a:r>
              <a:rPr lang="en-GB" dirty="0" smtClean="0">
                <a:solidFill>
                  <a:srgbClr val="92D050"/>
                </a:solidFill>
              </a:rPr>
              <a:t>Ellipsis allows for ambiguity of what that will be. Starts to shift the tone to one of possible hope.</a:t>
            </a:r>
            <a:endParaRPr lang="en-GB" dirty="0">
              <a:solidFill>
                <a:srgbClr val="92D050"/>
              </a:solidFill>
            </a:endParaRPr>
          </a:p>
        </p:txBody>
      </p:sp>
      <p:cxnSp>
        <p:nvCxnSpPr>
          <p:cNvPr id="6" name="Straight Arrow Connector 5"/>
          <p:cNvCxnSpPr/>
          <p:nvPr/>
        </p:nvCxnSpPr>
        <p:spPr>
          <a:xfrm flipV="1">
            <a:off x="3378631" y="2426797"/>
            <a:ext cx="108488" cy="1277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912244" y="2185261"/>
            <a:ext cx="1177872" cy="1053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5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169"/>
          </a:xfrm>
        </p:spPr>
        <p:txBody>
          <a:bodyPr>
            <a:normAutofit/>
          </a:bodyPr>
          <a:lstStyle/>
          <a:p>
            <a:pPr algn="l"/>
            <a:r>
              <a:rPr lang="en-GB" sz="4800" u="sng" dirty="0" smtClean="0">
                <a:solidFill>
                  <a:schemeClr val="accent1">
                    <a:lumMod val="75000"/>
                  </a:schemeClr>
                </a:solidFill>
              </a:rPr>
              <a:t>The Dangers of a Single Story - </a:t>
            </a:r>
            <a:br>
              <a:rPr lang="en-GB" sz="4800" u="sng" dirty="0" smtClean="0">
                <a:solidFill>
                  <a:schemeClr val="accent1">
                    <a:lumMod val="75000"/>
                  </a:schemeClr>
                </a:solidFill>
              </a:rPr>
            </a:br>
            <a:r>
              <a:rPr lang="en-GB" sz="4800" u="sng" dirty="0" smtClean="0">
                <a:solidFill>
                  <a:schemeClr val="accent1">
                    <a:lumMod val="75000"/>
                  </a:schemeClr>
                </a:solidFill>
              </a:rPr>
              <a:t>Analysis </a:t>
            </a:r>
            <a:endParaRPr lang="en-GB" sz="4800" u="sng" dirty="0">
              <a:solidFill>
                <a:schemeClr val="accent1">
                  <a:lumMod val="75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518" l="0" r="100000">
                        <a14:foregroundMark x1="1653" y1="1286" x2="1653" y2="1286"/>
                        <a14:foregroundMark x1="74970" y1="1929" x2="74970" y2="1929"/>
                        <a14:foregroundMark x1="75679" y1="13344" x2="75679" y2="13344"/>
                        <a14:foregroundMark x1="80519" y1="14952" x2="80519" y2="14952"/>
                        <a14:foregroundMark x1="80047" y1="27974" x2="80047" y2="27974"/>
                        <a14:foregroundMark x1="84888" y1="28457" x2="84888" y2="28457"/>
                        <a14:foregroundMark x1="85242" y1="40354" x2="85242" y2="40354"/>
                        <a14:foregroundMark x1="90083" y1="42605" x2="90083" y2="42605"/>
                        <a14:foregroundMark x1="90437" y1="52894" x2="90437" y2="52894"/>
                        <a14:foregroundMark x1="94805" y1="56109" x2="94805" y2="56109"/>
                        <a14:foregroundMark x1="95986" y1="67524" x2="95986" y2="67524"/>
                        <a14:foregroundMark x1="98465" y1="67524" x2="98465" y2="67524"/>
                        <a14:foregroundMark x1="98465" y1="81029" x2="98465" y2="81029"/>
                        <a14:foregroundMark x1="32704" y1="82154" x2="32704" y2="82154"/>
                        <a14:foregroundMark x1="1653" y1="81029" x2="1653" y2="81029"/>
                      </a14:backgroundRemoval>
                    </a14:imgEffect>
                  </a14:imgLayer>
                </a14:imgProps>
              </a:ext>
            </a:extLst>
          </a:blip>
          <a:stretch>
            <a:fillRect/>
          </a:stretch>
        </p:blipFill>
        <p:spPr>
          <a:xfrm>
            <a:off x="8639884" y="194108"/>
            <a:ext cx="3147108" cy="1631518"/>
          </a:xfrm>
          <a:prstGeom prst="rect">
            <a:avLst/>
          </a:prstGeom>
        </p:spPr>
      </p:pic>
      <p:sp>
        <p:nvSpPr>
          <p:cNvPr id="6"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LO: To </a:t>
            </a:r>
            <a:r>
              <a:rPr lang="en-GB" dirty="0" smtClean="0">
                <a:solidFill>
                  <a:srgbClr val="92D050"/>
                </a:solidFill>
              </a:rPr>
              <a:t>explore</a:t>
            </a:r>
            <a:r>
              <a:rPr lang="en-GB" dirty="0" smtClean="0"/>
              <a:t> and </a:t>
            </a:r>
            <a:r>
              <a:rPr lang="en-GB" dirty="0" smtClean="0">
                <a:solidFill>
                  <a:srgbClr val="D8AA28"/>
                </a:solidFill>
              </a:rPr>
              <a:t>evaluate</a:t>
            </a:r>
            <a:r>
              <a:rPr lang="en-GB" dirty="0" smtClean="0"/>
              <a:t> the techniques used in </a:t>
            </a:r>
            <a:r>
              <a:rPr lang="en-GB" dirty="0" smtClean="0">
                <a:solidFill>
                  <a:srgbClr val="FF0000"/>
                </a:solidFill>
              </a:rPr>
              <a:t>‘The Dangers of a Single Story</a:t>
            </a:r>
            <a:r>
              <a:rPr lang="en-GB" dirty="0" smtClean="0"/>
              <a:t>’</a:t>
            </a:r>
          </a:p>
          <a:p>
            <a:endParaRPr lang="en-GB" dirty="0" smtClean="0"/>
          </a:p>
          <a:p>
            <a:r>
              <a:rPr lang="en-GB" u="sng" dirty="0" smtClean="0">
                <a:solidFill>
                  <a:srgbClr val="7030A0"/>
                </a:solidFill>
                <a:latin typeface="Aharoni" panose="02010803020104030203" pitchFamily="2" charset="-79"/>
                <a:cs typeface="Aharoni" panose="02010803020104030203" pitchFamily="2" charset="-79"/>
              </a:rPr>
              <a:t>Success Criteria:</a:t>
            </a:r>
          </a:p>
          <a:p>
            <a:endParaRPr lang="en-GB" u="sng" dirty="0" smtClean="0">
              <a:solidFill>
                <a:srgbClr val="7030A0"/>
              </a:solidFill>
              <a:latin typeface="Aharoni" panose="02010803020104030203" pitchFamily="2" charset="-79"/>
              <a:cs typeface="Aharoni" panose="02010803020104030203" pitchFamily="2" charset="-79"/>
            </a:endParaRPr>
          </a:p>
          <a:p>
            <a:pPr marL="342900" indent="-342900" algn="l">
              <a:buFont typeface="Arial" panose="020B0604020202020204" pitchFamily="34" charset="0"/>
              <a:buChar char="•"/>
            </a:pPr>
            <a:r>
              <a:rPr lang="en-GB" dirty="0" smtClean="0">
                <a:solidFill>
                  <a:schemeClr val="accent5">
                    <a:lumMod val="60000"/>
                    <a:lumOff val="40000"/>
                  </a:schemeClr>
                </a:solidFill>
              </a:rPr>
              <a:t>To understand and recount the overall message of the author</a:t>
            </a:r>
            <a:r>
              <a:rPr lang="en-GB" dirty="0" smtClean="0"/>
              <a:t>(D)</a:t>
            </a:r>
          </a:p>
          <a:p>
            <a:pPr marL="342900" indent="-342900" algn="l">
              <a:buFont typeface="Arial" panose="020B0604020202020204" pitchFamily="34" charset="0"/>
              <a:buChar char="•"/>
            </a:pPr>
            <a:r>
              <a:rPr lang="en-GB" dirty="0" smtClean="0">
                <a:solidFill>
                  <a:srgbClr val="00B0F0"/>
                </a:solidFill>
              </a:rPr>
              <a:t>To select and apply knowledge, using relevant textual evidence </a:t>
            </a:r>
            <a:r>
              <a:rPr lang="en-GB" dirty="0" smtClean="0"/>
              <a:t>(C)</a:t>
            </a:r>
          </a:p>
          <a:p>
            <a:pPr marL="342900" indent="-342900" algn="l">
              <a:buFont typeface="Arial" panose="020B0604020202020204" pitchFamily="34" charset="0"/>
              <a:buChar char="•"/>
            </a:pPr>
            <a:r>
              <a:rPr lang="en-GB" dirty="0" smtClean="0">
                <a:solidFill>
                  <a:srgbClr val="92D050"/>
                </a:solidFill>
              </a:rPr>
              <a:t>To analyse the effects of a wide range of linguistic and structural techniques </a:t>
            </a:r>
            <a:r>
              <a:rPr lang="en-GB" dirty="0" smtClean="0"/>
              <a:t>(B)</a:t>
            </a:r>
          </a:p>
          <a:p>
            <a:pPr marL="342900" indent="-342900" algn="l">
              <a:buFont typeface="Arial" panose="020B0604020202020204" pitchFamily="34" charset="0"/>
              <a:buChar char="•"/>
            </a:pPr>
            <a:r>
              <a:rPr lang="en-GB" dirty="0" smtClean="0">
                <a:solidFill>
                  <a:srgbClr val="D8AA28"/>
                </a:solidFill>
              </a:rPr>
              <a:t>To offer personal interpretation and evaluation of the techniques used by </a:t>
            </a:r>
            <a:r>
              <a:rPr lang="en-GB" dirty="0" err="1" smtClean="0">
                <a:solidFill>
                  <a:srgbClr val="D8AA28"/>
                </a:solidFill>
              </a:rPr>
              <a:t>Chiebe</a:t>
            </a:r>
            <a:r>
              <a:rPr lang="en-GB" dirty="0" smtClean="0">
                <a:solidFill>
                  <a:srgbClr val="D8AA28"/>
                </a:solidFill>
              </a:rPr>
              <a:t> in an exam style response </a:t>
            </a:r>
            <a:r>
              <a:rPr lang="en-GB" dirty="0" smtClean="0"/>
              <a:t>(A/A*)</a:t>
            </a:r>
            <a:endParaRPr lang="en-GB" dirty="0"/>
          </a:p>
        </p:txBody>
      </p:sp>
    </p:spTree>
    <p:extLst>
      <p:ext uri="{BB962C8B-B14F-4D97-AF65-F5344CB8AC3E}">
        <p14:creationId xmlns:p14="http://schemas.microsoft.com/office/powerpoint/2010/main" val="28070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61" t="73675" r="34162" b="19969"/>
          <a:stretch/>
        </p:blipFill>
        <p:spPr>
          <a:xfrm>
            <a:off x="2535068" y="2083209"/>
            <a:ext cx="8493071" cy="2247254"/>
          </a:xfrm>
          <a:prstGeom prst="rect">
            <a:avLst/>
          </a:prstGeom>
        </p:spPr>
      </p:pic>
      <p:sp>
        <p:nvSpPr>
          <p:cNvPr id="3" name="TextBox 2"/>
          <p:cNvSpPr txBox="1"/>
          <p:nvPr/>
        </p:nvSpPr>
        <p:spPr>
          <a:xfrm>
            <a:off x="8486418" y="5176433"/>
            <a:ext cx="2448731" cy="923330"/>
          </a:xfrm>
          <a:prstGeom prst="rect">
            <a:avLst/>
          </a:prstGeom>
          <a:noFill/>
        </p:spPr>
        <p:txBody>
          <a:bodyPr wrap="square" rtlCol="0">
            <a:spAutoFit/>
          </a:bodyPr>
          <a:lstStyle/>
          <a:p>
            <a:r>
              <a:rPr lang="en-GB" dirty="0" smtClean="0">
                <a:solidFill>
                  <a:srgbClr val="92D050"/>
                </a:solidFill>
              </a:rPr>
              <a:t>Contrasting emotive verbs – dynamic and show power of the story</a:t>
            </a:r>
            <a:endParaRPr lang="en-GB" dirty="0">
              <a:solidFill>
                <a:srgbClr val="92D050"/>
              </a:solidFill>
            </a:endParaRPr>
          </a:p>
        </p:txBody>
      </p:sp>
      <p:sp>
        <p:nvSpPr>
          <p:cNvPr id="4" name="TextBox 3"/>
          <p:cNvSpPr txBox="1"/>
          <p:nvPr/>
        </p:nvSpPr>
        <p:spPr>
          <a:xfrm>
            <a:off x="537450" y="858908"/>
            <a:ext cx="1983783" cy="923330"/>
          </a:xfrm>
          <a:prstGeom prst="rect">
            <a:avLst/>
          </a:prstGeom>
          <a:noFill/>
        </p:spPr>
        <p:txBody>
          <a:bodyPr wrap="square" rtlCol="0">
            <a:spAutoFit/>
          </a:bodyPr>
          <a:lstStyle/>
          <a:p>
            <a:r>
              <a:rPr lang="en-GB" dirty="0" smtClean="0">
                <a:solidFill>
                  <a:srgbClr val="92D050"/>
                </a:solidFill>
              </a:rPr>
              <a:t>Simple sentence is emphatic and sums up message</a:t>
            </a:r>
            <a:endParaRPr lang="en-GB" dirty="0">
              <a:solidFill>
                <a:srgbClr val="92D050"/>
              </a:solidFill>
            </a:endParaRPr>
          </a:p>
        </p:txBody>
      </p:sp>
      <p:sp>
        <p:nvSpPr>
          <p:cNvPr id="5" name="TextBox 4"/>
          <p:cNvSpPr txBox="1"/>
          <p:nvPr/>
        </p:nvSpPr>
        <p:spPr>
          <a:xfrm>
            <a:off x="8012626" y="574162"/>
            <a:ext cx="2247254" cy="923330"/>
          </a:xfrm>
          <a:prstGeom prst="rect">
            <a:avLst/>
          </a:prstGeom>
          <a:noFill/>
        </p:spPr>
        <p:txBody>
          <a:bodyPr wrap="square" rtlCol="0">
            <a:spAutoFit/>
          </a:bodyPr>
          <a:lstStyle/>
          <a:p>
            <a:r>
              <a:rPr lang="en-GB" dirty="0" smtClean="0">
                <a:solidFill>
                  <a:srgbClr val="92D050"/>
                </a:solidFill>
              </a:rPr>
              <a:t>Repetition of ‘stories’ emphasises the importance </a:t>
            </a:r>
            <a:endParaRPr lang="en-GB" dirty="0">
              <a:solidFill>
                <a:srgbClr val="92D050"/>
              </a:solidFill>
            </a:endParaRPr>
          </a:p>
        </p:txBody>
      </p:sp>
      <p:sp>
        <p:nvSpPr>
          <p:cNvPr id="6" name="TextBox 5"/>
          <p:cNvSpPr txBox="1"/>
          <p:nvPr/>
        </p:nvSpPr>
        <p:spPr>
          <a:xfrm>
            <a:off x="3580108" y="4512601"/>
            <a:ext cx="3712940" cy="369332"/>
          </a:xfrm>
          <a:prstGeom prst="rect">
            <a:avLst/>
          </a:prstGeom>
          <a:noFill/>
        </p:spPr>
        <p:txBody>
          <a:bodyPr wrap="none" rtlCol="0">
            <a:spAutoFit/>
          </a:bodyPr>
          <a:lstStyle/>
          <a:p>
            <a:r>
              <a:rPr lang="en-GB" dirty="0" smtClean="0">
                <a:solidFill>
                  <a:srgbClr val="92D050"/>
                </a:solidFill>
              </a:rPr>
              <a:t>Contrasting pair as a rhetorical device</a:t>
            </a:r>
            <a:endParaRPr lang="en-GB" dirty="0">
              <a:solidFill>
                <a:srgbClr val="92D050"/>
              </a:solidFill>
            </a:endParaRPr>
          </a:p>
        </p:txBody>
      </p:sp>
      <p:cxnSp>
        <p:nvCxnSpPr>
          <p:cNvPr id="8" name="Straight Arrow Connector 7"/>
          <p:cNvCxnSpPr/>
          <p:nvPr/>
        </p:nvCxnSpPr>
        <p:spPr>
          <a:xfrm flipV="1">
            <a:off x="4541003" y="3338637"/>
            <a:ext cx="4029560" cy="117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55783" y="3998563"/>
            <a:ext cx="557939" cy="51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930351" y="2674805"/>
            <a:ext cx="780432" cy="2241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400782" y="3338637"/>
            <a:ext cx="5364605" cy="1837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555783" y="3338637"/>
            <a:ext cx="1797803" cy="2299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948968" y="3271802"/>
            <a:ext cx="995745" cy="1904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5708" y="1642820"/>
            <a:ext cx="735074" cy="55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06671" y="1237239"/>
            <a:ext cx="1892721" cy="97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268100" y="1497492"/>
            <a:ext cx="2085486" cy="78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758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691" t="79819" r="35116" b="12553"/>
          <a:stretch/>
        </p:blipFill>
        <p:spPr>
          <a:xfrm>
            <a:off x="2769528" y="1044821"/>
            <a:ext cx="6664271" cy="2572720"/>
          </a:xfrm>
          <a:prstGeom prst="rect">
            <a:avLst/>
          </a:prstGeom>
        </p:spPr>
      </p:pic>
      <p:sp>
        <p:nvSpPr>
          <p:cNvPr id="3" name="TextBox 2"/>
          <p:cNvSpPr txBox="1"/>
          <p:nvPr/>
        </p:nvSpPr>
        <p:spPr>
          <a:xfrm>
            <a:off x="557939" y="3859078"/>
            <a:ext cx="3506922" cy="369332"/>
          </a:xfrm>
          <a:prstGeom prst="rect">
            <a:avLst/>
          </a:prstGeom>
          <a:noFill/>
        </p:spPr>
        <p:txBody>
          <a:bodyPr wrap="none" rtlCol="0">
            <a:spAutoFit/>
          </a:bodyPr>
          <a:lstStyle/>
          <a:p>
            <a:r>
              <a:rPr lang="en-GB" dirty="0" smtClean="0">
                <a:solidFill>
                  <a:srgbClr val="92D050"/>
                </a:solidFill>
              </a:rPr>
              <a:t>Expert opinion which validates hers</a:t>
            </a:r>
            <a:endParaRPr lang="en-GB" dirty="0">
              <a:solidFill>
                <a:srgbClr val="92D050"/>
              </a:solidFill>
            </a:endParaRPr>
          </a:p>
        </p:txBody>
      </p:sp>
      <p:sp>
        <p:nvSpPr>
          <p:cNvPr id="4" name="TextBox 3"/>
          <p:cNvSpPr txBox="1"/>
          <p:nvPr/>
        </p:nvSpPr>
        <p:spPr>
          <a:xfrm>
            <a:off x="6137329" y="3146156"/>
            <a:ext cx="4546950" cy="369332"/>
          </a:xfrm>
          <a:prstGeom prst="rect">
            <a:avLst/>
          </a:prstGeom>
          <a:noFill/>
        </p:spPr>
        <p:txBody>
          <a:bodyPr wrap="none" rtlCol="0">
            <a:spAutoFit/>
          </a:bodyPr>
          <a:lstStyle/>
          <a:p>
            <a:r>
              <a:rPr lang="en-GB" dirty="0" smtClean="0">
                <a:solidFill>
                  <a:srgbClr val="92D050"/>
                </a:solidFill>
              </a:rPr>
              <a:t>Perfection through literature shows its power</a:t>
            </a:r>
            <a:endParaRPr lang="en-GB" dirty="0">
              <a:solidFill>
                <a:srgbClr val="92D050"/>
              </a:solidFill>
            </a:endParaRPr>
          </a:p>
        </p:txBody>
      </p:sp>
      <p:sp>
        <p:nvSpPr>
          <p:cNvPr id="5" name="TextBox 4"/>
          <p:cNvSpPr txBox="1"/>
          <p:nvPr/>
        </p:nvSpPr>
        <p:spPr>
          <a:xfrm>
            <a:off x="433953" y="433953"/>
            <a:ext cx="3694409" cy="369332"/>
          </a:xfrm>
          <a:prstGeom prst="rect">
            <a:avLst/>
          </a:prstGeom>
          <a:noFill/>
        </p:spPr>
        <p:txBody>
          <a:bodyPr wrap="none" rtlCol="0">
            <a:spAutoFit/>
          </a:bodyPr>
          <a:lstStyle/>
          <a:p>
            <a:r>
              <a:rPr lang="en-GB" dirty="0" smtClean="0">
                <a:solidFill>
                  <a:srgbClr val="92D050"/>
                </a:solidFill>
              </a:rPr>
              <a:t>Tone becomes hopeful and optimistic</a:t>
            </a:r>
            <a:endParaRPr lang="en-GB" dirty="0">
              <a:solidFill>
                <a:srgbClr val="92D050"/>
              </a:solidFill>
            </a:endParaRPr>
          </a:p>
        </p:txBody>
      </p:sp>
      <p:sp>
        <p:nvSpPr>
          <p:cNvPr id="6" name="TextBox 5"/>
          <p:cNvSpPr txBox="1"/>
          <p:nvPr/>
        </p:nvSpPr>
        <p:spPr>
          <a:xfrm>
            <a:off x="7919634" y="4742481"/>
            <a:ext cx="3028330" cy="369332"/>
          </a:xfrm>
          <a:prstGeom prst="rect">
            <a:avLst/>
          </a:prstGeom>
          <a:noFill/>
        </p:spPr>
        <p:txBody>
          <a:bodyPr wrap="none" rtlCol="0">
            <a:spAutoFit/>
          </a:bodyPr>
          <a:lstStyle/>
          <a:p>
            <a:r>
              <a:rPr lang="en-GB" dirty="0" smtClean="0">
                <a:solidFill>
                  <a:srgbClr val="92D050"/>
                </a:solidFill>
              </a:rPr>
              <a:t>Rule of 3 – persuasive rhetoric</a:t>
            </a:r>
            <a:endParaRPr lang="en-GB" dirty="0">
              <a:solidFill>
                <a:srgbClr val="92D050"/>
              </a:solidFill>
            </a:endParaRPr>
          </a:p>
        </p:txBody>
      </p:sp>
      <p:cxnSp>
        <p:nvCxnSpPr>
          <p:cNvPr id="8" name="Straight Arrow Connector 7"/>
          <p:cNvCxnSpPr/>
          <p:nvPr/>
        </p:nvCxnSpPr>
        <p:spPr>
          <a:xfrm>
            <a:off x="1689315" y="1044821"/>
            <a:ext cx="591842" cy="84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90793" y="1627322"/>
            <a:ext cx="1549831" cy="223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596579" y="3495458"/>
            <a:ext cx="21649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114441" y="2743200"/>
            <a:ext cx="2371240" cy="1999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761566" y="2738669"/>
            <a:ext cx="975116" cy="200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919634" y="2867186"/>
            <a:ext cx="201478" cy="1689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27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61" t="68379" r="35593" b="26324"/>
          <a:stretch/>
        </p:blipFill>
        <p:spPr>
          <a:xfrm>
            <a:off x="2045776" y="480448"/>
            <a:ext cx="8214101" cy="1673817"/>
          </a:xfrm>
          <a:prstGeom prst="rect">
            <a:avLst/>
          </a:prstGeom>
        </p:spPr>
      </p:pic>
      <p:sp>
        <p:nvSpPr>
          <p:cNvPr id="3" name="TextBox 2"/>
          <p:cNvSpPr txBox="1"/>
          <p:nvPr/>
        </p:nvSpPr>
        <p:spPr>
          <a:xfrm>
            <a:off x="7020732" y="2569763"/>
            <a:ext cx="4200042" cy="646331"/>
          </a:xfrm>
          <a:prstGeom prst="rect">
            <a:avLst/>
          </a:prstGeom>
          <a:noFill/>
        </p:spPr>
        <p:txBody>
          <a:bodyPr wrap="square" rtlCol="0">
            <a:spAutoFit/>
          </a:bodyPr>
          <a:lstStyle/>
          <a:p>
            <a:r>
              <a:rPr lang="en-GB" dirty="0" smtClean="0">
                <a:solidFill>
                  <a:srgbClr val="92D050"/>
                </a:solidFill>
              </a:rPr>
              <a:t>Short paragraph emphasises simplicity of message/ reiterates message</a:t>
            </a:r>
            <a:endParaRPr lang="en-GB" dirty="0">
              <a:solidFill>
                <a:srgbClr val="92D050"/>
              </a:solidFill>
            </a:endParaRPr>
          </a:p>
        </p:txBody>
      </p:sp>
      <p:sp>
        <p:nvSpPr>
          <p:cNvPr id="4" name="TextBox 3"/>
          <p:cNvSpPr txBox="1"/>
          <p:nvPr/>
        </p:nvSpPr>
        <p:spPr>
          <a:xfrm>
            <a:off x="433953" y="2154265"/>
            <a:ext cx="2247254" cy="1477328"/>
          </a:xfrm>
          <a:prstGeom prst="rect">
            <a:avLst/>
          </a:prstGeom>
          <a:noFill/>
        </p:spPr>
        <p:txBody>
          <a:bodyPr wrap="square" rtlCol="0">
            <a:spAutoFit/>
          </a:bodyPr>
          <a:lstStyle/>
          <a:p>
            <a:r>
              <a:rPr lang="en-GB" dirty="0" smtClean="0">
                <a:solidFill>
                  <a:srgbClr val="92D050"/>
                </a:solidFill>
              </a:rPr>
              <a:t>Repetition of the word ‘we’ omission of ‘they’ shows togetherness/community</a:t>
            </a:r>
            <a:endParaRPr lang="en-GB" dirty="0">
              <a:solidFill>
                <a:srgbClr val="92D050"/>
              </a:solidFill>
            </a:endParaRPr>
          </a:p>
        </p:txBody>
      </p:sp>
      <p:cxnSp>
        <p:nvCxnSpPr>
          <p:cNvPr id="6" name="Straight Arrow Connector 5"/>
          <p:cNvCxnSpPr/>
          <p:nvPr/>
        </p:nvCxnSpPr>
        <p:spPr>
          <a:xfrm flipH="1" flipV="1">
            <a:off x="6633275" y="2154265"/>
            <a:ext cx="154983" cy="41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73817" y="1115878"/>
            <a:ext cx="4866468"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p:cNvCxnSpPr>
          <p:nvPr/>
        </p:nvCxnSpPr>
        <p:spPr>
          <a:xfrm flipV="1">
            <a:off x="2681207" y="1146875"/>
            <a:ext cx="6710766" cy="174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81207" y="1634743"/>
            <a:ext cx="4742481" cy="170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88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9" y="1162372"/>
            <a:ext cx="9051009" cy="3539430"/>
          </a:xfrm>
          <a:prstGeom prst="rect">
            <a:avLst/>
          </a:prstGeom>
          <a:noFill/>
        </p:spPr>
        <p:txBody>
          <a:bodyPr wrap="square" rtlCol="0">
            <a:spAutoFit/>
          </a:bodyPr>
          <a:lstStyle/>
          <a:p>
            <a:r>
              <a:rPr lang="en-GB" sz="3200" dirty="0" smtClean="0">
                <a:solidFill>
                  <a:srgbClr val="92D050"/>
                </a:solidFill>
              </a:rPr>
              <a:t>The whole text has a passive aggressive tone to it. Hints at apology for her own actions are present, although coupled with an ‘I didn't know any better’ attitude. Clearly enraged by others’ stereotypes but hopes for a better future, one which, although allowing negatives to permeate historically, can be realised through literature.</a:t>
            </a:r>
            <a:endParaRPr lang="en-GB" sz="3200" dirty="0">
              <a:solidFill>
                <a:srgbClr val="92D050"/>
              </a:solidFill>
            </a:endParaRPr>
          </a:p>
        </p:txBody>
      </p:sp>
    </p:spTree>
    <p:extLst>
      <p:ext uri="{BB962C8B-B14F-4D97-AF65-F5344CB8AC3E}">
        <p14:creationId xmlns:p14="http://schemas.microsoft.com/office/powerpoint/2010/main" val="211393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203" y="2234381"/>
            <a:ext cx="7516678" cy="2062103"/>
          </a:xfrm>
          <a:prstGeom prst="rect">
            <a:avLst/>
          </a:prstGeom>
          <a:noFill/>
        </p:spPr>
        <p:txBody>
          <a:bodyPr wrap="square" rtlCol="0">
            <a:spAutoFit/>
          </a:bodyPr>
          <a:lstStyle/>
          <a:p>
            <a:r>
              <a:rPr lang="en-GB" sz="3200" b="1" i="1" dirty="0" smtClean="0"/>
              <a:t>How does the writer use linguistic techniques and structure to show her thoughts and feelings about literature?</a:t>
            </a:r>
          </a:p>
          <a:p>
            <a:r>
              <a:rPr lang="en-GB" sz="3200" b="1" i="1" dirty="0" smtClean="0"/>
              <a:t>(10 marks )</a:t>
            </a:r>
            <a:endParaRPr lang="en-GB" sz="3200" b="1" i="1" dirty="0"/>
          </a:p>
        </p:txBody>
      </p:sp>
      <p:sp>
        <p:nvSpPr>
          <p:cNvPr id="3" name="TextBox 2"/>
          <p:cNvSpPr txBox="1"/>
          <p:nvPr/>
        </p:nvSpPr>
        <p:spPr>
          <a:xfrm>
            <a:off x="426203" y="948375"/>
            <a:ext cx="7966129" cy="1323439"/>
          </a:xfrm>
          <a:prstGeom prst="rect">
            <a:avLst/>
          </a:prstGeom>
          <a:noFill/>
        </p:spPr>
        <p:txBody>
          <a:bodyPr wrap="square" rtlCol="0">
            <a:spAutoFit/>
          </a:bodyPr>
          <a:lstStyle/>
          <a:p>
            <a:r>
              <a:rPr lang="en-GB" sz="4000" dirty="0" smtClean="0">
                <a:solidFill>
                  <a:srgbClr val="00B0F0"/>
                </a:solidFill>
                <a:latin typeface="Aharoni" panose="02010803020104030203" pitchFamily="2" charset="-79"/>
                <a:cs typeface="Aharoni" panose="02010803020104030203" pitchFamily="2" charset="-79"/>
              </a:rPr>
              <a:t>Now, answer this exam style question</a:t>
            </a:r>
            <a:r>
              <a:rPr lang="en-GB" dirty="0" smtClean="0">
                <a:solidFill>
                  <a:srgbClr val="00B0F0"/>
                </a:solidFill>
              </a:rPr>
              <a:t>:</a:t>
            </a:r>
            <a:endParaRPr lang="en-GB" dirty="0">
              <a:solidFill>
                <a:srgbClr val="00B0F0"/>
              </a:solidFill>
            </a:endParaRPr>
          </a:p>
        </p:txBody>
      </p:sp>
      <p:sp>
        <p:nvSpPr>
          <p:cNvPr id="4" name="TextBox 3"/>
          <p:cNvSpPr txBox="1"/>
          <p:nvPr/>
        </p:nvSpPr>
        <p:spPr>
          <a:xfrm>
            <a:off x="426203" y="4296484"/>
            <a:ext cx="7307451" cy="2246769"/>
          </a:xfrm>
          <a:prstGeom prst="rect">
            <a:avLst/>
          </a:prstGeom>
          <a:noFill/>
        </p:spPr>
        <p:txBody>
          <a:bodyPr wrap="square" rtlCol="0">
            <a:spAutoFit/>
          </a:bodyPr>
          <a:lstStyle/>
          <a:p>
            <a:r>
              <a:rPr lang="en-GB" sz="2800" i="1" dirty="0" smtClean="0">
                <a:solidFill>
                  <a:srgbClr val="92D050"/>
                </a:solidFill>
                <a:latin typeface="Aharoni" panose="02010803020104030203" pitchFamily="2" charset="-79"/>
                <a:cs typeface="Aharoni" panose="02010803020104030203" pitchFamily="2" charset="-79"/>
              </a:rPr>
              <a:t>Remember to work through methodically, commenting on the intended effect and alterative interpretations.</a:t>
            </a:r>
          </a:p>
          <a:p>
            <a:r>
              <a:rPr lang="en-GB" sz="2800" i="1" dirty="0" smtClean="0">
                <a:solidFill>
                  <a:srgbClr val="92D050"/>
                </a:solidFill>
                <a:latin typeface="Aharoni" panose="02010803020104030203" pitchFamily="2" charset="-79"/>
                <a:cs typeface="Aharoni" panose="02010803020104030203" pitchFamily="2" charset="-79"/>
              </a:rPr>
              <a:t>We can model the opening example paragraph together</a:t>
            </a:r>
            <a:r>
              <a:rPr lang="en-GB" dirty="0" smtClean="0"/>
              <a:t>. </a:t>
            </a:r>
            <a:endParaRPr lang="en-GB" dirty="0"/>
          </a:p>
        </p:txBody>
      </p:sp>
      <p:pic>
        <p:nvPicPr>
          <p:cNvPr id="5" name="Picture 4"/>
          <p:cNvPicPr>
            <a:picLocks noChangeAspect="1"/>
          </p:cNvPicPr>
          <p:nvPr/>
        </p:nvPicPr>
        <p:blipFill rotWithShape="1">
          <a:blip r:embed="rId2"/>
          <a:srcRect l="21028" t="26430" r="37818" b="16790"/>
          <a:stretch/>
        </p:blipFill>
        <p:spPr>
          <a:xfrm>
            <a:off x="7733654" y="1195096"/>
            <a:ext cx="4850970" cy="5348157"/>
          </a:xfrm>
          <a:prstGeom prst="rect">
            <a:avLst/>
          </a:prstGeom>
        </p:spPr>
      </p:pic>
      <p:sp>
        <p:nvSpPr>
          <p:cNvPr id="6" name="Title 1"/>
          <p:cNvSpPr txBox="1">
            <a:spLocks/>
          </p:cNvSpPr>
          <p:nvPr/>
        </p:nvSpPr>
        <p:spPr>
          <a:xfrm>
            <a:off x="136743" y="79221"/>
            <a:ext cx="10515600"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2D050"/>
                </a:solidFill>
              </a:rPr>
              <a:t>DEMONSTRATE OUR LEARNING</a:t>
            </a:r>
            <a:r>
              <a:rPr lang="en-GB" sz="2800" b="1" u="sng" dirty="0" smtClean="0">
                <a:solidFill>
                  <a:srgbClr val="00B050"/>
                </a:solidFill>
              </a:rPr>
              <a:t/>
            </a:r>
            <a:br>
              <a:rPr lang="en-GB" sz="2800" b="1" u="sng" dirty="0" smtClean="0">
                <a:solidFill>
                  <a:srgbClr val="00B050"/>
                </a:solidFill>
              </a:rPr>
            </a:br>
            <a:r>
              <a:rPr lang="en-GB" sz="2800" b="1" u="sng" dirty="0" smtClean="0">
                <a:solidFill>
                  <a:srgbClr val="00B050"/>
                </a:solidFill>
              </a:rPr>
              <a:t/>
            </a:r>
            <a:br>
              <a:rPr lang="en-GB" sz="2800" b="1" u="sng" dirty="0" smtClean="0">
                <a:solidFill>
                  <a:srgbClr val="00B050"/>
                </a:solidFill>
              </a:rPr>
            </a:br>
            <a:endParaRPr lang="en-GB" sz="2800" b="1" u="sng" dirty="0">
              <a:solidFill>
                <a:srgbClr val="00B050"/>
              </a:solidFill>
            </a:endParaRPr>
          </a:p>
        </p:txBody>
      </p:sp>
      <p:pic>
        <p:nvPicPr>
          <p:cNvPr id="7" name="Picture 6"/>
          <p:cNvPicPr>
            <a:picLocks noChangeAspect="1"/>
          </p:cNvPicPr>
          <p:nvPr/>
        </p:nvPicPr>
        <p:blipFill>
          <a:blip r:embed="rId3"/>
          <a:stretch>
            <a:fillRect/>
          </a:stretch>
        </p:blipFill>
        <p:spPr>
          <a:xfrm>
            <a:off x="9065243" y="328066"/>
            <a:ext cx="2682472" cy="475529"/>
          </a:xfrm>
          <a:prstGeom prst="rect">
            <a:avLst/>
          </a:prstGeom>
        </p:spPr>
      </p:pic>
    </p:spTree>
    <p:extLst>
      <p:ext uri="{BB962C8B-B14F-4D97-AF65-F5344CB8AC3E}">
        <p14:creationId xmlns:p14="http://schemas.microsoft.com/office/powerpoint/2010/main" val="770852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461" y="1146874"/>
            <a:ext cx="3746538" cy="1077218"/>
          </a:xfrm>
          <a:prstGeom prst="rect">
            <a:avLst/>
          </a:prstGeom>
          <a:noFill/>
        </p:spPr>
        <p:txBody>
          <a:bodyPr wrap="none" rtlCol="0">
            <a:spAutoFit/>
          </a:bodyPr>
          <a:lstStyle/>
          <a:p>
            <a:r>
              <a:rPr lang="en-GB" sz="3200" dirty="0" smtClean="0">
                <a:solidFill>
                  <a:srgbClr val="00B0F0"/>
                </a:solidFill>
                <a:latin typeface="Aharoni" panose="02010803020104030203" pitchFamily="2" charset="-79"/>
                <a:cs typeface="Aharoni" panose="02010803020104030203" pitchFamily="2" charset="-79"/>
              </a:rPr>
              <a:t>Model paragraph:</a:t>
            </a:r>
          </a:p>
          <a:p>
            <a:endParaRPr lang="en-GB" sz="3200" dirty="0">
              <a:solidFill>
                <a:srgbClr val="00B0F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1808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4" y="-115251"/>
            <a:ext cx="10515600" cy="1325563"/>
          </a:xfrm>
        </p:spPr>
        <p:txBody>
          <a:bodyPr/>
          <a:lstStyle/>
          <a:p>
            <a:r>
              <a:rPr lang="en-GB" dirty="0" smtClean="0">
                <a:solidFill>
                  <a:srgbClr val="D8AA28"/>
                </a:solidFill>
              </a:rPr>
              <a:t>CONSOLIDATE OUR LEARNING</a:t>
            </a:r>
            <a:endParaRPr lang="en-GB" dirty="0">
              <a:solidFill>
                <a:srgbClr val="D8AA28"/>
              </a:solidFill>
            </a:endParaRPr>
          </a:p>
        </p:txBody>
      </p:sp>
      <p:sp>
        <p:nvSpPr>
          <p:cNvPr id="3" name="Content Placeholder 2"/>
          <p:cNvSpPr>
            <a:spLocks noGrp="1"/>
          </p:cNvSpPr>
          <p:nvPr>
            <p:ph idx="1"/>
          </p:nvPr>
        </p:nvSpPr>
        <p:spPr>
          <a:xfrm>
            <a:off x="312107" y="1387214"/>
            <a:ext cx="3946742" cy="4351338"/>
          </a:xfrm>
        </p:spPr>
        <p:txBody>
          <a:bodyPr>
            <a:normAutofit lnSpcReduction="10000"/>
          </a:bodyPr>
          <a:lstStyle/>
          <a:p>
            <a:pPr marL="0" indent="0" algn="ctr">
              <a:buNone/>
            </a:pPr>
            <a:r>
              <a:rPr lang="en-GB" sz="4400" dirty="0" smtClean="0">
                <a:solidFill>
                  <a:srgbClr val="92D050"/>
                </a:solidFill>
              </a:rPr>
              <a:t>Swap your work with your partner.</a:t>
            </a:r>
          </a:p>
          <a:p>
            <a:pPr marL="0" indent="0">
              <a:buNone/>
            </a:pPr>
            <a:endParaRPr lang="en-GB" dirty="0">
              <a:solidFill>
                <a:srgbClr val="92D050"/>
              </a:solidFill>
            </a:endParaRPr>
          </a:p>
          <a:p>
            <a:pPr marL="0" indent="0">
              <a:buNone/>
            </a:pPr>
            <a:r>
              <a:rPr lang="en-GB" dirty="0" smtClean="0">
                <a:solidFill>
                  <a:srgbClr val="00B0F0"/>
                </a:solidFill>
              </a:rPr>
              <a:t>Refer to your mark scheme – after carefully reading your partner’s work, what mark would you give it and why?</a:t>
            </a:r>
            <a:endParaRPr lang="en-GB"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26" y="5988050"/>
            <a:ext cx="3114675" cy="6477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3826" b="29100" l="0" r="81700">
                        <a14:foregroundMark x1="2125" y1="26367" x2="2125" y2="26367"/>
                        <a14:foregroundMark x1="51476" y1="26849" x2="51476" y2="26849"/>
                        <a14:foregroundMark x1="66116" y1="26849" x2="66116" y2="26849"/>
                        <a14:foregroundMark x1="68949" y1="16559" x2="68949" y2="16559"/>
                        <a14:foregroundMark x1="53483" y1="15434" x2="53483" y2="15434"/>
                      </a14:backgroundRemoval>
                    </a14:imgEffect>
                  </a14:imgLayer>
                </a14:imgProps>
              </a:ext>
            </a:extLst>
          </a:blip>
          <a:srcRect t="12197" r="18707" b="68833"/>
          <a:stretch/>
        </p:blipFill>
        <p:spPr>
          <a:xfrm>
            <a:off x="8426942" y="771901"/>
            <a:ext cx="2558384" cy="438411"/>
          </a:xfrm>
          <a:prstGeom prst="rect">
            <a:avLst/>
          </a:prstGeom>
        </p:spPr>
      </p:pic>
      <p:pic>
        <p:nvPicPr>
          <p:cNvPr id="8" name="Picture 7"/>
          <p:cNvPicPr>
            <a:picLocks noChangeAspect="1"/>
          </p:cNvPicPr>
          <p:nvPr/>
        </p:nvPicPr>
        <p:blipFill rotWithShape="1">
          <a:blip r:embed="rId5"/>
          <a:srcRect l="21028" t="26430" r="37818" b="16790"/>
          <a:stretch/>
        </p:blipFill>
        <p:spPr>
          <a:xfrm>
            <a:off x="7733654" y="1195096"/>
            <a:ext cx="4850970" cy="5348157"/>
          </a:xfrm>
          <a:prstGeom prst="rect">
            <a:avLst/>
          </a:prstGeom>
        </p:spPr>
      </p:pic>
      <p:sp>
        <p:nvSpPr>
          <p:cNvPr id="9" name="TextBox 8"/>
          <p:cNvSpPr txBox="1"/>
          <p:nvPr/>
        </p:nvSpPr>
        <p:spPr>
          <a:xfrm>
            <a:off x="4138047" y="2417735"/>
            <a:ext cx="3296608" cy="2031325"/>
          </a:xfrm>
          <a:prstGeom prst="rect">
            <a:avLst/>
          </a:prstGeom>
          <a:noFill/>
        </p:spPr>
        <p:txBody>
          <a:bodyPr wrap="none" rtlCol="0">
            <a:spAutoFit/>
          </a:bodyPr>
          <a:lstStyle/>
          <a:p>
            <a:r>
              <a:rPr lang="en-GB" dirty="0" smtClean="0">
                <a:solidFill>
                  <a:srgbClr val="FF0000"/>
                </a:solidFill>
              </a:rPr>
              <a:t>Look at the key word descriptors:</a:t>
            </a:r>
          </a:p>
          <a:p>
            <a:endParaRPr lang="en-GB" dirty="0" smtClean="0">
              <a:solidFill>
                <a:srgbClr val="FF0000"/>
              </a:solidFill>
            </a:endParaRPr>
          </a:p>
          <a:p>
            <a:pPr marL="285750" indent="-285750">
              <a:buFont typeface="Arial" panose="020B0604020202020204" pitchFamily="34" charset="0"/>
              <a:buChar char="•"/>
            </a:pPr>
            <a:r>
              <a:rPr lang="en-GB" dirty="0" smtClean="0">
                <a:solidFill>
                  <a:srgbClr val="FF0000"/>
                </a:solidFill>
              </a:rPr>
              <a:t>Basic</a:t>
            </a:r>
          </a:p>
          <a:p>
            <a:pPr marL="285750" indent="-285750">
              <a:buFont typeface="Arial" panose="020B0604020202020204" pitchFamily="34" charset="0"/>
              <a:buChar char="•"/>
            </a:pPr>
            <a:r>
              <a:rPr lang="en-GB" dirty="0" smtClean="0">
                <a:solidFill>
                  <a:srgbClr val="FF0000"/>
                </a:solidFill>
              </a:rPr>
              <a:t>Limited</a:t>
            </a:r>
          </a:p>
          <a:p>
            <a:pPr marL="285750" indent="-285750">
              <a:buFont typeface="Arial" panose="020B0604020202020204" pitchFamily="34" charset="0"/>
              <a:buChar char="•"/>
            </a:pPr>
            <a:r>
              <a:rPr lang="en-GB" dirty="0" smtClean="0">
                <a:solidFill>
                  <a:srgbClr val="FF0000"/>
                </a:solidFill>
              </a:rPr>
              <a:t>Generally sound</a:t>
            </a:r>
          </a:p>
          <a:p>
            <a:pPr marL="285750" indent="-285750">
              <a:buFont typeface="Arial" panose="020B0604020202020204" pitchFamily="34" charset="0"/>
              <a:buChar char="•"/>
            </a:pPr>
            <a:r>
              <a:rPr lang="en-GB" dirty="0" smtClean="0">
                <a:solidFill>
                  <a:srgbClr val="FF0000"/>
                </a:solidFill>
              </a:rPr>
              <a:t>Sound</a:t>
            </a:r>
          </a:p>
          <a:p>
            <a:pPr marL="285750" indent="-285750">
              <a:buFont typeface="Arial" panose="020B0604020202020204" pitchFamily="34" charset="0"/>
              <a:buChar char="•"/>
            </a:pPr>
            <a:r>
              <a:rPr lang="en-GB" dirty="0" smtClean="0">
                <a:solidFill>
                  <a:srgbClr val="FF0000"/>
                </a:solidFill>
              </a:rPr>
              <a:t>Perceptive</a:t>
            </a:r>
            <a:endParaRPr lang="en-GB" dirty="0">
              <a:solidFill>
                <a:srgbClr val="FF0000"/>
              </a:solidFill>
            </a:endParaRPr>
          </a:p>
        </p:txBody>
      </p:sp>
    </p:spTree>
    <p:extLst>
      <p:ext uri="{BB962C8B-B14F-4D97-AF65-F5344CB8AC3E}">
        <p14:creationId xmlns:p14="http://schemas.microsoft.com/office/powerpoint/2010/main" val="1765204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8AA28"/>
                </a:solidFill>
              </a:rPr>
              <a:t>CONSOLIDATE OUR LEARNING</a:t>
            </a:r>
            <a:endParaRPr lang="en-GB" dirty="0">
              <a:solidFill>
                <a:srgbClr val="D8AA28"/>
              </a:solidFill>
            </a:endParaRPr>
          </a:p>
        </p:txBody>
      </p:sp>
      <p:sp>
        <p:nvSpPr>
          <p:cNvPr id="3" name="Content Placeholder 2"/>
          <p:cNvSpPr>
            <a:spLocks noGrp="1"/>
          </p:cNvSpPr>
          <p:nvPr>
            <p:ph idx="1"/>
          </p:nvPr>
        </p:nvSpPr>
        <p:spPr/>
        <p:txBody>
          <a:bodyPr/>
          <a:lstStyle/>
          <a:p>
            <a:pPr marL="0" indent="0" algn="ctr">
              <a:buNone/>
            </a:pPr>
            <a:r>
              <a:rPr lang="en-GB" i="1" dirty="0" smtClean="0">
                <a:solidFill>
                  <a:srgbClr val="00B0F0"/>
                </a:solidFill>
              </a:rPr>
              <a:t>And finally….</a:t>
            </a:r>
          </a:p>
          <a:p>
            <a:endParaRPr lang="en-GB" dirty="0"/>
          </a:p>
          <a:p>
            <a:pPr marL="0" indent="0">
              <a:buNone/>
            </a:pPr>
            <a:r>
              <a:rPr lang="en-GB" dirty="0" smtClean="0">
                <a:solidFill>
                  <a:srgbClr val="92D050"/>
                </a:solidFill>
              </a:rPr>
              <a:t>A really important part of consolidating learning is listening to ours and others’ work.</a:t>
            </a:r>
          </a:p>
          <a:p>
            <a:endParaRPr lang="en-GB" dirty="0">
              <a:solidFill>
                <a:srgbClr val="92D050"/>
              </a:solidFill>
            </a:endParaRPr>
          </a:p>
          <a:p>
            <a:pPr marL="0" indent="0">
              <a:buNone/>
            </a:pPr>
            <a:r>
              <a:rPr lang="en-GB" dirty="0" smtClean="0">
                <a:solidFill>
                  <a:srgbClr val="92D050"/>
                </a:solidFill>
              </a:rPr>
              <a:t>Both you, as students and I, as a teacher can audibly assess and review the learning that has taken place.</a:t>
            </a:r>
          </a:p>
          <a:p>
            <a:endParaRPr lang="en-GB" dirty="0">
              <a:solidFill>
                <a:srgbClr val="92D050"/>
              </a:solidFill>
            </a:endParaRPr>
          </a:p>
          <a:p>
            <a:pPr marL="0" indent="0" algn="ctr">
              <a:buNone/>
            </a:pPr>
            <a:r>
              <a:rPr lang="en-GB" i="1" dirty="0" smtClean="0">
                <a:solidFill>
                  <a:srgbClr val="FF0000"/>
                </a:solidFill>
              </a:rPr>
              <a:t>So, let’s hear one.</a:t>
            </a:r>
            <a:endParaRPr lang="en-GB" i="1" dirty="0">
              <a:solidFill>
                <a:srgbClr val="FF0000"/>
              </a:solidFil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3826" b="29100" l="0" r="81700">
                        <a14:foregroundMark x1="2125" y1="26367" x2="2125" y2="26367"/>
                        <a14:foregroundMark x1="51476" y1="26849" x2="51476" y2="26849"/>
                        <a14:foregroundMark x1="66116" y1="26849" x2="66116" y2="26849"/>
                        <a14:foregroundMark x1="68949" y1="16559" x2="68949" y2="16559"/>
                        <a14:foregroundMark x1="53483" y1="15434" x2="53483" y2="15434"/>
                      </a14:backgroundRemoval>
                    </a14:imgEffect>
                  </a14:imgLayer>
                </a14:imgProps>
              </a:ext>
            </a:extLst>
          </a:blip>
          <a:srcRect t="12197" r="18707" b="68833"/>
          <a:stretch/>
        </p:blipFill>
        <p:spPr>
          <a:xfrm>
            <a:off x="8795416" y="808700"/>
            <a:ext cx="2558384" cy="4384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185" y="4759890"/>
            <a:ext cx="2857500" cy="1858745"/>
          </a:xfrm>
          <a:prstGeom prst="rect">
            <a:avLst/>
          </a:prstGeom>
        </p:spPr>
      </p:pic>
    </p:spTree>
    <p:extLst>
      <p:ext uri="{BB962C8B-B14F-4D97-AF65-F5344CB8AC3E}">
        <p14:creationId xmlns:p14="http://schemas.microsoft.com/office/powerpoint/2010/main" val="198428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970" y="1735809"/>
            <a:ext cx="11716718" cy="4862870"/>
          </a:xfrm>
          <a:prstGeom prst="rect">
            <a:avLst/>
          </a:prstGeom>
          <a:noFill/>
        </p:spPr>
        <p:txBody>
          <a:bodyPr wrap="square" rtlCol="0">
            <a:spAutoFit/>
          </a:bodyPr>
          <a:lstStyle/>
          <a:p>
            <a:r>
              <a:rPr lang="en-GB" dirty="0" smtClean="0">
                <a:solidFill>
                  <a:srgbClr val="FFC000"/>
                </a:solidFill>
              </a:rPr>
              <a:t>In your pairs, your teacher will give you a number. Each number corresponds to the number of the paragraph you will need to analyse.  </a:t>
            </a:r>
          </a:p>
          <a:p>
            <a:endParaRPr lang="en-GB" dirty="0"/>
          </a:p>
          <a:p>
            <a:pPr algn="ctr"/>
            <a:r>
              <a:rPr lang="en-GB" sz="3200" dirty="0" smtClean="0">
                <a:solidFill>
                  <a:srgbClr val="FF0000"/>
                </a:solidFill>
                <a:latin typeface="Aharoni" panose="02010803020104030203" pitchFamily="2" charset="-79"/>
                <a:cs typeface="Aharoni" panose="02010803020104030203" pitchFamily="2" charset="-79"/>
              </a:rPr>
              <a:t>You have 15 minutes in which to conduct your analysis. Be prepared to feed back your findings to the class.</a:t>
            </a:r>
          </a:p>
          <a:p>
            <a:endParaRPr lang="en-GB" dirty="0"/>
          </a:p>
          <a:p>
            <a:r>
              <a:rPr lang="en-GB" sz="2800" i="1" u="sng" dirty="0" smtClean="0">
                <a:solidFill>
                  <a:schemeClr val="accent1">
                    <a:lumMod val="75000"/>
                  </a:schemeClr>
                </a:solidFill>
              </a:rPr>
              <a:t>Remember to focus on:</a:t>
            </a:r>
          </a:p>
          <a:p>
            <a:endParaRPr lang="en-GB" dirty="0" smtClean="0"/>
          </a:p>
          <a:p>
            <a:pPr marL="285750" indent="-285750">
              <a:buFont typeface="Arial" panose="020B0604020202020204" pitchFamily="34" charset="0"/>
              <a:buChar char="•"/>
            </a:pPr>
            <a:r>
              <a:rPr lang="en-GB" sz="3200" dirty="0" smtClean="0">
                <a:solidFill>
                  <a:srgbClr val="002060"/>
                </a:solidFill>
              </a:rPr>
              <a:t>Language</a:t>
            </a:r>
          </a:p>
          <a:p>
            <a:pPr marL="285750" indent="-285750">
              <a:buFont typeface="Arial" panose="020B0604020202020204" pitchFamily="34" charset="0"/>
              <a:buChar char="•"/>
            </a:pPr>
            <a:r>
              <a:rPr lang="en-GB" sz="3200" dirty="0" smtClean="0">
                <a:solidFill>
                  <a:srgbClr val="002060"/>
                </a:solidFill>
              </a:rPr>
              <a:t>Imagery</a:t>
            </a:r>
          </a:p>
          <a:p>
            <a:pPr marL="285750" indent="-285750">
              <a:buFont typeface="Arial" panose="020B0604020202020204" pitchFamily="34" charset="0"/>
              <a:buChar char="•"/>
            </a:pPr>
            <a:r>
              <a:rPr lang="en-GB" sz="3200" dirty="0" smtClean="0">
                <a:solidFill>
                  <a:srgbClr val="002060"/>
                </a:solidFill>
              </a:rPr>
              <a:t>Punctuation</a:t>
            </a:r>
          </a:p>
          <a:p>
            <a:pPr marL="285750" indent="-285750">
              <a:buFont typeface="Arial" panose="020B0604020202020204" pitchFamily="34" charset="0"/>
              <a:buChar char="•"/>
            </a:pPr>
            <a:r>
              <a:rPr lang="en-GB" sz="3200" dirty="0" smtClean="0">
                <a:solidFill>
                  <a:srgbClr val="002060"/>
                </a:solidFill>
              </a:rPr>
              <a:t>Sentence structure</a:t>
            </a:r>
            <a:endParaRPr lang="en-GB" sz="3200" dirty="0">
              <a:solidFill>
                <a:srgbClr val="002060"/>
              </a:solidFill>
            </a:endParaRPr>
          </a:p>
        </p:txBody>
      </p:sp>
      <p:sp>
        <p:nvSpPr>
          <p:cNvPr id="3" name="TextBox 2"/>
          <p:cNvSpPr txBox="1"/>
          <p:nvPr/>
        </p:nvSpPr>
        <p:spPr>
          <a:xfrm>
            <a:off x="278970" y="1151034"/>
            <a:ext cx="6506461" cy="584775"/>
          </a:xfrm>
          <a:prstGeom prst="rect">
            <a:avLst/>
          </a:prstGeom>
          <a:noFill/>
        </p:spPr>
        <p:txBody>
          <a:bodyPr wrap="none" rtlCol="0">
            <a:spAutoFit/>
          </a:bodyPr>
          <a:lstStyle/>
          <a:p>
            <a:r>
              <a:rPr lang="en-GB" sz="3200" dirty="0" smtClean="0">
                <a:solidFill>
                  <a:srgbClr val="00B050"/>
                </a:solidFill>
              </a:rPr>
              <a:t>Reread ‘The Dangers of a Single Story’</a:t>
            </a:r>
            <a:endParaRPr lang="en-GB" sz="3200" dirty="0">
              <a:solidFill>
                <a:srgbClr val="00B050"/>
              </a:solidFill>
            </a:endParaRPr>
          </a:p>
        </p:txBody>
      </p:sp>
      <p:sp>
        <p:nvSpPr>
          <p:cNvPr id="4" name="TextBox 3"/>
          <p:cNvSpPr txBox="1"/>
          <p:nvPr/>
        </p:nvSpPr>
        <p:spPr>
          <a:xfrm>
            <a:off x="463463" y="526093"/>
            <a:ext cx="6151556" cy="769441"/>
          </a:xfrm>
          <a:prstGeom prst="rect">
            <a:avLst/>
          </a:prstGeom>
          <a:noFill/>
        </p:spPr>
        <p:txBody>
          <a:bodyPr wrap="none" rtlCol="0">
            <a:spAutoFit/>
          </a:bodyPr>
          <a:lstStyle/>
          <a:p>
            <a:r>
              <a:rPr lang="en-GB" sz="4400" dirty="0" smtClean="0">
                <a:solidFill>
                  <a:srgbClr val="00B0F0"/>
                </a:solidFill>
                <a:latin typeface="+mj-lt"/>
              </a:rPr>
              <a:t>ACTIVATE OUR LEARNING </a:t>
            </a:r>
            <a:endParaRPr lang="en-GB" sz="4400" dirty="0">
              <a:solidFill>
                <a:srgbClr val="00B0F0"/>
              </a:solidFill>
              <a:latin typeface="+mj-lt"/>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40997" b="62862" l="0" r="89965">
                        <a14:foregroundMark x1="40260" y1="43087" x2="40260" y2="43087"/>
                        <a14:foregroundMark x1="88076" y1="43087" x2="88076" y2="43087"/>
                        <a14:foregroundMark x1="65407" y1="47910" x2="65407" y2="47910"/>
                        <a14:foregroundMark x1="49469" y1="45820" x2="49469" y2="45820"/>
                        <a14:foregroundMark x1="82054" y1="46302" x2="82054" y2="46302"/>
                        <a14:foregroundMark x1="1653" y1="43087" x2="1653" y2="43087"/>
                        <a14:foregroundMark x1="1653" y1="54341" x2="1653" y2="54341"/>
                        <a14:foregroundMark x1="41913" y1="53859" x2="41913" y2="53859"/>
                        <a14:foregroundMark x1="64935" y1="60129" x2="64935" y2="60129"/>
                        <a14:foregroundMark x1="88076" y1="55949" x2="88076" y2="55949"/>
                      </a14:backgroundRemoval>
                    </a14:imgEffect>
                  </a14:imgLayer>
                </a14:imgProps>
              </a:ext>
            </a:extLst>
          </a:blip>
          <a:srcRect t="40941" b="39259"/>
          <a:stretch/>
        </p:blipFill>
        <p:spPr>
          <a:xfrm>
            <a:off x="7071703" y="781967"/>
            <a:ext cx="3147108" cy="463463"/>
          </a:xfrm>
          <a:prstGeom prst="rect">
            <a:avLst/>
          </a:prstGeom>
        </p:spPr>
      </p:pic>
      <p:pic>
        <p:nvPicPr>
          <p:cNvPr id="6" name="Picture 5"/>
          <p:cNvPicPr>
            <a:picLocks noChangeAspect="1"/>
          </p:cNvPicPr>
          <p:nvPr/>
        </p:nvPicPr>
        <p:blipFill>
          <a:blip r:embed="rId4"/>
          <a:stretch>
            <a:fillRect/>
          </a:stretch>
        </p:blipFill>
        <p:spPr>
          <a:xfrm>
            <a:off x="8149444" y="3952309"/>
            <a:ext cx="2619375" cy="1743075"/>
          </a:xfrm>
          <a:prstGeom prst="rect">
            <a:avLst/>
          </a:prstGeom>
        </p:spPr>
      </p:pic>
    </p:spTree>
    <p:extLst>
      <p:ext uri="{BB962C8B-B14F-4D97-AF65-F5344CB8AC3E}">
        <p14:creationId xmlns:p14="http://schemas.microsoft.com/office/powerpoint/2010/main" val="224171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35810"/>
            <a:ext cx="12192000" cy="2277547"/>
          </a:xfrm>
          <a:prstGeom prst="rect">
            <a:avLst/>
          </a:prstGeom>
          <a:noFill/>
        </p:spPr>
        <p:txBody>
          <a:bodyPr wrap="square" rtlCol="0">
            <a:spAutoFit/>
          </a:bodyPr>
          <a:lstStyle/>
          <a:p>
            <a:r>
              <a:rPr lang="en-GB" sz="3200" dirty="0" smtClean="0">
                <a:solidFill>
                  <a:srgbClr val="FFC000"/>
                </a:solidFill>
                <a:latin typeface="Aharoni" panose="02010803020104030203" pitchFamily="2" charset="-79"/>
                <a:cs typeface="Aharoni" panose="02010803020104030203" pitchFamily="2" charset="-79"/>
              </a:rPr>
              <a:t>Each group will now come to the front and feedback their </a:t>
            </a:r>
          </a:p>
          <a:p>
            <a:r>
              <a:rPr lang="en-GB" sz="3200" dirty="0" smtClean="0">
                <a:solidFill>
                  <a:srgbClr val="FFC000"/>
                </a:solidFill>
                <a:latin typeface="Aharoni" panose="02010803020104030203" pitchFamily="2" charset="-79"/>
                <a:cs typeface="Aharoni" panose="02010803020104030203" pitchFamily="2" charset="-79"/>
              </a:rPr>
              <a:t>analysis on the IWB.</a:t>
            </a:r>
          </a:p>
          <a:p>
            <a:r>
              <a:rPr lang="en-GB" sz="3200" dirty="0" smtClean="0">
                <a:solidFill>
                  <a:srgbClr val="FFC000"/>
                </a:solidFill>
                <a:latin typeface="Aharoni" panose="02010803020104030203" pitchFamily="2" charset="-79"/>
                <a:cs typeface="Aharoni" panose="02010803020104030203" pitchFamily="2" charset="-79"/>
              </a:rPr>
              <a:t>Add their notes to your own copy.</a:t>
            </a:r>
          </a:p>
          <a:p>
            <a:endParaRPr lang="en-GB" dirty="0"/>
          </a:p>
          <a:p>
            <a:pPr algn="ctr"/>
            <a:r>
              <a:rPr lang="en-GB" sz="2800" dirty="0" smtClean="0">
                <a:solidFill>
                  <a:srgbClr val="00B0F0"/>
                </a:solidFill>
              </a:rPr>
              <a:t>I will add extra analysis at the end of their presentation. Feel free to add points.</a:t>
            </a:r>
            <a:endParaRPr lang="en-GB" sz="2800" dirty="0">
              <a:solidFill>
                <a:srgbClr val="00B0F0"/>
              </a:solidFill>
            </a:endParaRPr>
          </a:p>
        </p:txBody>
      </p:sp>
      <p:sp>
        <p:nvSpPr>
          <p:cNvPr id="3" name="Title 1"/>
          <p:cNvSpPr txBox="1">
            <a:spLocks/>
          </p:cNvSpPr>
          <p:nvPr/>
        </p:nvSpPr>
        <p:spPr>
          <a:xfrm>
            <a:off x="136743" y="79221"/>
            <a:ext cx="10515600"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92D050"/>
                </a:solidFill>
              </a:rPr>
              <a:t>DEMONSTRATE OUR LEARNING</a:t>
            </a:r>
            <a:r>
              <a:rPr lang="en-GB" sz="2800" b="1" u="sng" dirty="0" smtClean="0">
                <a:solidFill>
                  <a:srgbClr val="00B050"/>
                </a:solidFill>
              </a:rPr>
              <a:t/>
            </a:r>
            <a:br>
              <a:rPr lang="en-GB" sz="2800" b="1" u="sng" dirty="0" smtClean="0">
                <a:solidFill>
                  <a:srgbClr val="00B050"/>
                </a:solidFill>
              </a:rPr>
            </a:br>
            <a:r>
              <a:rPr lang="en-GB" sz="2800" b="1" u="sng" dirty="0" smtClean="0">
                <a:solidFill>
                  <a:srgbClr val="00B050"/>
                </a:solidFill>
              </a:rPr>
              <a:t/>
            </a:r>
            <a:br>
              <a:rPr lang="en-GB" sz="2800" b="1" u="sng" dirty="0" smtClean="0">
                <a:solidFill>
                  <a:srgbClr val="00B050"/>
                </a:solidFill>
              </a:rPr>
            </a:br>
            <a:endParaRPr lang="en-GB" sz="2800" b="1" u="sng" dirty="0">
              <a:solidFill>
                <a:srgbClr val="00B050"/>
              </a:solidFil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29904" b="46141" l="0" r="85242">
                        <a14:foregroundMark x1="45455" y1="40354" x2="45455" y2="40354"/>
                        <a14:foregroundMark x1="64581" y1="43569" x2="64581" y2="43569"/>
                        <a14:foregroundMark x1="67769" y1="32154" x2="67769" y2="32154"/>
                        <a14:foregroundMark x1="5313" y1="39711" x2="5313" y2="39711"/>
                      </a14:backgroundRemoval>
                    </a14:imgEffect>
                  </a14:imgLayer>
                </a14:imgProps>
              </a:ext>
            </a:extLst>
          </a:blip>
          <a:srcRect t="27915" r="14727" b="51489"/>
          <a:stretch/>
        </p:blipFill>
        <p:spPr>
          <a:xfrm>
            <a:off x="8364311" y="365125"/>
            <a:ext cx="2683645" cy="475990"/>
          </a:xfrm>
          <a:prstGeom prst="rect">
            <a:avLst/>
          </a:prstGeom>
        </p:spPr>
      </p:pic>
      <p:pic>
        <p:nvPicPr>
          <p:cNvPr id="5" name="Picture 4"/>
          <p:cNvPicPr>
            <a:picLocks noChangeAspect="1"/>
          </p:cNvPicPr>
          <p:nvPr/>
        </p:nvPicPr>
        <p:blipFill>
          <a:blip r:embed="rId4"/>
          <a:stretch>
            <a:fillRect/>
          </a:stretch>
        </p:blipFill>
        <p:spPr>
          <a:xfrm>
            <a:off x="561491" y="4344383"/>
            <a:ext cx="3009900" cy="2204943"/>
          </a:xfrm>
          <a:prstGeom prst="rect">
            <a:avLst/>
          </a:prstGeom>
        </p:spPr>
      </p:pic>
      <p:pic>
        <p:nvPicPr>
          <p:cNvPr id="6" name="Picture 5"/>
          <p:cNvPicPr>
            <a:picLocks noChangeAspect="1"/>
          </p:cNvPicPr>
          <p:nvPr/>
        </p:nvPicPr>
        <p:blipFill>
          <a:blip r:embed="rId5"/>
          <a:stretch>
            <a:fillRect/>
          </a:stretch>
        </p:blipFill>
        <p:spPr>
          <a:xfrm>
            <a:off x="9277186" y="2299479"/>
            <a:ext cx="2400792" cy="1249634"/>
          </a:xfrm>
          <a:prstGeom prst="rect">
            <a:avLst/>
          </a:prstGeom>
        </p:spPr>
      </p:pic>
    </p:spTree>
    <p:extLst>
      <p:ext uri="{BB962C8B-B14F-4D97-AF65-F5344CB8AC3E}">
        <p14:creationId xmlns:p14="http://schemas.microsoft.com/office/powerpoint/2010/main" val="284295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579" t="28761" r="29872" b="53443"/>
          <a:stretch/>
        </p:blipFill>
        <p:spPr>
          <a:xfrm>
            <a:off x="2789695" y="232475"/>
            <a:ext cx="6586779" cy="6400799"/>
          </a:xfrm>
          <a:prstGeom prst="rect">
            <a:avLst/>
          </a:prstGeom>
        </p:spPr>
      </p:pic>
      <p:sp>
        <p:nvSpPr>
          <p:cNvPr id="5" name="TextBox 4"/>
          <p:cNvSpPr txBox="1"/>
          <p:nvPr/>
        </p:nvSpPr>
        <p:spPr>
          <a:xfrm>
            <a:off x="480447" y="759416"/>
            <a:ext cx="1844298" cy="923330"/>
          </a:xfrm>
          <a:prstGeom prst="rect">
            <a:avLst/>
          </a:prstGeom>
          <a:noFill/>
        </p:spPr>
        <p:txBody>
          <a:bodyPr wrap="square" rtlCol="0">
            <a:spAutoFit/>
          </a:bodyPr>
          <a:lstStyle/>
          <a:p>
            <a:r>
              <a:rPr lang="en-GB" dirty="0" smtClean="0">
                <a:solidFill>
                  <a:srgbClr val="92D050"/>
                </a:solidFill>
              </a:rPr>
              <a:t>Danger – connotations of a problem</a:t>
            </a:r>
            <a:endParaRPr lang="en-GB" dirty="0">
              <a:solidFill>
                <a:srgbClr val="92D050"/>
              </a:solidFill>
            </a:endParaRPr>
          </a:p>
        </p:txBody>
      </p:sp>
      <p:sp>
        <p:nvSpPr>
          <p:cNvPr id="6" name="TextBox 5"/>
          <p:cNvSpPr txBox="1"/>
          <p:nvPr/>
        </p:nvSpPr>
        <p:spPr>
          <a:xfrm>
            <a:off x="9756756" y="924120"/>
            <a:ext cx="2123268" cy="923330"/>
          </a:xfrm>
          <a:prstGeom prst="rect">
            <a:avLst/>
          </a:prstGeom>
          <a:noFill/>
        </p:spPr>
        <p:txBody>
          <a:bodyPr wrap="square" rtlCol="0">
            <a:spAutoFit/>
          </a:bodyPr>
          <a:lstStyle/>
          <a:p>
            <a:r>
              <a:rPr lang="en-GB" dirty="0" smtClean="0">
                <a:solidFill>
                  <a:srgbClr val="92D050"/>
                </a:solidFill>
              </a:rPr>
              <a:t>1</a:t>
            </a:r>
            <a:r>
              <a:rPr lang="en-GB" baseline="30000" dirty="0" smtClean="0">
                <a:solidFill>
                  <a:srgbClr val="92D050"/>
                </a:solidFill>
              </a:rPr>
              <a:t>st</a:t>
            </a:r>
            <a:r>
              <a:rPr lang="en-GB" dirty="0" smtClean="0">
                <a:solidFill>
                  <a:srgbClr val="92D050"/>
                </a:solidFill>
              </a:rPr>
              <a:t> person – personalised anecdote</a:t>
            </a:r>
            <a:endParaRPr lang="en-GB" dirty="0">
              <a:solidFill>
                <a:srgbClr val="92D050"/>
              </a:solidFill>
            </a:endParaRPr>
          </a:p>
        </p:txBody>
      </p:sp>
      <p:sp>
        <p:nvSpPr>
          <p:cNvPr id="7" name="TextBox 6"/>
          <p:cNvSpPr txBox="1"/>
          <p:nvPr/>
        </p:nvSpPr>
        <p:spPr>
          <a:xfrm>
            <a:off x="9763932" y="2030277"/>
            <a:ext cx="1906292" cy="923330"/>
          </a:xfrm>
          <a:prstGeom prst="rect">
            <a:avLst/>
          </a:prstGeom>
          <a:noFill/>
        </p:spPr>
        <p:txBody>
          <a:bodyPr wrap="square" rtlCol="0">
            <a:spAutoFit/>
          </a:bodyPr>
          <a:lstStyle/>
          <a:p>
            <a:r>
              <a:rPr lang="en-GB" dirty="0" smtClean="0">
                <a:solidFill>
                  <a:srgbClr val="92D050"/>
                </a:solidFill>
              </a:rPr>
              <a:t>Validates her expertise – invites confidence</a:t>
            </a:r>
            <a:endParaRPr lang="en-GB" dirty="0">
              <a:solidFill>
                <a:srgbClr val="92D050"/>
              </a:solidFill>
            </a:endParaRPr>
          </a:p>
        </p:txBody>
      </p:sp>
      <p:sp>
        <p:nvSpPr>
          <p:cNvPr id="8" name="TextBox 7"/>
          <p:cNvSpPr txBox="1"/>
          <p:nvPr/>
        </p:nvSpPr>
        <p:spPr>
          <a:xfrm>
            <a:off x="9710262" y="3471620"/>
            <a:ext cx="2169762" cy="1200329"/>
          </a:xfrm>
          <a:prstGeom prst="rect">
            <a:avLst/>
          </a:prstGeom>
          <a:noFill/>
        </p:spPr>
        <p:txBody>
          <a:bodyPr wrap="square" rtlCol="0">
            <a:spAutoFit/>
          </a:bodyPr>
          <a:lstStyle/>
          <a:p>
            <a:r>
              <a:rPr lang="en-GB" dirty="0" smtClean="0">
                <a:solidFill>
                  <a:srgbClr val="92D050"/>
                </a:solidFill>
              </a:rPr>
              <a:t>Connotations of childhood and naivety ‘didn’t know any better’</a:t>
            </a:r>
            <a:endParaRPr lang="en-GB" dirty="0">
              <a:solidFill>
                <a:srgbClr val="92D050"/>
              </a:solidFill>
            </a:endParaRPr>
          </a:p>
        </p:txBody>
      </p:sp>
      <p:sp>
        <p:nvSpPr>
          <p:cNvPr id="9" name="TextBox 8"/>
          <p:cNvSpPr txBox="1"/>
          <p:nvPr/>
        </p:nvSpPr>
        <p:spPr>
          <a:xfrm>
            <a:off x="209227" y="2626768"/>
            <a:ext cx="1425844" cy="2862322"/>
          </a:xfrm>
          <a:prstGeom prst="rect">
            <a:avLst/>
          </a:prstGeom>
          <a:noFill/>
        </p:spPr>
        <p:txBody>
          <a:bodyPr wrap="square" rtlCol="0">
            <a:spAutoFit/>
          </a:bodyPr>
          <a:lstStyle/>
          <a:p>
            <a:r>
              <a:rPr lang="en-GB" dirty="0" smtClean="0">
                <a:solidFill>
                  <a:srgbClr val="92D050"/>
                </a:solidFill>
              </a:rPr>
              <a:t>Garrulous ‘storytelling’ style through use of discourse markers ‘now’ and ‘so’ – invites confidence and security</a:t>
            </a:r>
            <a:endParaRPr lang="en-GB" dirty="0">
              <a:solidFill>
                <a:srgbClr val="92D050"/>
              </a:solidFill>
            </a:endParaRPr>
          </a:p>
        </p:txBody>
      </p:sp>
      <p:cxnSp>
        <p:nvCxnSpPr>
          <p:cNvPr id="11" name="Straight Arrow Connector 10"/>
          <p:cNvCxnSpPr/>
          <p:nvPr/>
        </p:nvCxnSpPr>
        <p:spPr>
          <a:xfrm flipV="1">
            <a:off x="1766807" y="924120"/>
            <a:ext cx="1999281" cy="145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2960176" y="1385785"/>
            <a:ext cx="6796580" cy="2047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08529" y="1682746"/>
            <a:ext cx="5532895" cy="1750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02596" y="5489090"/>
            <a:ext cx="3246896" cy="167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291593" y="2606076"/>
            <a:ext cx="1418669" cy="1451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905573" y="3615701"/>
            <a:ext cx="5804689" cy="278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9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897" t="45921" r="29873" b="43910"/>
          <a:stretch/>
        </p:blipFill>
        <p:spPr>
          <a:xfrm>
            <a:off x="2867187" y="371959"/>
            <a:ext cx="6431796" cy="2696706"/>
          </a:xfrm>
          <a:prstGeom prst="rect">
            <a:avLst/>
          </a:prstGeom>
        </p:spPr>
      </p:pic>
      <p:sp>
        <p:nvSpPr>
          <p:cNvPr id="4" name="TextBox 3"/>
          <p:cNvSpPr txBox="1"/>
          <p:nvPr/>
        </p:nvSpPr>
        <p:spPr>
          <a:xfrm>
            <a:off x="8012625" y="2492867"/>
            <a:ext cx="3967566" cy="923330"/>
          </a:xfrm>
          <a:prstGeom prst="rect">
            <a:avLst/>
          </a:prstGeom>
          <a:noFill/>
        </p:spPr>
        <p:txBody>
          <a:bodyPr wrap="square" rtlCol="0">
            <a:spAutoFit/>
          </a:bodyPr>
          <a:lstStyle/>
          <a:p>
            <a:r>
              <a:rPr lang="en-GB" dirty="0" smtClean="0">
                <a:solidFill>
                  <a:srgbClr val="92D050"/>
                </a:solidFill>
              </a:rPr>
              <a:t>Long, complex sentence – Shows her ability to craft. Gives a dream-like, wistful feel. </a:t>
            </a:r>
            <a:endParaRPr lang="en-GB" dirty="0">
              <a:solidFill>
                <a:srgbClr val="92D050"/>
              </a:solidFill>
            </a:endParaRPr>
          </a:p>
        </p:txBody>
      </p:sp>
      <p:sp>
        <p:nvSpPr>
          <p:cNvPr id="5" name="TextBox 4"/>
          <p:cNvSpPr txBox="1"/>
          <p:nvPr/>
        </p:nvSpPr>
        <p:spPr>
          <a:xfrm>
            <a:off x="1038386" y="4029559"/>
            <a:ext cx="5494325" cy="369332"/>
          </a:xfrm>
          <a:prstGeom prst="rect">
            <a:avLst/>
          </a:prstGeom>
          <a:noFill/>
        </p:spPr>
        <p:txBody>
          <a:bodyPr wrap="none" rtlCol="0">
            <a:spAutoFit/>
          </a:bodyPr>
          <a:lstStyle/>
          <a:p>
            <a:r>
              <a:rPr lang="en-GB" dirty="0" smtClean="0">
                <a:solidFill>
                  <a:srgbClr val="92D050"/>
                </a:solidFill>
              </a:rPr>
              <a:t>Colon is definitive – suggests factual nature of comment</a:t>
            </a:r>
            <a:r>
              <a:rPr lang="en-GB" dirty="0" smtClean="0"/>
              <a:t>.</a:t>
            </a:r>
            <a:endParaRPr lang="en-GB" dirty="0"/>
          </a:p>
        </p:txBody>
      </p:sp>
      <p:sp>
        <p:nvSpPr>
          <p:cNvPr id="6" name="TextBox 5"/>
          <p:cNvSpPr txBox="1"/>
          <p:nvPr/>
        </p:nvSpPr>
        <p:spPr>
          <a:xfrm>
            <a:off x="340963" y="1450271"/>
            <a:ext cx="2247255" cy="646331"/>
          </a:xfrm>
          <a:prstGeom prst="rect">
            <a:avLst/>
          </a:prstGeom>
          <a:noFill/>
        </p:spPr>
        <p:txBody>
          <a:bodyPr wrap="square" rtlCol="0">
            <a:spAutoFit/>
          </a:bodyPr>
          <a:lstStyle/>
          <a:p>
            <a:r>
              <a:rPr lang="en-GB" dirty="0" smtClean="0">
                <a:solidFill>
                  <a:srgbClr val="92D050"/>
                </a:solidFill>
              </a:rPr>
              <a:t>Quintessentially British or Western</a:t>
            </a:r>
            <a:endParaRPr lang="en-GB" dirty="0">
              <a:solidFill>
                <a:srgbClr val="92D050"/>
              </a:solidFill>
            </a:endParaRPr>
          </a:p>
        </p:txBody>
      </p:sp>
      <p:sp>
        <p:nvSpPr>
          <p:cNvPr id="7" name="TextBox 6"/>
          <p:cNvSpPr txBox="1"/>
          <p:nvPr/>
        </p:nvSpPr>
        <p:spPr>
          <a:xfrm>
            <a:off x="8818854" y="526941"/>
            <a:ext cx="2882366" cy="923330"/>
          </a:xfrm>
          <a:prstGeom prst="rect">
            <a:avLst/>
          </a:prstGeom>
          <a:noFill/>
        </p:spPr>
        <p:txBody>
          <a:bodyPr wrap="square" rtlCol="0">
            <a:spAutoFit/>
          </a:bodyPr>
          <a:lstStyle/>
          <a:p>
            <a:r>
              <a:rPr lang="en-GB" dirty="0" smtClean="0">
                <a:solidFill>
                  <a:srgbClr val="92D050"/>
                </a:solidFill>
              </a:rPr>
              <a:t>Still naïve and innocent/ impressionable – not her fault.</a:t>
            </a:r>
            <a:endParaRPr lang="en-GB" dirty="0">
              <a:solidFill>
                <a:srgbClr val="92D050"/>
              </a:solidFill>
            </a:endParaRPr>
          </a:p>
        </p:txBody>
      </p:sp>
      <p:cxnSp>
        <p:nvCxnSpPr>
          <p:cNvPr id="9" name="Straight Arrow Connector 8"/>
          <p:cNvCxnSpPr/>
          <p:nvPr/>
        </p:nvCxnSpPr>
        <p:spPr>
          <a:xfrm>
            <a:off x="1642820" y="2200759"/>
            <a:ext cx="1224367" cy="108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764651" y="867905"/>
            <a:ext cx="2014780" cy="464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268705" y="2492867"/>
            <a:ext cx="588936" cy="6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21071" y="1983783"/>
            <a:ext cx="1565329" cy="1906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036" t="56303" r="31462" b="38189"/>
          <a:stretch/>
        </p:blipFill>
        <p:spPr>
          <a:xfrm>
            <a:off x="1348354" y="1177872"/>
            <a:ext cx="9624446" cy="2045775"/>
          </a:xfrm>
          <a:prstGeom prst="rect">
            <a:avLst/>
          </a:prstGeom>
        </p:spPr>
      </p:pic>
      <p:sp>
        <p:nvSpPr>
          <p:cNvPr id="3" name="TextBox 2"/>
          <p:cNvSpPr txBox="1"/>
          <p:nvPr/>
        </p:nvSpPr>
        <p:spPr>
          <a:xfrm>
            <a:off x="150996" y="1562311"/>
            <a:ext cx="1820545" cy="1754326"/>
          </a:xfrm>
          <a:prstGeom prst="rect">
            <a:avLst/>
          </a:prstGeom>
          <a:noFill/>
        </p:spPr>
        <p:txBody>
          <a:bodyPr wrap="square" rtlCol="0">
            <a:spAutoFit/>
          </a:bodyPr>
          <a:lstStyle/>
          <a:p>
            <a:r>
              <a:rPr lang="en-GB" dirty="0" smtClean="0">
                <a:solidFill>
                  <a:srgbClr val="92D050"/>
                </a:solidFill>
              </a:rPr>
              <a:t>Another cohesive, narrative discourse marker, sense of truth-telling</a:t>
            </a:r>
            <a:endParaRPr lang="en-GB" dirty="0">
              <a:solidFill>
                <a:srgbClr val="92D050"/>
              </a:solidFill>
            </a:endParaRPr>
          </a:p>
        </p:txBody>
      </p:sp>
      <p:sp>
        <p:nvSpPr>
          <p:cNvPr id="4" name="TextBox 3"/>
          <p:cNvSpPr txBox="1"/>
          <p:nvPr/>
        </p:nvSpPr>
        <p:spPr>
          <a:xfrm>
            <a:off x="2224389" y="530884"/>
            <a:ext cx="3021405" cy="369332"/>
          </a:xfrm>
          <a:prstGeom prst="rect">
            <a:avLst/>
          </a:prstGeom>
          <a:noFill/>
        </p:spPr>
        <p:txBody>
          <a:bodyPr wrap="none" rtlCol="0">
            <a:spAutoFit/>
          </a:bodyPr>
          <a:lstStyle/>
          <a:p>
            <a:r>
              <a:rPr lang="en-GB" dirty="0" smtClean="0">
                <a:solidFill>
                  <a:srgbClr val="92D050"/>
                </a:solidFill>
              </a:rPr>
              <a:t>Immediate contrast in content</a:t>
            </a:r>
            <a:endParaRPr lang="en-GB" dirty="0">
              <a:solidFill>
                <a:srgbClr val="92D050"/>
              </a:solidFill>
            </a:endParaRPr>
          </a:p>
        </p:txBody>
      </p:sp>
      <p:sp>
        <p:nvSpPr>
          <p:cNvPr id="5" name="TextBox 4"/>
          <p:cNvSpPr txBox="1"/>
          <p:nvPr/>
        </p:nvSpPr>
        <p:spPr>
          <a:xfrm>
            <a:off x="1971541" y="4138047"/>
            <a:ext cx="9308317" cy="369332"/>
          </a:xfrm>
          <a:prstGeom prst="rect">
            <a:avLst/>
          </a:prstGeom>
          <a:noFill/>
        </p:spPr>
        <p:txBody>
          <a:bodyPr wrap="none" rtlCol="0">
            <a:spAutoFit/>
          </a:bodyPr>
          <a:lstStyle/>
          <a:p>
            <a:r>
              <a:rPr lang="en-GB" dirty="0" smtClean="0">
                <a:solidFill>
                  <a:srgbClr val="92D050"/>
                </a:solidFill>
              </a:rPr>
              <a:t>Syntactic parallelism to previous paragraph emphasises contrast and assumes tacit understanding</a:t>
            </a:r>
            <a:endParaRPr lang="en-GB" dirty="0">
              <a:solidFill>
                <a:srgbClr val="92D050"/>
              </a:solidFill>
            </a:endParaRPr>
          </a:p>
        </p:txBody>
      </p:sp>
      <p:sp>
        <p:nvSpPr>
          <p:cNvPr id="6" name="TextBox 5"/>
          <p:cNvSpPr txBox="1"/>
          <p:nvPr/>
        </p:nvSpPr>
        <p:spPr>
          <a:xfrm>
            <a:off x="9969397" y="900216"/>
            <a:ext cx="1596326" cy="2031325"/>
          </a:xfrm>
          <a:prstGeom prst="rect">
            <a:avLst/>
          </a:prstGeom>
          <a:noFill/>
        </p:spPr>
        <p:txBody>
          <a:bodyPr wrap="square" rtlCol="0">
            <a:spAutoFit/>
          </a:bodyPr>
          <a:lstStyle/>
          <a:p>
            <a:r>
              <a:rPr lang="en-GB" dirty="0" smtClean="0">
                <a:solidFill>
                  <a:srgbClr val="92D050"/>
                </a:solidFill>
              </a:rPr>
              <a:t>Use of personal pronoun ‘we’ in contrast to ‘they’ from previous paragraph.</a:t>
            </a:r>
            <a:endParaRPr lang="en-GB" dirty="0">
              <a:solidFill>
                <a:srgbClr val="92D050"/>
              </a:solidFill>
            </a:endParaRPr>
          </a:p>
        </p:txBody>
      </p:sp>
      <p:cxnSp>
        <p:nvCxnSpPr>
          <p:cNvPr id="8" name="Straight Arrow Connector 7"/>
          <p:cNvCxnSpPr/>
          <p:nvPr/>
        </p:nvCxnSpPr>
        <p:spPr>
          <a:xfrm flipH="1" flipV="1">
            <a:off x="2975675" y="2439474"/>
            <a:ext cx="635430" cy="1698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757980" y="2439474"/>
            <a:ext cx="1580827" cy="1698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817182" y="2439474"/>
            <a:ext cx="2233828" cy="1698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82346" y="3115159"/>
            <a:ext cx="3279552" cy="369332"/>
          </a:xfrm>
          <a:prstGeom prst="rect">
            <a:avLst/>
          </a:prstGeom>
          <a:noFill/>
        </p:spPr>
        <p:txBody>
          <a:bodyPr wrap="none" rtlCol="0">
            <a:spAutoFit/>
          </a:bodyPr>
          <a:lstStyle/>
          <a:p>
            <a:r>
              <a:rPr lang="en-GB" dirty="0" smtClean="0">
                <a:solidFill>
                  <a:srgbClr val="92D050"/>
                </a:solidFill>
              </a:rPr>
              <a:t>Ellipsis shows implied knowledge</a:t>
            </a:r>
            <a:endParaRPr lang="en-GB" dirty="0">
              <a:solidFill>
                <a:srgbClr val="92D050"/>
              </a:solidFill>
            </a:endParaRPr>
          </a:p>
        </p:txBody>
      </p:sp>
      <p:cxnSp>
        <p:nvCxnSpPr>
          <p:cNvPr id="15" name="Straight Arrow Connector 14"/>
          <p:cNvCxnSpPr/>
          <p:nvPr/>
        </p:nvCxnSpPr>
        <p:spPr>
          <a:xfrm flipH="1" flipV="1">
            <a:off x="4271444" y="2931541"/>
            <a:ext cx="2545738" cy="292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348354" y="1721626"/>
            <a:ext cx="480446" cy="194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500461" y="1177872"/>
            <a:ext cx="468936" cy="148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82346" y="2200759"/>
            <a:ext cx="3987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p:cNvCxnSpPr>
          <p:nvPr/>
        </p:nvCxnSpPr>
        <p:spPr>
          <a:xfrm flipH="1">
            <a:off x="3293390" y="900216"/>
            <a:ext cx="441702" cy="426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20" t="62235" r="36388" b="26536"/>
          <a:stretch/>
        </p:blipFill>
        <p:spPr>
          <a:xfrm>
            <a:off x="2324745" y="1115878"/>
            <a:ext cx="6865749" cy="3487119"/>
          </a:xfrm>
          <a:prstGeom prst="rect">
            <a:avLst/>
          </a:prstGeom>
        </p:spPr>
      </p:pic>
      <p:sp>
        <p:nvSpPr>
          <p:cNvPr id="3" name="TextBox 2"/>
          <p:cNvSpPr txBox="1"/>
          <p:nvPr/>
        </p:nvSpPr>
        <p:spPr>
          <a:xfrm>
            <a:off x="9949913" y="1036087"/>
            <a:ext cx="1565328" cy="1754326"/>
          </a:xfrm>
          <a:prstGeom prst="rect">
            <a:avLst/>
          </a:prstGeom>
          <a:noFill/>
        </p:spPr>
        <p:txBody>
          <a:bodyPr wrap="square" rtlCol="0">
            <a:spAutoFit/>
          </a:bodyPr>
          <a:lstStyle/>
          <a:p>
            <a:r>
              <a:rPr lang="en-GB" dirty="0" smtClean="0">
                <a:solidFill>
                  <a:srgbClr val="92D050"/>
                </a:solidFill>
              </a:rPr>
              <a:t>Emotive language – vulnerability of children evokes </a:t>
            </a:r>
            <a:r>
              <a:rPr lang="en-GB" dirty="0" err="1" smtClean="0">
                <a:solidFill>
                  <a:srgbClr val="92D050"/>
                </a:solidFill>
              </a:rPr>
              <a:t>symapthy</a:t>
            </a:r>
            <a:endParaRPr lang="en-GB" dirty="0">
              <a:solidFill>
                <a:srgbClr val="92D050"/>
              </a:solidFill>
            </a:endParaRPr>
          </a:p>
        </p:txBody>
      </p:sp>
      <p:sp>
        <p:nvSpPr>
          <p:cNvPr id="4" name="TextBox 3"/>
          <p:cNvSpPr txBox="1"/>
          <p:nvPr/>
        </p:nvSpPr>
        <p:spPr>
          <a:xfrm>
            <a:off x="185980" y="2046761"/>
            <a:ext cx="2523571" cy="923330"/>
          </a:xfrm>
          <a:prstGeom prst="rect">
            <a:avLst/>
          </a:prstGeom>
          <a:noFill/>
        </p:spPr>
        <p:txBody>
          <a:bodyPr wrap="square" rtlCol="0">
            <a:spAutoFit/>
          </a:bodyPr>
          <a:lstStyle/>
          <a:p>
            <a:r>
              <a:rPr lang="en-GB" dirty="0" smtClean="0">
                <a:solidFill>
                  <a:srgbClr val="92D050"/>
                </a:solidFill>
              </a:rPr>
              <a:t>Subordinating clause adds emphasis to content</a:t>
            </a:r>
            <a:endParaRPr lang="en-GB" dirty="0">
              <a:solidFill>
                <a:srgbClr val="92D050"/>
              </a:solidFill>
            </a:endParaRPr>
          </a:p>
        </p:txBody>
      </p:sp>
      <p:sp>
        <p:nvSpPr>
          <p:cNvPr id="5" name="TextBox 4"/>
          <p:cNvSpPr txBox="1"/>
          <p:nvPr/>
        </p:nvSpPr>
        <p:spPr>
          <a:xfrm>
            <a:off x="9949913" y="3084162"/>
            <a:ext cx="1896032" cy="369332"/>
          </a:xfrm>
          <a:prstGeom prst="rect">
            <a:avLst/>
          </a:prstGeom>
          <a:noFill/>
        </p:spPr>
        <p:txBody>
          <a:bodyPr wrap="none" rtlCol="0">
            <a:spAutoFit/>
          </a:bodyPr>
          <a:lstStyle/>
          <a:p>
            <a:r>
              <a:rPr lang="en-GB" dirty="0" smtClean="0">
                <a:solidFill>
                  <a:srgbClr val="92D050"/>
                </a:solidFill>
              </a:rPr>
              <a:t>Sense of exclusion</a:t>
            </a:r>
            <a:endParaRPr lang="en-GB" dirty="0">
              <a:solidFill>
                <a:srgbClr val="92D050"/>
              </a:solidFill>
            </a:endParaRPr>
          </a:p>
        </p:txBody>
      </p:sp>
      <p:sp>
        <p:nvSpPr>
          <p:cNvPr id="6" name="TextBox 5"/>
          <p:cNvSpPr txBox="1"/>
          <p:nvPr/>
        </p:nvSpPr>
        <p:spPr>
          <a:xfrm>
            <a:off x="875653" y="389756"/>
            <a:ext cx="2898184" cy="646331"/>
          </a:xfrm>
          <a:prstGeom prst="rect">
            <a:avLst/>
          </a:prstGeom>
          <a:noFill/>
        </p:spPr>
        <p:txBody>
          <a:bodyPr wrap="square" rtlCol="0">
            <a:spAutoFit/>
          </a:bodyPr>
          <a:lstStyle/>
          <a:p>
            <a:r>
              <a:rPr lang="en-GB" dirty="0" smtClean="0">
                <a:solidFill>
                  <a:srgbClr val="92D050"/>
                </a:solidFill>
              </a:rPr>
              <a:t>Personal opinion – persuasive  rhetoric</a:t>
            </a:r>
            <a:endParaRPr lang="en-GB" dirty="0">
              <a:solidFill>
                <a:srgbClr val="92D050"/>
              </a:solidFill>
            </a:endParaRPr>
          </a:p>
        </p:txBody>
      </p:sp>
      <p:sp>
        <p:nvSpPr>
          <p:cNvPr id="7" name="TextBox 6"/>
          <p:cNvSpPr txBox="1"/>
          <p:nvPr/>
        </p:nvSpPr>
        <p:spPr>
          <a:xfrm>
            <a:off x="0" y="4682788"/>
            <a:ext cx="3533018" cy="369332"/>
          </a:xfrm>
          <a:prstGeom prst="rect">
            <a:avLst/>
          </a:prstGeom>
          <a:noFill/>
        </p:spPr>
        <p:txBody>
          <a:bodyPr wrap="none" rtlCol="0">
            <a:spAutoFit/>
          </a:bodyPr>
          <a:lstStyle/>
          <a:p>
            <a:r>
              <a:rPr lang="en-GB" dirty="0" smtClean="0">
                <a:solidFill>
                  <a:srgbClr val="92D050"/>
                </a:solidFill>
              </a:rPr>
              <a:t>Discovery has positive connotations</a:t>
            </a:r>
            <a:endParaRPr lang="en-GB" dirty="0">
              <a:solidFill>
                <a:srgbClr val="92D050"/>
              </a:solidFill>
            </a:endParaRPr>
          </a:p>
        </p:txBody>
      </p:sp>
      <p:sp>
        <p:nvSpPr>
          <p:cNvPr id="8" name="TextBox 7"/>
          <p:cNvSpPr txBox="1"/>
          <p:nvPr/>
        </p:nvSpPr>
        <p:spPr>
          <a:xfrm>
            <a:off x="4602996" y="4896746"/>
            <a:ext cx="6508705" cy="646331"/>
          </a:xfrm>
          <a:prstGeom prst="rect">
            <a:avLst/>
          </a:prstGeom>
          <a:noFill/>
        </p:spPr>
        <p:txBody>
          <a:bodyPr wrap="none" rtlCol="0">
            <a:spAutoFit/>
          </a:bodyPr>
          <a:lstStyle/>
          <a:p>
            <a:r>
              <a:rPr lang="en-GB" dirty="0" smtClean="0">
                <a:solidFill>
                  <a:srgbClr val="92D050"/>
                </a:solidFill>
              </a:rPr>
              <a:t>Contraband suggesting an illicit nature</a:t>
            </a:r>
          </a:p>
          <a:p>
            <a:r>
              <a:rPr lang="en-GB" dirty="0" smtClean="0">
                <a:solidFill>
                  <a:srgbClr val="92D050"/>
                </a:solidFill>
              </a:rPr>
              <a:t>Hints at black oppression/ inferiority of black literature/ colonialism</a:t>
            </a:r>
            <a:endParaRPr lang="en-GB" dirty="0">
              <a:solidFill>
                <a:srgbClr val="92D050"/>
              </a:solidFill>
            </a:endParaRPr>
          </a:p>
        </p:txBody>
      </p:sp>
      <p:cxnSp>
        <p:nvCxnSpPr>
          <p:cNvPr id="10" name="Straight Arrow Connector 9"/>
          <p:cNvCxnSpPr/>
          <p:nvPr/>
        </p:nvCxnSpPr>
        <p:spPr>
          <a:xfrm>
            <a:off x="2820692" y="712921"/>
            <a:ext cx="1782304" cy="604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75653" y="2262753"/>
            <a:ext cx="3277893" cy="879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1"/>
          </p:cNvCxnSpPr>
          <p:nvPr/>
        </p:nvCxnSpPr>
        <p:spPr>
          <a:xfrm flipH="1" flipV="1">
            <a:off x="6044339" y="1693975"/>
            <a:ext cx="3905574" cy="219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617417" y="1115878"/>
            <a:ext cx="2502976" cy="20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447765" y="3856451"/>
            <a:ext cx="3310215" cy="746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532895" y="4413343"/>
            <a:ext cx="3336010" cy="66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234759" y="3673621"/>
            <a:ext cx="2154265" cy="923330"/>
          </a:xfrm>
          <a:prstGeom prst="rect">
            <a:avLst/>
          </a:prstGeom>
          <a:noFill/>
        </p:spPr>
        <p:txBody>
          <a:bodyPr wrap="square" rtlCol="0">
            <a:spAutoFit/>
          </a:bodyPr>
          <a:lstStyle/>
          <a:p>
            <a:r>
              <a:rPr lang="en-GB" dirty="0" smtClean="0">
                <a:solidFill>
                  <a:srgbClr val="92D050"/>
                </a:solidFill>
              </a:rPr>
              <a:t>Hints at power of media/ availability of literature</a:t>
            </a:r>
            <a:endParaRPr lang="en-GB" dirty="0">
              <a:solidFill>
                <a:srgbClr val="92D050"/>
              </a:solidFill>
            </a:endParaRPr>
          </a:p>
        </p:txBody>
      </p:sp>
      <p:cxnSp>
        <p:nvCxnSpPr>
          <p:cNvPr id="23" name="Straight Arrow Connector 22"/>
          <p:cNvCxnSpPr/>
          <p:nvPr/>
        </p:nvCxnSpPr>
        <p:spPr>
          <a:xfrm flipH="1" flipV="1">
            <a:off x="7090476" y="2789331"/>
            <a:ext cx="2144283" cy="151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3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896" t="73252" r="35275" b="18485"/>
          <a:stretch/>
        </p:blipFill>
        <p:spPr>
          <a:xfrm>
            <a:off x="2588216" y="909278"/>
            <a:ext cx="8043620" cy="2588217"/>
          </a:xfrm>
          <a:prstGeom prst="rect">
            <a:avLst/>
          </a:prstGeom>
        </p:spPr>
      </p:pic>
      <p:sp>
        <p:nvSpPr>
          <p:cNvPr id="3" name="TextBox 2"/>
          <p:cNvSpPr txBox="1"/>
          <p:nvPr/>
        </p:nvSpPr>
        <p:spPr>
          <a:xfrm>
            <a:off x="511942" y="539946"/>
            <a:ext cx="4152547" cy="369332"/>
          </a:xfrm>
          <a:prstGeom prst="rect">
            <a:avLst/>
          </a:prstGeom>
          <a:noFill/>
        </p:spPr>
        <p:txBody>
          <a:bodyPr wrap="none" rtlCol="0">
            <a:spAutoFit/>
          </a:bodyPr>
          <a:lstStyle/>
          <a:p>
            <a:r>
              <a:rPr lang="en-GB" dirty="0" smtClean="0">
                <a:solidFill>
                  <a:srgbClr val="92D050"/>
                </a:solidFill>
              </a:rPr>
              <a:t>Contrasting connective shows shift in tone</a:t>
            </a:r>
            <a:endParaRPr lang="en-GB" dirty="0">
              <a:solidFill>
                <a:srgbClr val="92D050"/>
              </a:solidFill>
            </a:endParaRPr>
          </a:p>
        </p:txBody>
      </p:sp>
      <p:sp>
        <p:nvSpPr>
          <p:cNvPr id="4" name="TextBox 3"/>
          <p:cNvSpPr txBox="1"/>
          <p:nvPr/>
        </p:nvSpPr>
        <p:spPr>
          <a:xfrm>
            <a:off x="9200827" y="2728494"/>
            <a:ext cx="2975675" cy="646331"/>
          </a:xfrm>
          <a:prstGeom prst="rect">
            <a:avLst/>
          </a:prstGeom>
          <a:noFill/>
        </p:spPr>
        <p:txBody>
          <a:bodyPr wrap="square" rtlCol="0">
            <a:spAutoFit/>
          </a:bodyPr>
          <a:lstStyle/>
          <a:p>
            <a:r>
              <a:rPr lang="en-GB" dirty="0" smtClean="0">
                <a:solidFill>
                  <a:srgbClr val="92D050"/>
                </a:solidFill>
              </a:rPr>
              <a:t>Sense of enlightenment/knowledge</a:t>
            </a:r>
            <a:endParaRPr lang="en-GB" dirty="0">
              <a:solidFill>
                <a:srgbClr val="92D050"/>
              </a:solidFill>
            </a:endParaRPr>
          </a:p>
        </p:txBody>
      </p:sp>
      <p:sp>
        <p:nvSpPr>
          <p:cNvPr id="5" name="TextBox 4"/>
          <p:cNvSpPr txBox="1"/>
          <p:nvPr/>
        </p:nvSpPr>
        <p:spPr>
          <a:xfrm>
            <a:off x="7361696" y="452079"/>
            <a:ext cx="4508157" cy="369332"/>
          </a:xfrm>
          <a:prstGeom prst="rect">
            <a:avLst/>
          </a:prstGeom>
          <a:noFill/>
        </p:spPr>
        <p:txBody>
          <a:bodyPr wrap="none" rtlCol="0">
            <a:spAutoFit/>
          </a:bodyPr>
          <a:lstStyle/>
          <a:p>
            <a:r>
              <a:rPr lang="en-GB" dirty="0" smtClean="0">
                <a:solidFill>
                  <a:srgbClr val="92D050"/>
                </a:solidFill>
              </a:rPr>
              <a:t>Contrasts with the previous sense of exclusion</a:t>
            </a:r>
            <a:endParaRPr lang="en-GB" dirty="0">
              <a:solidFill>
                <a:srgbClr val="92D050"/>
              </a:solidFill>
            </a:endParaRPr>
          </a:p>
        </p:txBody>
      </p:sp>
      <p:sp>
        <p:nvSpPr>
          <p:cNvPr id="6" name="TextBox 5"/>
          <p:cNvSpPr txBox="1"/>
          <p:nvPr/>
        </p:nvSpPr>
        <p:spPr>
          <a:xfrm>
            <a:off x="62242" y="1552068"/>
            <a:ext cx="1487837" cy="2308324"/>
          </a:xfrm>
          <a:prstGeom prst="rect">
            <a:avLst/>
          </a:prstGeom>
          <a:noFill/>
        </p:spPr>
        <p:txBody>
          <a:bodyPr wrap="square" rtlCol="0">
            <a:spAutoFit/>
          </a:bodyPr>
          <a:lstStyle/>
          <a:p>
            <a:r>
              <a:rPr lang="en-GB" dirty="0" smtClean="0">
                <a:solidFill>
                  <a:srgbClr val="92D050"/>
                </a:solidFill>
              </a:rPr>
              <a:t>Visual imagery – positive – further emphasises shift in tone and self-perception</a:t>
            </a:r>
            <a:endParaRPr lang="en-GB" dirty="0">
              <a:solidFill>
                <a:srgbClr val="92D050"/>
              </a:solidFill>
            </a:endParaRPr>
          </a:p>
        </p:txBody>
      </p:sp>
      <p:sp>
        <p:nvSpPr>
          <p:cNvPr id="7" name="TextBox 6"/>
          <p:cNvSpPr txBox="1"/>
          <p:nvPr/>
        </p:nvSpPr>
        <p:spPr>
          <a:xfrm>
            <a:off x="1332855" y="4503182"/>
            <a:ext cx="5579390" cy="923330"/>
          </a:xfrm>
          <a:prstGeom prst="rect">
            <a:avLst/>
          </a:prstGeom>
          <a:noFill/>
        </p:spPr>
        <p:txBody>
          <a:bodyPr wrap="square" rtlCol="0">
            <a:spAutoFit/>
          </a:bodyPr>
          <a:lstStyle/>
          <a:p>
            <a:r>
              <a:rPr lang="en-GB" dirty="0" smtClean="0">
                <a:solidFill>
                  <a:srgbClr val="92D050"/>
                </a:solidFill>
              </a:rPr>
              <a:t>Can never be that ideal rather than ‘would not’ different modal shows futile and puerile notion of conforming to an unattainable western image.</a:t>
            </a:r>
            <a:endParaRPr lang="en-GB" dirty="0">
              <a:solidFill>
                <a:srgbClr val="92D050"/>
              </a:solidFill>
            </a:endParaRPr>
          </a:p>
        </p:txBody>
      </p:sp>
      <p:sp>
        <p:nvSpPr>
          <p:cNvPr id="8" name="TextBox 7"/>
          <p:cNvSpPr txBox="1"/>
          <p:nvPr/>
        </p:nvSpPr>
        <p:spPr>
          <a:xfrm>
            <a:off x="6726265" y="3976040"/>
            <a:ext cx="2231893" cy="369332"/>
          </a:xfrm>
          <a:prstGeom prst="rect">
            <a:avLst/>
          </a:prstGeom>
          <a:noFill/>
        </p:spPr>
        <p:txBody>
          <a:bodyPr wrap="none" rtlCol="0">
            <a:spAutoFit/>
          </a:bodyPr>
          <a:lstStyle/>
          <a:p>
            <a:r>
              <a:rPr lang="en-GB" dirty="0" smtClean="0">
                <a:solidFill>
                  <a:srgbClr val="92D050"/>
                </a:solidFill>
              </a:rPr>
              <a:t>Familiarity/belonging</a:t>
            </a:r>
            <a:r>
              <a:rPr lang="en-GB" dirty="0" smtClean="0"/>
              <a:t> </a:t>
            </a:r>
            <a:endParaRPr lang="en-GB" dirty="0"/>
          </a:p>
        </p:txBody>
      </p:sp>
      <p:cxnSp>
        <p:nvCxnSpPr>
          <p:cNvPr id="10" name="Straight Arrow Connector 9"/>
          <p:cNvCxnSpPr/>
          <p:nvPr/>
        </p:nvCxnSpPr>
        <p:spPr>
          <a:xfrm>
            <a:off x="1999281" y="997145"/>
            <a:ext cx="588934" cy="281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55612" y="2402237"/>
            <a:ext cx="1332603" cy="16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26353" y="2624600"/>
            <a:ext cx="2665959" cy="187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912245" y="3374825"/>
            <a:ext cx="1038137" cy="49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431797" y="2117753"/>
            <a:ext cx="2526361" cy="641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842211" y="909278"/>
            <a:ext cx="1503267" cy="795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57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1250</Words>
  <Application>Microsoft Office PowerPoint</Application>
  <PresentationFormat>Widescreen</PresentationFormat>
  <Paragraphs>150</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Aharoni</vt:lpstr>
      <vt:lpstr>Arial</vt:lpstr>
      <vt:lpstr>Calibri</vt:lpstr>
      <vt:lpstr>Calibri Light</vt:lpstr>
      <vt:lpstr>Euphemia</vt:lpstr>
      <vt:lpstr>Franklin Gothic Book</vt:lpstr>
      <vt:lpstr>Gadugi</vt:lpstr>
      <vt:lpstr>Nyala</vt:lpstr>
      <vt:lpstr>Raleway</vt:lpstr>
      <vt:lpstr>Office Theme</vt:lpstr>
      <vt:lpstr>PowerPoint Presentation</vt:lpstr>
      <vt:lpstr>The Dangers of a Single Story -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CONSOLIDATE OUR LEARNING</vt:lpstr>
      <vt:lpstr>CONSOLIDATE OUR LEARNING</vt:lpstr>
    </vt:vector>
  </TitlesOfParts>
  <Company>Bury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Smith</dc:creator>
  <cp:lastModifiedBy>Helen Mauger</cp:lastModifiedBy>
  <cp:revision>17</cp:revision>
  <dcterms:created xsi:type="dcterms:W3CDTF">2016-07-06T09:19:30Z</dcterms:created>
  <dcterms:modified xsi:type="dcterms:W3CDTF">2017-05-02T14:31:56Z</dcterms:modified>
</cp:coreProperties>
</file>