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08343-795E-4230-B316-5BD0BC24F938}" type="datetimeFigureOut">
              <a:rPr lang="en-GB" smtClean="0"/>
              <a:t>17/08/2016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4B25A-C8F5-463C-8670-628F88595D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27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5EA3-5C4C-4F90-9F1E-E2FC120A38C7}" type="datetime1">
              <a:rPr lang="en-GB" smtClean="0"/>
              <a:t>17/08/2016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1B95-34FA-426C-B6DF-DB1F89524219}" type="datetime1">
              <a:rPr lang="en-GB" smtClean="0"/>
              <a:t>17/08/2016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0724D-CE21-428E-90AB-7B603E5B2C74}" type="datetime1">
              <a:rPr lang="en-GB" smtClean="0"/>
              <a:t>17/08/2016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BDFB-585E-417F-992A-58D33A2FC2B6}" type="datetime1">
              <a:rPr lang="en-GB" smtClean="0"/>
              <a:t>17/08/2016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FDB3-B214-45D9-AA8F-817B46060D2F}" type="datetime1">
              <a:rPr lang="en-GB" smtClean="0"/>
              <a:t>17/08/2016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B950-7FC7-497A-ADDC-A9C82A4170E4}" type="datetime1">
              <a:rPr lang="en-GB" smtClean="0"/>
              <a:t>17/08/2016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FE53-5312-42C7-A599-FE03F2D55CE5}" type="datetime1">
              <a:rPr lang="en-GB" smtClean="0"/>
              <a:t>17/08/2016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2CFF-56DE-483B-BC9A-2BF2638D4E76}" type="datetime1">
              <a:rPr lang="en-GB" smtClean="0"/>
              <a:t>17/08/2016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1C969-E2C3-475E-B57B-A83991067746}" type="datetime1">
              <a:rPr lang="en-GB" smtClean="0"/>
              <a:t>17/08/2016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BCE-4897-4BD4-AD0B-50BFEA2C5C92}" type="datetime1">
              <a:rPr lang="en-GB" smtClean="0"/>
              <a:t>17/08/2016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75201-D50B-47BE-A4AA-7A2876EACFD1}" type="datetime1">
              <a:rPr lang="en-GB" smtClean="0"/>
              <a:t>17/08/2016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51B30B3-FF0D-45E0-9D5A-4B853557998F}" type="datetime1">
              <a:rPr lang="en-GB" smtClean="0"/>
              <a:t>17/08/2016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Jonathan Peel JLS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D202F0B-36CA-432D-BC85-092E82FF899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dirty="0" smtClean="0"/>
              <a:t>Bright Lights of Sarajevo: Edexcel IGCSE Anthology B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004DA415-D947-4F2B-89BA-D6E4CC5C6DC1}" type="datetime2">
              <a:rPr lang="en-GB" smtClean="0"/>
              <a:t>Wednesday, 17 August 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49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Questions need to be asked?</a:t>
            </a:r>
          </a:p>
          <a:p>
            <a:r>
              <a:rPr lang="en-GB" dirty="0" smtClean="0"/>
              <a:t>Who or what are the bright lights of Sarajevo?</a:t>
            </a:r>
          </a:p>
          <a:p>
            <a:endParaRPr lang="en-GB" dirty="0"/>
          </a:p>
          <a:p>
            <a:r>
              <a:rPr lang="en-GB" dirty="0" smtClean="0"/>
              <a:t>Civil war sets people against themselves and family against family.  How does Harrison gently show the reader that this behaviour is not being seen in Sarajevo?</a:t>
            </a:r>
          </a:p>
          <a:p>
            <a:endParaRPr lang="en-GB" dirty="0"/>
          </a:p>
          <a:p>
            <a:r>
              <a:rPr lang="en-GB" dirty="0" smtClean="0"/>
              <a:t>What might be the significance of the water in the mortar holes in </a:t>
            </a:r>
            <a:r>
              <a:rPr lang="en-GB" dirty="0" err="1" smtClean="0"/>
              <a:t>ll</a:t>
            </a:r>
            <a:r>
              <a:rPr lang="en-GB" dirty="0" smtClean="0"/>
              <a:t> 33ff?  What is Harrison suggesting here?</a:t>
            </a:r>
          </a:p>
          <a:p>
            <a:endParaRPr lang="en-GB" dirty="0"/>
          </a:p>
          <a:p>
            <a:r>
              <a:rPr lang="en-GB" smtClean="0"/>
              <a:t>Wha</a:t>
            </a:r>
            <a:r>
              <a:rPr lang="en-GB"/>
              <a:t>t</a:t>
            </a:r>
            <a:r>
              <a:rPr lang="en-GB" smtClean="0"/>
              <a:t> is </a:t>
            </a:r>
            <a:r>
              <a:rPr lang="en-GB" dirty="0" smtClean="0"/>
              <a:t>Harrison’s final message in this poem concerning </a:t>
            </a:r>
            <a:r>
              <a:rPr lang="en-GB" smtClean="0"/>
              <a:t>the war?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8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153400" cy="6248400"/>
          </a:xfrm>
        </p:spPr>
        <p:txBody>
          <a:bodyPr numCol="2"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en-GB" dirty="0"/>
              <a:t>After the hours that </a:t>
            </a:r>
            <a:r>
              <a:rPr lang="en-GB" dirty="0" err="1"/>
              <a:t>Sarajevans</a:t>
            </a:r>
            <a:r>
              <a:rPr lang="en-GB" dirty="0"/>
              <a:t> pass</a:t>
            </a:r>
          </a:p>
          <a:p>
            <a:pPr marL="0" indent="0" fontAlgn="base">
              <a:buNone/>
            </a:pPr>
            <a:r>
              <a:rPr lang="en-GB" dirty="0"/>
              <a:t>Queuing with empty canisters of gas</a:t>
            </a:r>
          </a:p>
          <a:p>
            <a:pPr marL="0" indent="0" fontAlgn="base">
              <a:buNone/>
            </a:pPr>
            <a:r>
              <a:rPr lang="en-GB" dirty="0"/>
              <a:t>to get the refills they wheel home in prams,</a:t>
            </a:r>
          </a:p>
          <a:p>
            <a:pPr marL="0" indent="0" fontAlgn="base">
              <a:buNone/>
            </a:pPr>
            <a:r>
              <a:rPr lang="en-GB" dirty="0"/>
              <a:t>or queuing for the precious meagre grams</a:t>
            </a:r>
          </a:p>
          <a:p>
            <a:pPr marL="0" indent="0" fontAlgn="base">
              <a:buNone/>
            </a:pPr>
            <a:r>
              <a:rPr lang="en-GB" dirty="0"/>
              <a:t>of bread they’re rationed to each day,</a:t>
            </a:r>
          </a:p>
          <a:p>
            <a:pPr marL="0" indent="0" fontAlgn="base">
              <a:buNone/>
            </a:pPr>
            <a:r>
              <a:rPr lang="en-GB" dirty="0"/>
              <a:t>and often dodging snipers on the way,</a:t>
            </a:r>
          </a:p>
          <a:p>
            <a:pPr marL="0" indent="0" fontAlgn="base">
              <a:buNone/>
            </a:pPr>
            <a:r>
              <a:rPr lang="en-GB" dirty="0"/>
              <a:t>or struggling up sometimes eleven flights</a:t>
            </a:r>
          </a:p>
          <a:p>
            <a:pPr marL="0" indent="0" fontAlgn="base">
              <a:buNone/>
            </a:pPr>
            <a:r>
              <a:rPr lang="en-GB" dirty="0"/>
              <a:t>of stairs with water, then you’d think the nights</a:t>
            </a:r>
          </a:p>
          <a:p>
            <a:pPr marL="0" indent="0" fontAlgn="base">
              <a:buNone/>
            </a:pPr>
            <a:r>
              <a:rPr lang="en-GB" dirty="0"/>
              <a:t>of Sarajevo would be totally devoid</a:t>
            </a:r>
          </a:p>
          <a:p>
            <a:pPr marL="0" indent="0" fontAlgn="base">
              <a:buNone/>
            </a:pPr>
            <a:r>
              <a:rPr lang="en-GB" dirty="0"/>
              <a:t>of people walking streets Serb shells destroyed,</a:t>
            </a:r>
          </a:p>
          <a:p>
            <a:pPr marL="0" indent="0" fontAlgn="base">
              <a:buNone/>
            </a:pPr>
            <a:r>
              <a:rPr lang="en-GB" dirty="0"/>
              <a:t>but tonight in Sarajevo that’s just not the case–</a:t>
            </a:r>
          </a:p>
          <a:p>
            <a:pPr marL="0" indent="0" fontAlgn="base">
              <a:buNone/>
            </a:pPr>
            <a:r>
              <a:rPr lang="en-GB" dirty="0"/>
              <a:t>The young go walking at a strollers pace,</a:t>
            </a:r>
          </a:p>
          <a:p>
            <a:pPr marL="0" indent="0" fontAlgn="base">
              <a:buNone/>
            </a:pPr>
            <a:r>
              <a:rPr lang="en-GB" dirty="0"/>
              <a:t>black shapes impossible to mark</a:t>
            </a:r>
          </a:p>
          <a:p>
            <a:pPr marL="0" indent="0" fontAlgn="base">
              <a:buNone/>
            </a:pPr>
            <a:r>
              <a:rPr lang="en-GB" dirty="0"/>
              <a:t>as Muslim, Serb or Croat in such dark,</a:t>
            </a:r>
          </a:p>
          <a:p>
            <a:pPr marL="0" indent="0" fontAlgn="base">
              <a:buNone/>
            </a:pPr>
            <a:r>
              <a:rPr lang="en-GB" dirty="0"/>
              <a:t>in unlit streets you can’t distinguish who</a:t>
            </a:r>
          </a:p>
          <a:p>
            <a:pPr marL="0" indent="0" fontAlgn="base">
              <a:buNone/>
            </a:pPr>
            <a:r>
              <a:rPr lang="en-GB" dirty="0"/>
              <a:t>calls bread </a:t>
            </a:r>
            <a:r>
              <a:rPr lang="en-GB" i="1" dirty="0" err="1"/>
              <a:t>hjleb</a:t>
            </a:r>
            <a:r>
              <a:rPr lang="en-GB" i="1" dirty="0"/>
              <a:t> </a:t>
            </a:r>
            <a:r>
              <a:rPr lang="en-GB" dirty="0"/>
              <a:t>or </a:t>
            </a:r>
            <a:r>
              <a:rPr lang="en-GB" i="1" dirty="0" err="1"/>
              <a:t>hleb</a:t>
            </a:r>
            <a:r>
              <a:rPr lang="en-GB" i="1" dirty="0"/>
              <a:t> </a:t>
            </a:r>
            <a:r>
              <a:rPr lang="en-GB" dirty="0"/>
              <a:t>or calls it </a:t>
            </a:r>
            <a:r>
              <a:rPr lang="en-GB" i="1" dirty="0" err="1"/>
              <a:t>kruh</a:t>
            </a:r>
            <a:r>
              <a:rPr lang="en-GB" i="1" dirty="0"/>
              <a:t>, </a:t>
            </a:r>
            <a:endParaRPr lang="en-GB" dirty="0"/>
          </a:p>
          <a:p>
            <a:pPr marL="0" indent="0" fontAlgn="base">
              <a:buNone/>
            </a:pPr>
            <a:r>
              <a:rPr lang="en-GB" dirty="0"/>
              <a:t>All takes the evening air with a strollers stride,</a:t>
            </a:r>
          </a:p>
          <a:p>
            <a:pPr marL="0" indent="0" fontAlgn="base">
              <a:buNone/>
            </a:pPr>
            <a:r>
              <a:rPr lang="en-GB" dirty="0"/>
              <a:t>no torches guide them, but they don’t collide</a:t>
            </a:r>
          </a:p>
          <a:p>
            <a:pPr marL="0" indent="0" fontAlgn="base">
              <a:buNone/>
            </a:pPr>
            <a:r>
              <a:rPr lang="en-GB" dirty="0"/>
              <a:t>except as one of the flirtatious ploys</a:t>
            </a:r>
          </a:p>
          <a:p>
            <a:pPr marL="0" indent="0" fontAlgn="base">
              <a:buNone/>
            </a:pPr>
            <a:r>
              <a:rPr lang="en-GB" dirty="0"/>
              <a:t>when a girl’s dark shape is fancied by a boy’s.</a:t>
            </a:r>
          </a:p>
          <a:p>
            <a:pPr marL="0" indent="0" fontAlgn="base">
              <a:buNone/>
            </a:pPr>
            <a:r>
              <a:rPr lang="en-GB" dirty="0"/>
              <a:t>Then the tender radar of the tone of voice</a:t>
            </a:r>
          </a:p>
          <a:p>
            <a:pPr marL="0" indent="0" fontAlgn="base">
              <a:buNone/>
            </a:pPr>
            <a:r>
              <a:rPr lang="en-GB" dirty="0"/>
              <a:t>shows by its signals she approves his choice.</a:t>
            </a:r>
          </a:p>
          <a:p>
            <a:pPr marL="0" indent="0" fontAlgn="base">
              <a:buNone/>
            </a:pPr>
            <a:r>
              <a:rPr lang="en-GB" dirty="0"/>
              <a:t>Then </a:t>
            </a:r>
            <a:r>
              <a:rPr lang="en-GB" dirty="0" smtClean="0"/>
              <a:t>match </a:t>
            </a:r>
            <a:r>
              <a:rPr lang="en-GB" dirty="0"/>
              <a:t>or lighter to a cigarette</a:t>
            </a:r>
          </a:p>
          <a:p>
            <a:pPr marL="0" indent="0" fontAlgn="base">
              <a:buNone/>
            </a:pPr>
            <a:r>
              <a:rPr lang="en-GB" dirty="0"/>
              <a:t>to check in her eyes if he’s made progress yet.</a:t>
            </a:r>
          </a:p>
          <a:p>
            <a:pPr marL="0" indent="0" fontAlgn="base">
              <a:buNone/>
            </a:pPr>
            <a:r>
              <a:rPr lang="en-GB" dirty="0"/>
              <a:t>And I see a pair who’ve certainly progressed</a:t>
            </a:r>
          </a:p>
          <a:p>
            <a:pPr marL="0" indent="0" fontAlgn="base">
              <a:buNone/>
            </a:pPr>
            <a:r>
              <a:rPr lang="en-GB" dirty="0"/>
              <a:t>beyond the tone of voice and match-lit flare test</a:t>
            </a:r>
          </a:p>
          <a:p>
            <a:pPr marL="0" indent="0" fontAlgn="base">
              <a:buNone/>
            </a:pPr>
            <a:r>
              <a:rPr lang="en-GB" dirty="0"/>
              <a:t>and he’s about, I think, to take her hand</a:t>
            </a:r>
          </a:p>
          <a:p>
            <a:pPr marL="0" indent="0" fontAlgn="base">
              <a:buNone/>
            </a:pPr>
            <a:r>
              <a:rPr lang="en-GB" dirty="0"/>
              <a:t>and lead her away from where they stand</a:t>
            </a:r>
          </a:p>
          <a:p>
            <a:pPr marL="0" indent="0" fontAlgn="base">
              <a:buNone/>
            </a:pPr>
            <a:r>
              <a:rPr lang="en-GB" dirty="0"/>
              <a:t>on two shells scars, where, in 1992</a:t>
            </a:r>
          </a:p>
          <a:p>
            <a:pPr marL="0" indent="0" fontAlgn="base">
              <a:buNone/>
            </a:pPr>
            <a:r>
              <a:rPr lang="en-GB" dirty="0"/>
              <a:t>Serb mortars massacred the </a:t>
            </a:r>
            <a:r>
              <a:rPr lang="en-GB" dirty="0" err="1"/>
              <a:t>breadshop</a:t>
            </a:r>
            <a:r>
              <a:rPr lang="en-GB" dirty="0"/>
              <a:t> queue</a:t>
            </a:r>
          </a:p>
          <a:p>
            <a:pPr marL="0" indent="0" fontAlgn="base">
              <a:buNone/>
            </a:pPr>
            <a:r>
              <a:rPr lang="en-GB" dirty="0"/>
              <a:t>and blood-dunked crusts of shredded bread</a:t>
            </a:r>
          </a:p>
          <a:p>
            <a:pPr marL="0" indent="0" fontAlgn="base">
              <a:buNone/>
            </a:pPr>
            <a:r>
              <a:rPr lang="en-GB" dirty="0"/>
              <a:t>lay on this pavement with the broken dead.</a:t>
            </a:r>
          </a:p>
          <a:p>
            <a:pPr marL="0" indent="0" fontAlgn="base">
              <a:buNone/>
            </a:pPr>
            <a:r>
              <a:rPr lang="en-GB" dirty="0"/>
              <a:t>And at their feet in holes made by the mortar</a:t>
            </a:r>
          </a:p>
          <a:p>
            <a:pPr marL="0" indent="0" fontAlgn="base">
              <a:buNone/>
            </a:pPr>
            <a:r>
              <a:rPr lang="en-GB" dirty="0"/>
              <a:t>that caused the massacre, now full of water</a:t>
            </a:r>
          </a:p>
          <a:p>
            <a:pPr marL="0" indent="0" fontAlgn="base">
              <a:buNone/>
            </a:pPr>
            <a:r>
              <a:rPr lang="en-GB" dirty="0"/>
              <a:t>from the rain that’s poured down half the day,</a:t>
            </a:r>
          </a:p>
          <a:p>
            <a:pPr marL="0" indent="0" fontAlgn="base">
              <a:buNone/>
            </a:pPr>
            <a:r>
              <a:rPr lang="en-GB" dirty="0"/>
              <a:t>though now even the smallest clouds have cleared away,</a:t>
            </a:r>
          </a:p>
          <a:p>
            <a:pPr marL="0" indent="0" fontAlgn="base">
              <a:buNone/>
            </a:pPr>
            <a:r>
              <a:rPr lang="en-GB" dirty="0"/>
              <a:t>leaving the Sarajevo star-filled evening sky</a:t>
            </a:r>
          </a:p>
          <a:p>
            <a:pPr marL="0" indent="0" fontAlgn="base">
              <a:buNone/>
            </a:pPr>
            <a:r>
              <a:rPr lang="en-GB" dirty="0"/>
              <a:t>ideally bright and clear for the bombers eye,</a:t>
            </a:r>
          </a:p>
          <a:p>
            <a:pPr marL="0" indent="0" fontAlgn="base">
              <a:buNone/>
            </a:pPr>
            <a:r>
              <a:rPr lang="en-GB" dirty="0"/>
              <a:t>in those two rain-full shell-holes the boy sees</a:t>
            </a:r>
          </a:p>
          <a:p>
            <a:pPr marL="0" indent="0" fontAlgn="base">
              <a:buNone/>
            </a:pPr>
            <a:r>
              <a:rPr lang="en-GB" dirty="0"/>
              <a:t>fragments of the splintered Pleiades,</a:t>
            </a:r>
          </a:p>
          <a:p>
            <a:pPr marL="0" indent="0" fontAlgn="base">
              <a:buNone/>
            </a:pPr>
            <a:r>
              <a:rPr lang="en-GB" dirty="0"/>
              <a:t>sprinkled on those death-deep, death-dark wells</a:t>
            </a:r>
          </a:p>
          <a:p>
            <a:pPr marL="0" indent="0" fontAlgn="base">
              <a:buNone/>
            </a:pPr>
            <a:r>
              <a:rPr lang="en-GB" dirty="0"/>
              <a:t>splashed on the pavement by Serb mortar shells.</a:t>
            </a:r>
          </a:p>
          <a:p>
            <a:pPr marL="0" indent="0" fontAlgn="base">
              <a:buNone/>
            </a:pPr>
            <a:r>
              <a:rPr lang="en-GB" dirty="0"/>
              <a:t>The dark boy-shape leads dark-girl shape away</a:t>
            </a:r>
          </a:p>
          <a:p>
            <a:pPr marL="0" indent="0" fontAlgn="base">
              <a:buNone/>
            </a:pPr>
            <a:r>
              <a:rPr lang="en-GB" dirty="0"/>
              <a:t>to share one coffee in a candlelit café</a:t>
            </a:r>
          </a:p>
          <a:p>
            <a:pPr marL="0" indent="0" fontAlgn="base">
              <a:buNone/>
            </a:pPr>
            <a:r>
              <a:rPr lang="en-GB" dirty="0"/>
              <a:t>until the curfew, and he holds her hand</a:t>
            </a:r>
          </a:p>
          <a:p>
            <a:pPr marL="0" indent="0" fontAlgn="base">
              <a:buNone/>
            </a:pPr>
            <a:r>
              <a:rPr lang="en-GB" dirty="0"/>
              <a:t>behind AID flour-sacks refilled with sand</a:t>
            </a:r>
            <a:r>
              <a:rPr lang="en-GB" dirty="0" smtClean="0"/>
              <a:t>.</a:t>
            </a:r>
          </a:p>
          <a:p>
            <a:pPr marL="0" indent="0" fontAlgn="base">
              <a:buNone/>
            </a:pPr>
            <a:endParaRPr lang="en-GB" dirty="0"/>
          </a:p>
          <a:p>
            <a:pPr marL="0" indent="0" fontAlgn="base">
              <a:buNone/>
            </a:pPr>
            <a:r>
              <a:rPr lang="en-GB" dirty="0" smtClean="0"/>
              <a:t>Tony Harrison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46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Read the poem silently.  Do not talk and do not be distracted by anything.</a:t>
            </a:r>
          </a:p>
          <a:p>
            <a:r>
              <a:rPr lang="en-GB" dirty="0" smtClean="0"/>
              <a:t>As you read, remember to feel the text in your mouth.  You can still “speak” the words without talking.</a:t>
            </a:r>
          </a:p>
          <a:p>
            <a:endParaRPr lang="en-GB" dirty="0"/>
          </a:p>
          <a:p>
            <a:r>
              <a:rPr lang="en-GB" dirty="0" smtClean="0"/>
              <a:t>With a pencil underline or ring anything you find interesting.</a:t>
            </a:r>
          </a:p>
          <a:p>
            <a:endParaRPr lang="en-GB" dirty="0"/>
          </a:p>
          <a:p>
            <a:r>
              <a:rPr lang="en-GB" dirty="0" smtClean="0"/>
              <a:t>Pause</a:t>
            </a:r>
          </a:p>
          <a:p>
            <a:endParaRPr lang="en-GB" dirty="0"/>
          </a:p>
          <a:p>
            <a:r>
              <a:rPr lang="en-GB" dirty="0" smtClean="0"/>
              <a:t>Read it again, and this time let yourself dwell on points of interest.  Annotate the poem in front of you. </a:t>
            </a:r>
          </a:p>
          <a:p>
            <a:r>
              <a:rPr lang="en-GB" dirty="0" smtClean="0"/>
              <a:t>What stands out?  Let’s talk.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947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simple terms, what is this poem about?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During the Bosnian civil war in 1992 Sarajevo was besieged.  This poem is written by an observer who notices a young couple among the detritus of war.  One night, in the most unlikely circumstances, love is triumphant.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5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3: SCASI - 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Answer these questions:</a:t>
            </a:r>
          </a:p>
          <a:p>
            <a:endParaRPr lang="en-GB" dirty="0"/>
          </a:p>
          <a:p>
            <a:r>
              <a:rPr lang="en-GB" dirty="0" smtClean="0"/>
              <a:t>Where is the poem set?</a:t>
            </a:r>
          </a:p>
          <a:p>
            <a:r>
              <a:rPr lang="en-GB" dirty="0" smtClean="0"/>
              <a:t>What time of day is it?</a:t>
            </a:r>
          </a:p>
          <a:p>
            <a:r>
              <a:rPr lang="en-GB" dirty="0" smtClean="0"/>
              <a:t>When is it?</a:t>
            </a:r>
          </a:p>
          <a:p>
            <a:r>
              <a:rPr lang="en-GB" dirty="0" smtClean="0"/>
              <a:t>What is the prevailing atmosphere?</a:t>
            </a:r>
          </a:p>
          <a:p>
            <a:endParaRPr lang="en-GB" dirty="0"/>
          </a:p>
          <a:p>
            <a:r>
              <a:rPr lang="en-GB" dirty="0" smtClean="0"/>
              <a:t>For each, find An example and explain the choice of language.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1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315200" cy="1371600"/>
          </a:xfrm>
        </p:spPr>
        <p:txBody>
          <a:bodyPr/>
          <a:lstStyle/>
          <a:p>
            <a:r>
              <a:rPr lang="en-GB" dirty="0" smtClean="0"/>
              <a:t>IDEAS – and find more of your own.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587305"/>
              </p:ext>
            </p:extLst>
          </p:nvPr>
        </p:nvGraphicFramePr>
        <p:xfrm>
          <a:off x="152400" y="1143000"/>
          <a:ext cx="8077200" cy="5301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489200"/>
                <a:gridCol w="2692400"/>
              </a:tblGrid>
              <a:tr h="637822">
                <a:tc>
                  <a:txBody>
                    <a:bodyPr/>
                    <a:lstStyle/>
                    <a:p>
                      <a:r>
                        <a:rPr lang="en-GB" dirty="0" smtClean="0"/>
                        <a:t>Where, when. what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Key language choice</a:t>
                      </a:r>
                      <a:endParaRPr lang="en-GB" dirty="0"/>
                    </a:p>
                  </a:txBody>
                  <a:tcPr/>
                </a:tc>
              </a:tr>
              <a:tr h="765387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Bright lights of Sarajevo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Establishes</a:t>
                      </a:r>
                      <a:r>
                        <a:rPr lang="en-GB" sz="1100" baseline="0" dirty="0" smtClean="0"/>
                        <a:t> location- the name of the town has historical resonance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Bright Lights – PF suggests hope and beauty.  Poem’s setting contrasts until the end</a:t>
                      </a:r>
                      <a:endParaRPr lang="en-GB" sz="1100" dirty="0"/>
                    </a:p>
                  </a:txBody>
                  <a:tcPr/>
                </a:tc>
              </a:tr>
              <a:tr h="806590">
                <a:tc>
                  <a:txBody>
                    <a:bodyPr/>
                    <a:lstStyle/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often dodging snipers on the way,/ or struggling up sometimes eleven flights of stairs with water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Dodging snipers, struggling up</a:t>
                      </a:r>
                      <a:endParaRPr lang="en-GB" sz="1100" dirty="0"/>
                    </a:p>
                  </a:txBody>
                  <a:tcPr/>
                </a:tc>
              </a:tr>
              <a:tr h="637822">
                <a:tc>
                  <a:txBody>
                    <a:bodyPr/>
                    <a:lstStyle/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All takes the evening air with a strollers stride,/no torches guide them, but they don’t collide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Relaxed scene</a:t>
                      </a:r>
                      <a:r>
                        <a:rPr lang="en-GB" sz="1100" baseline="0" dirty="0" smtClean="0"/>
                        <a:t> in night time  - used to it.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</a:tr>
              <a:tr h="637822">
                <a:tc>
                  <a:txBody>
                    <a:bodyPr/>
                    <a:lstStyle/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, in 1992/Serb mortars massacred the </a:t>
                      </a:r>
                      <a:r>
                        <a:rPr lang="en-GB" sz="1100" dirty="0" err="1" smtClean="0"/>
                        <a:t>breadshop</a:t>
                      </a:r>
                      <a:r>
                        <a:rPr lang="en-GB" sz="1100" dirty="0" smtClean="0"/>
                        <a:t> queue/and blood-dunked crusts of shredded bread</a:t>
                      </a:r>
                    </a:p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lay on this pavement with the broken dead.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Horror intrudes setting is scene</a:t>
                      </a:r>
                      <a:r>
                        <a:rPr lang="en-GB" sz="1100" baseline="0" dirty="0" smtClean="0"/>
                        <a:t> in harsh reality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</a:tr>
              <a:tr h="637822">
                <a:tc>
                  <a:txBody>
                    <a:bodyPr/>
                    <a:lstStyle/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though now even the smallest clouds have cleared away,</a:t>
                      </a:r>
                    </a:p>
                    <a:p>
                      <a:pPr marL="0" indent="0" fontAlgn="base">
                        <a:buNone/>
                      </a:pPr>
                      <a:r>
                        <a:rPr lang="en-GB" sz="1100" dirty="0" smtClean="0"/>
                        <a:t>leaving the Sarajevo star-filled evening sky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Though now</a:t>
                      </a:r>
                    </a:p>
                    <a:p>
                      <a:r>
                        <a:rPr lang="en-GB" sz="1100" dirty="0" smtClean="0"/>
                        <a:t>Even the smallest</a:t>
                      </a:r>
                    </a:p>
                    <a:p>
                      <a:r>
                        <a:rPr lang="en-GB" sz="1100" dirty="0" smtClean="0"/>
                        <a:t>Star-filled evening sky</a:t>
                      </a:r>
                      <a:endParaRPr lang="en-GB" sz="1100" dirty="0"/>
                    </a:p>
                  </a:txBody>
                  <a:tcPr/>
                </a:tc>
              </a:tr>
              <a:tr h="6378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in a candlelit café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A note of romance – ironic because the candles will be due to the lack</a:t>
                      </a:r>
                      <a:r>
                        <a:rPr lang="en-GB" sz="1100" baseline="0" dirty="0" smtClean="0"/>
                        <a:t> of electricity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41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53400" cy="1371600"/>
          </a:xfrm>
        </p:spPr>
        <p:txBody>
          <a:bodyPr>
            <a:normAutofit/>
          </a:bodyPr>
          <a:lstStyle/>
          <a:p>
            <a:r>
              <a:rPr lang="en-GB" dirty="0" smtClean="0"/>
              <a:t>Character: find text to illustrate these ideas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490397"/>
              </p:ext>
            </p:extLst>
          </p:nvPr>
        </p:nvGraphicFramePr>
        <p:xfrm>
          <a:off x="457200" y="1752600"/>
          <a:ext cx="76200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Observer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Townsfolk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Boy and Girl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Dead in bread queue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Speaking to the reader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Difficult life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Love is unspoken and unexplained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Massacred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Affirms presence a the scene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Many races in harmony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Romantic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Broken dead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Direct description – little</a:t>
                      </a:r>
                      <a:r>
                        <a:rPr lang="en-GB" baseline="0" dirty="0" smtClean="0"/>
                        <a:t> overt “poetry”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Walking peacefully – seem untroubled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Equated to the beauty of the stars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Adapting all materials to their life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7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at the verbs of action in the opening of Stanza 1: queuing, queuing, rationed, wheel home, dodging, struggling.  What sort of action  is suggested by this lexis?</a:t>
            </a:r>
          </a:p>
          <a:p>
            <a:endParaRPr lang="en-GB" dirty="0"/>
          </a:p>
          <a:p>
            <a:r>
              <a:rPr lang="en-GB" dirty="0" smtClean="0"/>
              <a:t>Then look at these words from a little later in the poem: strolling, stroller’s stride, don’t collide, flirtatious, tender radar.  What do you notice about this set of words and how does it affect the “feel” of the poem?</a:t>
            </a:r>
          </a:p>
          <a:p>
            <a:endParaRPr lang="en-GB" dirty="0"/>
          </a:p>
          <a:p>
            <a:r>
              <a:rPr lang="en-GB" dirty="0" smtClean="0"/>
              <a:t>TASK: In stanza 2, find similar examples of the juxtaposition of ideas of war and ideas of love shown by the choice of language.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3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read 3 poems thus far – Disabled, -Out, out and Unknown Girl.  What do you notice about the language chosen here?</a:t>
            </a:r>
          </a:p>
          <a:p>
            <a:r>
              <a:rPr lang="en-GB" dirty="0" smtClean="0"/>
              <a:t>Harrison was working as a war correspondent poet in Sarajevo in 1992.  How might his language reflect that he is writing news in poetic form?</a:t>
            </a:r>
          </a:p>
          <a:p>
            <a:r>
              <a:rPr lang="en-GB" dirty="0" smtClean="0"/>
              <a:t>Look at the sentence length.  Why do you think Harrison is telling his story ion such long sentences?</a:t>
            </a:r>
          </a:p>
          <a:p>
            <a:r>
              <a:rPr lang="en-GB" dirty="0" smtClean="0"/>
              <a:t>Each couplet rhymes.  How might this reflect the message of the poem?</a:t>
            </a:r>
          </a:p>
          <a:p>
            <a:r>
              <a:rPr lang="en-GB" dirty="0" smtClean="0"/>
              <a:t>There is much enjambment which allows the poem to feel almost like natural speech.  Why might this be?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38</TotalTime>
  <Words>893</Words>
  <Application>Microsoft Office PowerPoint</Application>
  <PresentationFormat>On-screen Show (4:3)</PresentationFormat>
  <Paragraphs>144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Essential</vt:lpstr>
      <vt:lpstr>Bright Lights of Sarajevo: Edexcel IGCSE Anthology B</vt:lpstr>
      <vt:lpstr>PowerPoint Presentation</vt:lpstr>
      <vt:lpstr>Phase 1</vt:lpstr>
      <vt:lpstr>PHASE 2</vt:lpstr>
      <vt:lpstr>PHASE 3: SCASI - Setting</vt:lpstr>
      <vt:lpstr>IDEAS – and find more of your own.</vt:lpstr>
      <vt:lpstr>Character: find text to illustrate these ideas</vt:lpstr>
      <vt:lpstr>ACTION</vt:lpstr>
      <vt:lpstr>STYLE</vt:lpstr>
      <vt:lpstr>IDEAS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 Lights of Sarajevo: Edexcel IGCSE Anthology B</dc:title>
  <dc:creator>jonathan.peel</dc:creator>
  <cp:lastModifiedBy>jonathan.peel</cp:lastModifiedBy>
  <cp:revision>4</cp:revision>
  <dcterms:created xsi:type="dcterms:W3CDTF">2016-08-17T12:41:31Z</dcterms:created>
  <dcterms:modified xsi:type="dcterms:W3CDTF">2016-08-17T13:20:13Z</dcterms:modified>
</cp:coreProperties>
</file>