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3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2 </a:t>
            </a:r>
            <a:r>
              <a:rPr lang="en-GB" sz="2800" dirty="0" smtClean="0"/>
              <a:t>Enzymes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2291" y="1340768"/>
            <a:ext cx="3562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 are biological catalysts</a:t>
            </a:r>
          </a:p>
        </p:txBody>
      </p:sp>
      <p:pic>
        <p:nvPicPr>
          <p:cNvPr id="1026" name="Picture 2" descr="N:\Schools Editorial\Core Subjects\SCIENCE\Current projects\A Level\Dynamic Learning\Biology DL\AQA\Year 1 release\Resources\PowerPoints\Re-use artwork\02_01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6320"/>
            <a:ext cx="4098429" cy="298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urved Connector 8"/>
          <p:cNvCxnSpPr>
            <a:stCxn id="4" idx="2"/>
          </p:cNvCxnSpPr>
          <p:nvPr/>
        </p:nvCxnSpPr>
        <p:spPr>
          <a:xfrm rot="5400000">
            <a:off x="2118753" y="2607279"/>
            <a:ext cx="1186738" cy="1464820"/>
          </a:xfrm>
          <a:prstGeom prst="curved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3768" y="2161545"/>
            <a:ext cx="1921527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Enzymes reduce the activation energy.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60032" y="1352235"/>
            <a:ext cx="2453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 are proteins</a:t>
            </a:r>
          </a:p>
        </p:txBody>
      </p:sp>
      <p:pic>
        <p:nvPicPr>
          <p:cNvPr id="1027" name="Picture 3" descr="N:\Schools Editorial\Core Subjects\SCIENCE\Current projects\A Level\Dynamic Learning\Biology DL\AQA\Year 1 release\Resources\PowerPoints\Re-use artwork\02_02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3" y="2924944"/>
            <a:ext cx="3169938" cy="233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694045" y="5157192"/>
            <a:ext cx="2160240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Polypeptide chain – tertiary structure held in place by bonding.</a:t>
            </a:r>
          </a:p>
        </p:txBody>
      </p:sp>
      <p:cxnSp>
        <p:nvCxnSpPr>
          <p:cNvPr id="42" name="Curved Connector 41"/>
          <p:cNvCxnSpPr>
            <a:stCxn id="22" idx="2"/>
          </p:cNvCxnSpPr>
          <p:nvPr/>
        </p:nvCxnSpPr>
        <p:spPr>
          <a:xfrm rot="5400000">
            <a:off x="7181247" y="2772680"/>
            <a:ext cx="478044" cy="655978"/>
          </a:xfrm>
          <a:prstGeom prst="curved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09715" y="2276872"/>
            <a:ext cx="1877085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Folding produces a specific active site.</a:t>
            </a:r>
          </a:p>
        </p:txBody>
      </p: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2 </a:t>
            </a:r>
            <a:r>
              <a:rPr lang="en-GB" sz="2800" dirty="0" smtClean="0"/>
              <a:t>Enzymes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4658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 function: Lock and </a:t>
            </a:r>
            <a:r>
              <a:rPr lang="en-GB" sz="2000" b="1" dirty="0" smtClean="0"/>
              <a:t>key hypothesis</a:t>
            </a:r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40000" y="4221901"/>
            <a:ext cx="44453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 function: Induced </a:t>
            </a:r>
            <a:r>
              <a:rPr lang="en-GB" sz="2000" b="1" dirty="0" smtClean="0"/>
              <a:t>fit hypothesis</a:t>
            </a:r>
            <a:endParaRPr lang="en-GB" sz="2000" b="1" dirty="0"/>
          </a:p>
        </p:txBody>
      </p:sp>
      <p:pic>
        <p:nvPicPr>
          <p:cNvPr id="2050" name="Picture 2" descr="N:\Schools Editorial\Core Subjects\SCIENCE\Current projects\A Level\Dynamic Learning\Biology DL\AQA\Year 1 release\Resources\PowerPoints\Re-use artwork\02_04_S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75"/>
          <a:stretch/>
        </p:blipFill>
        <p:spPr bwMode="auto">
          <a:xfrm>
            <a:off x="2909303" y="4725144"/>
            <a:ext cx="3333612" cy="162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N:\Schools Editorial\Core Subjects\SCIENCE\Current projects\A Level\Dynamic Learning\Biology DL\AQA\Year 1 release\Resources\PowerPoints\Re-use artwork\02_03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08" y="2047701"/>
            <a:ext cx="5631496" cy="181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3859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2 </a:t>
            </a:r>
            <a:r>
              <a:rPr lang="en-GB" sz="2800" dirty="0" smtClean="0"/>
              <a:t>Enzymes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9551" y="1343768"/>
            <a:ext cx="2938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Enzymes are affected by temperature</a:t>
            </a:r>
          </a:p>
        </p:txBody>
      </p:sp>
      <p:pic>
        <p:nvPicPr>
          <p:cNvPr id="3078" name="Picture 6" descr="N:\Schools Editorial\Core Subjects\SCIENCE\Current projects\A Level\Dynamic Learning\Biology DL\AQA\Year 1 release\Resources\PowerPoints\Re-use artwork\02_05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32" y="2271679"/>
            <a:ext cx="223107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N:\Schools Editorial\Core Subjects\SCIENCE\Current projects\A Level\Dynamic Learning\Biology DL\AQA\Year 1 release\Resources\PowerPoints\Re-use artwork\02_06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92" y="2120656"/>
            <a:ext cx="2389912" cy="161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78232" y="3396261"/>
            <a:ext cx="144016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4724979" y="1343768"/>
            <a:ext cx="3420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Enzymes are affected by pH</a:t>
            </a:r>
          </a:p>
        </p:txBody>
      </p:sp>
      <p:pic>
        <p:nvPicPr>
          <p:cNvPr id="3077" name="Picture 5" descr="N:\Schools Editorial\Core Subjects\SCIENCE\Current projects\A Level\Dynamic Learning\Biology DL\AQA\Year 1 release\Resources\PowerPoints\Re-use artwork\02_07_S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33" y="4692919"/>
            <a:ext cx="2394192" cy="167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41812" y="4221088"/>
            <a:ext cx="5573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Enzymes are affected by substrate concentration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7469" y="2366043"/>
            <a:ext cx="1622484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Enzymes are denatured by high temperatures.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7284669" y="2150599"/>
            <a:ext cx="1622484" cy="1169551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Changing the pH affects the charge on amino acids, so changing the active </a:t>
            </a:r>
            <a:r>
              <a:rPr lang="en-GB" sz="1400" dirty="0" smtClean="0"/>
              <a:t>site.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3203848" y="4869160"/>
            <a:ext cx="1872208" cy="95410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More substrate means a faster rate, until the active site is saturated and the rate levels off.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182885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2 </a:t>
            </a:r>
            <a:r>
              <a:rPr lang="en-GB" sz="2800" dirty="0" smtClean="0"/>
              <a:t>Enzymes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5161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 are affected by competitive inhibitors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0000" y="3717032"/>
            <a:ext cx="5653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 are affected by non-competitive inhibitors</a:t>
            </a:r>
          </a:p>
        </p:txBody>
      </p:sp>
      <p:pic>
        <p:nvPicPr>
          <p:cNvPr id="4098" name="Picture 2" descr="N:\Schools Editorial\Core Subjects\SCIENCE\Current projects\A Level\Dynamic Learning\Biology DL\AQA\Year 1 release\Resources\PowerPoints\Re-use artwork\02_09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526" y="4298232"/>
            <a:ext cx="3888432" cy="140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N:\Schools Editorial\Core Subjects\SCIENCE\Current projects\A Level\Dynamic Learning\Biology DL\AQA\Year 1 release\Resources\PowerPoints\Re-use artwork\02_08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526" y="1916832"/>
            <a:ext cx="299351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199243" y="2132856"/>
            <a:ext cx="1921527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The inhibitor competes with the substrate for the active </a:t>
            </a:r>
            <a:r>
              <a:rPr lang="en-GB" sz="1400" dirty="0" smtClean="0"/>
              <a:t>site.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1199243" y="4298232"/>
            <a:ext cx="1921527" cy="1169551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The inhibitor binds to a secondary site, altering the active site so that the substrate cannot bind.</a:t>
            </a:r>
          </a:p>
        </p:txBody>
      </p:sp>
    </p:spTree>
    <p:extLst>
      <p:ext uri="{BB962C8B-B14F-4D97-AF65-F5344CB8AC3E}">
        <p14:creationId xmlns:p14="http://schemas.microsoft.com/office/powerpoint/2010/main" val="1105052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2 </a:t>
            </a:r>
            <a:r>
              <a:rPr lang="en-GB" sz="2800" dirty="0" smtClean="0"/>
              <a:t>Enzymes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956" y="1556792"/>
            <a:ext cx="611428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 enzymes catalyse reactions?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is meant by the lock and key mechanism of enzyme action?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effects on enzymes of: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temperature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enzyme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concentration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substrate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concentration.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Distinguish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between competitive and non-competitive inhibitors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7de2728e20ebacdb5f3314babf86b7bccb4b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180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32</cp:revision>
  <dcterms:created xsi:type="dcterms:W3CDTF">2014-09-05T07:23:33Z</dcterms:created>
  <dcterms:modified xsi:type="dcterms:W3CDTF">2015-03-25T16:46:37Z</dcterms:modified>
</cp:coreProperties>
</file>