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157" y="3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CA0E1C-46F1-4446-B7C8-83157700A931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FEF73-3401-3847-9090-301BD682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087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D4D190-84BB-43B0-86A5-C63A7EA125CD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D9ACFF-3A47-4379-9DD5-647473E1A6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0548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370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77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274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9675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50423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476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406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44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111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006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156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434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45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54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2 </a:t>
            </a:r>
            <a:r>
              <a:rPr lang="en-GB" sz="2800" dirty="0" smtClean="0"/>
              <a:t>Enzymes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42291" y="1340768"/>
            <a:ext cx="35627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/>
              <a:t>Enzymes are biological catalysts</a:t>
            </a:r>
          </a:p>
        </p:txBody>
      </p:sp>
      <p:pic>
        <p:nvPicPr>
          <p:cNvPr id="1026" name="Picture 2" descr="N:\Schools Editorial\Core Subjects\SCIENCE\Current projects\A Level\Dynamic Learning\Biology DL\AQA\Year 1 release\Resources\PowerPoints\Re-use artwork\02_01_Su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746320"/>
            <a:ext cx="4098429" cy="2983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Curved Connector 8"/>
          <p:cNvCxnSpPr>
            <a:stCxn id="4" idx="2"/>
          </p:cNvCxnSpPr>
          <p:nvPr/>
        </p:nvCxnSpPr>
        <p:spPr>
          <a:xfrm rot="5400000">
            <a:off x="2118753" y="2607279"/>
            <a:ext cx="1186738" cy="1464820"/>
          </a:xfrm>
          <a:prstGeom prst="curved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483768" y="2161545"/>
            <a:ext cx="1921527" cy="584775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600" dirty="0"/>
              <a:t>Enzymes reduce the activation energy.</a:t>
            </a:r>
          </a:p>
        </p:txBody>
      </p:sp>
      <p:sp>
        <p:nvSpPr>
          <p:cNvPr id="10" name="Rectangle 9"/>
          <p:cNvSpPr/>
          <p:nvPr/>
        </p:nvSpPr>
        <p:spPr>
          <a:xfrm>
            <a:off x="4860032" y="1352235"/>
            <a:ext cx="24531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/>
              <a:t>Enzymes are proteins</a:t>
            </a:r>
          </a:p>
        </p:txBody>
      </p:sp>
      <p:pic>
        <p:nvPicPr>
          <p:cNvPr id="1027" name="Picture 3" descr="N:\Schools Editorial\Core Subjects\SCIENCE\Current projects\A Level\Dynamic Learning\Biology DL\AQA\Year 1 release\Resources\PowerPoints\Re-use artwork\02_02_Su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263" y="2924944"/>
            <a:ext cx="3169938" cy="2339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/>
          <p:cNvSpPr/>
          <p:nvPr/>
        </p:nvSpPr>
        <p:spPr>
          <a:xfrm>
            <a:off x="6694045" y="5157192"/>
            <a:ext cx="2160240" cy="830997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600" dirty="0"/>
              <a:t>Polypeptide chain – tertiary structure held in place by bonding.</a:t>
            </a:r>
          </a:p>
        </p:txBody>
      </p:sp>
      <p:cxnSp>
        <p:nvCxnSpPr>
          <p:cNvPr id="42" name="Curved Connector 41"/>
          <p:cNvCxnSpPr>
            <a:stCxn id="22" idx="2"/>
          </p:cNvCxnSpPr>
          <p:nvPr/>
        </p:nvCxnSpPr>
        <p:spPr>
          <a:xfrm rot="5400000">
            <a:off x="7181247" y="2772680"/>
            <a:ext cx="478044" cy="655978"/>
          </a:xfrm>
          <a:prstGeom prst="curved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6809715" y="2276872"/>
            <a:ext cx="1877085" cy="584775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600" dirty="0"/>
              <a:t>Folding produces a specific active site.</a:t>
            </a:r>
          </a:p>
        </p:txBody>
      </p:sp>
    </p:spTree>
    <p:extLst>
      <p:ext uri="{BB962C8B-B14F-4D97-AF65-F5344CB8AC3E}">
        <p14:creationId xmlns:p14="http://schemas.microsoft.com/office/powerpoint/2010/main" val="231699407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2 </a:t>
            </a:r>
            <a:r>
              <a:rPr lang="en-GB" sz="2800" dirty="0" smtClean="0"/>
              <a:t>Enzymes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40000" y="1450800"/>
            <a:ext cx="46588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/>
              <a:t>Enzyme function: Lock and </a:t>
            </a:r>
            <a:r>
              <a:rPr lang="en-GB" sz="2000" b="1" dirty="0" smtClean="0"/>
              <a:t>key hypothesis</a:t>
            </a:r>
            <a:endParaRPr lang="en-GB" sz="2000" b="1" dirty="0"/>
          </a:p>
        </p:txBody>
      </p:sp>
      <p:sp>
        <p:nvSpPr>
          <p:cNvPr id="10" name="Rectangle 9"/>
          <p:cNvSpPr/>
          <p:nvPr/>
        </p:nvSpPr>
        <p:spPr>
          <a:xfrm>
            <a:off x="540000" y="4221901"/>
            <a:ext cx="44453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/>
              <a:t>Enzyme function: Induced </a:t>
            </a:r>
            <a:r>
              <a:rPr lang="en-GB" sz="2000" b="1" dirty="0" smtClean="0"/>
              <a:t>fit hypothesis</a:t>
            </a:r>
            <a:endParaRPr lang="en-GB" sz="2000" b="1" dirty="0"/>
          </a:p>
        </p:txBody>
      </p:sp>
      <p:pic>
        <p:nvPicPr>
          <p:cNvPr id="2050" name="Picture 2" descr="N:\Schools Editorial\Core Subjects\SCIENCE\Current projects\A Level\Dynamic Learning\Biology DL\AQA\Year 1 release\Resources\PowerPoints\Re-use artwork\02_04_Su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375"/>
          <a:stretch/>
        </p:blipFill>
        <p:spPr bwMode="auto">
          <a:xfrm>
            <a:off x="2909303" y="4725144"/>
            <a:ext cx="3333612" cy="1624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N:\Schools Editorial\Core Subjects\SCIENCE\Current projects\A Level\Dynamic Learning\Biology DL\AQA\Year 1 release\Resources\PowerPoints\Re-use artwork\02_03_Su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808" y="2047701"/>
            <a:ext cx="5631496" cy="1813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938594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2 </a:t>
            </a:r>
            <a:r>
              <a:rPr lang="en-GB" sz="2800" dirty="0" smtClean="0"/>
              <a:t>Enzymes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39551" y="1343768"/>
            <a:ext cx="29386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/>
              <a:t>Enzymes are affected by temperature</a:t>
            </a:r>
          </a:p>
        </p:txBody>
      </p:sp>
      <p:pic>
        <p:nvPicPr>
          <p:cNvPr id="3078" name="Picture 6" descr="N:\Schools Editorial\Core Subjects\SCIENCE\Current projects\A Level\Dynamic Learning\Biology DL\AQA\Year 1 release\Resources\PowerPoints\Re-use artwork\02_05_Su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632" y="2271679"/>
            <a:ext cx="2231073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N:\Schools Editorial\Core Subjects\SCIENCE\Current projects\A Level\Dynamic Learning\Biology DL\AQA\Year 1 release\Resources\PowerPoints\Re-use artwork\02_06_Su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392" y="2120656"/>
            <a:ext cx="2389912" cy="1615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478232" y="3396261"/>
            <a:ext cx="1440160" cy="33855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GB" sz="1600" dirty="0"/>
          </a:p>
        </p:txBody>
      </p:sp>
      <p:sp>
        <p:nvSpPr>
          <p:cNvPr id="17" name="Rectangle 16"/>
          <p:cNvSpPr/>
          <p:nvPr/>
        </p:nvSpPr>
        <p:spPr>
          <a:xfrm>
            <a:off x="4724979" y="1343768"/>
            <a:ext cx="34203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/>
              <a:t>Enzymes are affected by pH</a:t>
            </a:r>
          </a:p>
        </p:txBody>
      </p:sp>
      <p:pic>
        <p:nvPicPr>
          <p:cNvPr id="3077" name="Picture 5" descr="N:\Schools Editorial\Core Subjects\SCIENCE\Current projects\A Level\Dynamic Learning\Biology DL\AQA\Year 1 release\Resources\PowerPoints\Re-use artwork\02_07_Su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633" y="4692919"/>
            <a:ext cx="2394192" cy="1675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541812" y="4221088"/>
            <a:ext cx="55737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/>
              <a:t>Enzymes are affected by substrate concentration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517469" y="2366043"/>
            <a:ext cx="1622484" cy="738664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400" dirty="0"/>
              <a:t>Enzymes are denatured by high temperatures.</a:t>
            </a:r>
            <a:endParaRPr lang="en-GB" sz="1400" dirty="0"/>
          </a:p>
        </p:txBody>
      </p:sp>
      <p:sp>
        <p:nvSpPr>
          <p:cNvPr id="15" name="Rectangle 14"/>
          <p:cNvSpPr/>
          <p:nvPr/>
        </p:nvSpPr>
        <p:spPr>
          <a:xfrm>
            <a:off x="7284669" y="2150599"/>
            <a:ext cx="1622484" cy="1169551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400" dirty="0"/>
              <a:t>Changing the pH affects the charge on amino acids, so changing the active </a:t>
            </a:r>
            <a:r>
              <a:rPr lang="en-GB" sz="1400" dirty="0" smtClean="0"/>
              <a:t>site.</a:t>
            </a:r>
            <a:endParaRPr lang="en-GB" sz="1400" dirty="0"/>
          </a:p>
        </p:txBody>
      </p:sp>
      <p:sp>
        <p:nvSpPr>
          <p:cNvPr id="16" name="Rectangle 15"/>
          <p:cNvSpPr/>
          <p:nvPr/>
        </p:nvSpPr>
        <p:spPr>
          <a:xfrm>
            <a:off x="3203848" y="4869160"/>
            <a:ext cx="1872208" cy="954107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400" dirty="0"/>
              <a:t>More substrate means a faster rate, until the active site is saturated and the rate levels off.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81828854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2 </a:t>
            </a:r>
            <a:r>
              <a:rPr lang="en-GB" sz="2800" dirty="0" smtClean="0"/>
              <a:t>Enzymes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40000" y="1450800"/>
            <a:ext cx="51615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/>
              <a:t>Enzymes are affected by competitive inhibitors</a:t>
            </a:r>
          </a:p>
        </p:txBody>
      </p:sp>
      <p:sp>
        <p:nvSpPr>
          <p:cNvPr id="10" name="Rectangle 9"/>
          <p:cNvSpPr/>
          <p:nvPr/>
        </p:nvSpPr>
        <p:spPr>
          <a:xfrm>
            <a:off x="540000" y="3717032"/>
            <a:ext cx="56536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/>
              <a:t>Enzymes are affected by non-competitive inhibitors</a:t>
            </a:r>
          </a:p>
        </p:txBody>
      </p:sp>
      <p:pic>
        <p:nvPicPr>
          <p:cNvPr id="4098" name="Picture 2" descr="N:\Schools Editorial\Core Subjects\SCIENCE\Current projects\A Level\Dynamic Learning\Biology DL\AQA\Year 1 release\Resources\PowerPoints\Re-use artwork\02_09_Su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6526" y="4298232"/>
            <a:ext cx="3888432" cy="1407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N:\Schools Editorial\Core Subjects\SCIENCE\Current projects\A Level\Dynamic Learning\Biology DL\AQA\Year 1 release\Resources\PowerPoints\Re-use artwork\02_08_Su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6526" y="1916832"/>
            <a:ext cx="2993514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1199243" y="2132856"/>
            <a:ext cx="1921527" cy="738664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400" dirty="0"/>
              <a:t>The inhibitor competes with the substrate for the active </a:t>
            </a:r>
            <a:r>
              <a:rPr lang="en-GB" sz="1400" dirty="0" smtClean="0"/>
              <a:t>site.</a:t>
            </a:r>
            <a:endParaRPr lang="en-GB" sz="1400" dirty="0"/>
          </a:p>
        </p:txBody>
      </p:sp>
      <p:sp>
        <p:nvSpPr>
          <p:cNvPr id="13" name="Rectangle 12"/>
          <p:cNvSpPr/>
          <p:nvPr/>
        </p:nvSpPr>
        <p:spPr>
          <a:xfrm>
            <a:off x="1199243" y="4298232"/>
            <a:ext cx="1921527" cy="1169551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400" dirty="0"/>
              <a:t>The inhibitor binds to a secondary site, altering the active site so that the substrate cannot bind.</a:t>
            </a:r>
          </a:p>
        </p:txBody>
      </p:sp>
    </p:spTree>
    <p:extLst>
      <p:ext uri="{BB962C8B-B14F-4D97-AF65-F5344CB8AC3E}">
        <p14:creationId xmlns:p14="http://schemas.microsoft.com/office/powerpoint/2010/main" val="11050522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2 </a:t>
            </a:r>
            <a:r>
              <a:rPr lang="en-GB" sz="2800" dirty="0" smtClean="0"/>
              <a:t>Enzymes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17956" y="1556792"/>
            <a:ext cx="6114284" cy="349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/>
              <a:t>Questions</a:t>
            </a:r>
            <a:endParaRPr lang="en-GB" sz="1050" b="1" dirty="0"/>
          </a:p>
          <a:p>
            <a:r>
              <a:rPr lang="en-GB" sz="1050" b="1" dirty="0"/>
              <a:t> </a:t>
            </a:r>
            <a:endParaRPr lang="en-GB" sz="1050" b="1" dirty="0" smtClean="0"/>
          </a:p>
          <a:p>
            <a:endParaRPr lang="en-GB" sz="1050" dirty="0"/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How </a:t>
            </a: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do enzymes catalyse reactions?</a:t>
            </a: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What </a:t>
            </a: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is meant by the lock and key mechanism of enzyme action?</a:t>
            </a: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Describe </a:t>
            </a: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the effects on enzymes of:</a:t>
            </a:r>
          </a:p>
          <a:p>
            <a:pPr marL="857250" lvl="1" indent="-400050">
              <a:buClr>
                <a:srgbClr val="008000"/>
              </a:buClr>
              <a:buSzPct val="100000"/>
              <a:buFont typeface="+mj-lt"/>
              <a:buAutoNum type="alphaLcParenR"/>
            </a:pP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temperature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857250" lvl="1" indent="-400050">
              <a:buClr>
                <a:srgbClr val="008000"/>
              </a:buClr>
              <a:buSzPct val="100000"/>
              <a:buFont typeface="+mj-lt"/>
              <a:buAutoNum type="alphaLcParenR"/>
            </a:pP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pH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857250" lvl="1" indent="-400050">
              <a:buClr>
                <a:srgbClr val="008000"/>
              </a:buClr>
              <a:buSzPct val="100000"/>
              <a:buFont typeface="+mj-lt"/>
              <a:buAutoNum type="alphaLcParenR"/>
            </a:pP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enzyme </a:t>
            </a: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concentration</a:t>
            </a:r>
          </a:p>
          <a:p>
            <a:pPr marL="857250" lvl="1" indent="-400050">
              <a:buClr>
                <a:srgbClr val="008000"/>
              </a:buClr>
              <a:buSzPct val="100000"/>
              <a:buFont typeface="+mj-lt"/>
              <a:buAutoNum type="alphaLcParenR"/>
            </a:pP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substrate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concentration.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Distinguish </a:t>
            </a: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between competitive and non-competitive inhibitors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2315620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7de2728e20ebacdb5f3314babf86b7bccb4b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180</Words>
  <Application>Microsoft Office PowerPoint</Application>
  <PresentationFormat>On-screen Show (4:3)</PresentationFormat>
  <Paragraphs>38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Loreto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Danny Foulder</dc:creator>
  <cp:lastModifiedBy>Lydia.Young</cp:lastModifiedBy>
  <cp:revision>32</cp:revision>
  <dcterms:created xsi:type="dcterms:W3CDTF">2014-09-05T07:23:33Z</dcterms:created>
  <dcterms:modified xsi:type="dcterms:W3CDTF">2015-03-25T16:46:37Z</dcterms:modified>
</cp:coreProperties>
</file>