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51" r:id="rId1"/>
  </p:sldMasterIdLst>
  <p:sldIdLst>
    <p:sldId id="256" r:id="rId2"/>
    <p:sldId id="269" r:id="rId3"/>
    <p:sldId id="264" r:id="rId4"/>
    <p:sldId id="263" r:id="rId5"/>
    <p:sldId id="270" r:id="rId6"/>
    <p:sldId id="261" r:id="rId7"/>
    <p:sldId id="259" r:id="rId8"/>
    <p:sldId id="260" r:id="rId9"/>
    <p:sldId id="262" r:id="rId10"/>
    <p:sldId id="258" r:id="rId11"/>
    <p:sldId id="257" r:id="rId12"/>
    <p:sldId id="271" r:id="rId13"/>
    <p:sldId id="265" r:id="rId14"/>
    <p:sldId id="272" r:id="rId15"/>
    <p:sldId id="26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26"/>
  </p:normalViewPr>
  <p:slideViewPr>
    <p:cSldViewPr snapToGrid="0" snapToObjects="1">
      <p:cViewPr varScale="1">
        <p:scale>
          <a:sx n="86" d="100"/>
          <a:sy n="86" d="100"/>
        </p:scale>
        <p:origin x="105"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6FE9C-D723-1747-BC26-C9D21E940B7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C361AEA6-7ADE-6F4D-ADE4-3FE270A876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22115B0C-BA6A-624E-8CB9-21228CBE8052}"/>
              </a:ext>
            </a:extLst>
          </p:cNvPr>
          <p:cNvSpPr>
            <a:spLocks noGrp="1"/>
          </p:cNvSpPr>
          <p:nvPr>
            <p:ph type="dt" sz="half" idx="10"/>
          </p:nvPr>
        </p:nvSpPr>
        <p:spPr/>
        <p:txBody>
          <a:bodyPr/>
          <a:lstStyle/>
          <a:p>
            <a:fld id="{DD097FE1-300E-2843-9A29-BEDBE81F1A17}" type="datetimeFigureOut">
              <a:rPr lang="en-US" smtClean="0"/>
              <a:t>10/2/2024</a:t>
            </a:fld>
            <a:endParaRPr lang="en-US"/>
          </a:p>
        </p:txBody>
      </p:sp>
      <p:sp>
        <p:nvSpPr>
          <p:cNvPr id="5" name="Footer Placeholder 4">
            <a:extLst>
              <a:ext uri="{FF2B5EF4-FFF2-40B4-BE49-F238E27FC236}">
                <a16:creationId xmlns:a16="http://schemas.microsoft.com/office/drawing/2014/main" id="{214FEDBB-186B-9D44-B2AB-50643E0A29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FA9117-E991-BC42-AC11-C8D820FE35F3}"/>
              </a:ext>
            </a:extLst>
          </p:cNvPr>
          <p:cNvSpPr>
            <a:spLocks noGrp="1"/>
          </p:cNvSpPr>
          <p:nvPr>
            <p:ph type="sldNum" sz="quarter" idx="12"/>
          </p:nvPr>
        </p:nvSpPr>
        <p:spPr/>
        <p:txBody>
          <a:bodyPr/>
          <a:lstStyle/>
          <a:p>
            <a:fld id="{80BC91BE-7A17-FD4F-8262-6379ED3BA451}" type="slidenum">
              <a:rPr lang="en-US" smtClean="0"/>
              <a:t>‹#›</a:t>
            </a:fld>
            <a:endParaRPr lang="en-US"/>
          </a:p>
        </p:txBody>
      </p:sp>
    </p:spTree>
    <p:extLst>
      <p:ext uri="{BB962C8B-B14F-4D97-AF65-F5344CB8AC3E}">
        <p14:creationId xmlns:p14="http://schemas.microsoft.com/office/powerpoint/2010/main" val="3045268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CD336-705A-2646-86AD-A22D02861833}"/>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2D4C57B-B637-6B40-B21C-C1906BD0F91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B98FC59-EA8C-5849-9A82-A2106022F5FD}"/>
              </a:ext>
            </a:extLst>
          </p:cNvPr>
          <p:cNvSpPr>
            <a:spLocks noGrp="1"/>
          </p:cNvSpPr>
          <p:nvPr>
            <p:ph type="dt" sz="half" idx="10"/>
          </p:nvPr>
        </p:nvSpPr>
        <p:spPr/>
        <p:txBody>
          <a:bodyPr/>
          <a:lstStyle/>
          <a:p>
            <a:fld id="{DD097FE1-300E-2843-9A29-BEDBE81F1A17}" type="datetimeFigureOut">
              <a:rPr lang="en-US" smtClean="0"/>
              <a:t>10/2/2024</a:t>
            </a:fld>
            <a:endParaRPr lang="en-US"/>
          </a:p>
        </p:txBody>
      </p:sp>
      <p:sp>
        <p:nvSpPr>
          <p:cNvPr id="5" name="Footer Placeholder 4">
            <a:extLst>
              <a:ext uri="{FF2B5EF4-FFF2-40B4-BE49-F238E27FC236}">
                <a16:creationId xmlns:a16="http://schemas.microsoft.com/office/drawing/2014/main" id="{542580E9-F710-634C-BC4E-0BE9FD8EA8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01258F-919F-F248-8C05-D0C33269F996}"/>
              </a:ext>
            </a:extLst>
          </p:cNvPr>
          <p:cNvSpPr>
            <a:spLocks noGrp="1"/>
          </p:cNvSpPr>
          <p:nvPr>
            <p:ph type="sldNum" sz="quarter" idx="12"/>
          </p:nvPr>
        </p:nvSpPr>
        <p:spPr/>
        <p:txBody>
          <a:bodyPr/>
          <a:lstStyle/>
          <a:p>
            <a:fld id="{80BC91BE-7A17-FD4F-8262-6379ED3BA451}" type="slidenum">
              <a:rPr lang="en-US" smtClean="0"/>
              <a:t>‹#›</a:t>
            </a:fld>
            <a:endParaRPr lang="en-US"/>
          </a:p>
        </p:txBody>
      </p:sp>
    </p:spTree>
    <p:extLst>
      <p:ext uri="{BB962C8B-B14F-4D97-AF65-F5344CB8AC3E}">
        <p14:creationId xmlns:p14="http://schemas.microsoft.com/office/powerpoint/2010/main" val="1468159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46B6F35-B2A4-6243-8D22-5C0934BAFC87}"/>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B22679C-B286-0548-A737-95521648DB1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217F06D-E2A8-024F-AC2C-A46F673F1339}"/>
              </a:ext>
            </a:extLst>
          </p:cNvPr>
          <p:cNvSpPr>
            <a:spLocks noGrp="1"/>
          </p:cNvSpPr>
          <p:nvPr>
            <p:ph type="dt" sz="half" idx="10"/>
          </p:nvPr>
        </p:nvSpPr>
        <p:spPr/>
        <p:txBody>
          <a:bodyPr/>
          <a:lstStyle/>
          <a:p>
            <a:fld id="{DD097FE1-300E-2843-9A29-BEDBE81F1A17}" type="datetimeFigureOut">
              <a:rPr lang="en-US" smtClean="0"/>
              <a:t>10/2/2024</a:t>
            </a:fld>
            <a:endParaRPr lang="en-US"/>
          </a:p>
        </p:txBody>
      </p:sp>
      <p:sp>
        <p:nvSpPr>
          <p:cNvPr id="5" name="Footer Placeholder 4">
            <a:extLst>
              <a:ext uri="{FF2B5EF4-FFF2-40B4-BE49-F238E27FC236}">
                <a16:creationId xmlns:a16="http://schemas.microsoft.com/office/drawing/2014/main" id="{07B5E0C4-FC4A-0942-BA7E-DB8C601856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7A503F-E38E-7641-AE09-3D05E7B7E984}"/>
              </a:ext>
            </a:extLst>
          </p:cNvPr>
          <p:cNvSpPr>
            <a:spLocks noGrp="1"/>
          </p:cNvSpPr>
          <p:nvPr>
            <p:ph type="sldNum" sz="quarter" idx="12"/>
          </p:nvPr>
        </p:nvSpPr>
        <p:spPr/>
        <p:txBody>
          <a:bodyPr/>
          <a:lstStyle/>
          <a:p>
            <a:fld id="{80BC91BE-7A17-FD4F-8262-6379ED3BA451}" type="slidenum">
              <a:rPr lang="en-US" smtClean="0"/>
              <a:t>‹#›</a:t>
            </a:fld>
            <a:endParaRPr lang="en-US"/>
          </a:p>
        </p:txBody>
      </p:sp>
    </p:spTree>
    <p:extLst>
      <p:ext uri="{BB962C8B-B14F-4D97-AF65-F5344CB8AC3E}">
        <p14:creationId xmlns:p14="http://schemas.microsoft.com/office/powerpoint/2010/main" val="4079116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DE6E2-042C-F24B-A860-2287515DD88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6403D29-221A-AF46-A9C0-38AAC82C01D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89C884F-6CA7-8547-9331-3614E0A0FE66}"/>
              </a:ext>
            </a:extLst>
          </p:cNvPr>
          <p:cNvSpPr>
            <a:spLocks noGrp="1"/>
          </p:cNvSpPr>
          <p:nvPr>
            <p:ph type="dt" sz="half" idx="10"/>
          </p:nvPr>
        </p:nvSpPr>
        <p:spPr/>
        <p:txBody>
          <a:bodyPr/>
          <a:lstStyle/>
          <a:p>
            <a:fld id="{DD097FE1-300E-2843-9A29-BEDBE81F1A17}" type="datetimeFigureOut">
              <a:rPr lang="en-US" smtClean="0"/>
              <a:t>10/2/2024</a:t>
            </a:fld>
            <a:endParaRPr lang="en-US"/>
          </a:p>
        </p:txBody>
      </p:sp>
      <p:sp>
        <p:nvSpPr>
          <p:cNvPr id="5" name="Footer Placeholder 4">
            <a:extLst>
              <a:ext uri="{FF2B5EF4-FFF2-40B4-BE49-F238E27FC236}">
                <a16:creationId xmlns:a16="http://schemas.microsoft.com/office/drawing/2014/main" id="{9B82E423-AC61-3641-93C3-D6A0CA34AB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54DD29-5AA5-4E4A-B3C6-B9F54EF6849E}"/>
              </a:ext>
            </a:extLst>
          </p:cNvPr>
          <p:cNvSpPr>
            <a:spLocks noGrp="1"/>
          </p:cNvSpPr>
          <p:nvPr>
            <p:ph type="sldNum" sz="quarter" idx="12"/>
          </p:nvPr>
        </p:nvSpPr>
        <p:spPr/>
        <p:txBody>
          <a:bodyPr/>
          <a:lstStyle/>
          <a:p>
            <a:fld id="{80BC91BE-7A17-FD4F-8262-6379ED3BA451}" type="slidenum">
              <a:rPr lang="en-US" smtClean="0"/>
              <a:t>‹#›</a:t>
            </a:fld>
            <a:endParaRPr lang="en-US"/>
          </a:p>
        </p:txBody>
      </p:sp>
    </p:spTree>
    <p:extLst>
      <p:ext uri="{BB962C8B-B14F-4D97-AF65-F5344CB8AC3E}">
        <p14:creationId xmlns:p14="http://schemas.microsoft.com/office/powerpoint/2010/main" val="3375256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00174-538F-BB46-8C86-AB3848572B4E}"/>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AF9C1565-B95D-5243-9B9F-27FE8B3B0E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CA20657-D8A2-F04F-A15F-ECA3B0566753}"/>
              </a:ext>
            </a:extLst>
          </p:cNvPr>
          <p:cNvSpPr>
            <a:spLocks noGrp="1"/>
          </p:cNvSpPr>
          <p:nvPr>
            <p:ph type="dt" sz="half" idx="10"/>
          </p:nvPr>
        </p:nvSpPr>
        <p:spPr/>
        <p:txBody>
          <a:bodyPr/>
          <a:lstStyle/>
          <a:p>
            <a:fld id="{DD097FE1-300E-2843-9A29-BEDBE81F1A17}" type="datetimeFigureOut">
              <a:rPr lang="en-US" smtClean="0"/>
              <a:t>10/2/2024</a:t>
            </a:fld>
            <a:endParaRPr lang="en-US"/>
          </a:p>
        </p:txBody>
      </p:sp>
      <p:sp>
        <p:nvSpPr>
          <p:cNvPr id="5" name="Footer Placeholder 4">
            <a:extLst>
              <a:ext uri="{FF2B5EF4-FFF2-40B4-BE49-F238E27FC236}">
                <a16:creationId xmlns:a16="http://schemas.microsoft.com/office/drawing/2014/main" id="{473999A4-61B7-904C-AC66-5ABA2CC5E8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3C6B93-559C-9C4A-ADCB-B925AB367CD3}"/>
              </a:ext>
            </a:extLst>
          </p:cNvPr>
          <p:cNvSpPr>
            <a:spLocks noGrp="1"/>
          </p:cNvSpPr>
          <p:nvPr>
            <p:ph type="sldNum" sz="quarter" idx="12"/>
          </p:nvPr>
        </p:nvSpPr>
        <p:spPr/>
        <p:txBody>
          <a:bodyPr/>
          <a:lstStyle/>
          <a:p>
            <a:fld id="{80BC91BE-7A17-FD4F-8262-6379ED3BA451}" type="slidenum">
              <a:rPr lang="en-US" smtClean="0"/>
              <a:t>‹#›</a:t>
            </a:fld>
            <a:endParaRPr lang="en-US"/>
          </a:p>
        </p:txBody>
      </p:sp>
    </p:spTree>
    <p:extLst>
      <p:ext uri="{BB962C8B-B14F-4D97-AF65-F5344CB8AC3E}">
        <p14:creationId xmlns:p14="http://schemas.microsoft.com/office/powerpoint/2010/main" val="1048229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56B5B-5D87-7D44-ABF8-2E7F0734440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88B3BEA-C14F-0940-BC3B-D6B85483343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24973EA2-D0D5-D640-B548-2BE11421E97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CF928B61-6B8F-CC46-8F36-088C6F239F13}"/>
              </a:ext>
            </a:extLst>
          </p:cNvPr>
          <p:cNvSpPr>
            <a:spLocks noGrp="1"/>
          </p:cNvSpPr>
          <p:nvPr>
            <p:ph type="dt" sz="half" idx="10"/>
          </p:nvPr>
        </p:nvSpPr>
        <p:spPr/>
        <p:txBody>
          <a:bodyPr/>
          <a:lstStyle/>
          <a:p>
            <a:fld id="{DD097FE1-300E-2843-9A29-BEDBE81F1A17}" type="datetimeFigureOut">
              <a:rPr lang="en-US" smtClean="0"/>
              <a:t>10/2/2024</a:t>
            </a:fld>
            <a:endParaRPr lang="en-US"/>
          </a:p>
        </p:txBody>
      </p:sp>
      <p:sp>
        <p:nvSpPr>
          <p:cNvPr id="6" name="Footer Placeholder 5">
            <a:extLst>
              <a:ext uri="{FF2B5EF4-FFF2-40B4-BE49-F238E27FC236}">
                <a16:creationId xmlns:a16="http://schemas.microsoft.com/office/drawing/2014/main" id="{0F1FB472-BEA0-9146-B50E-A95BF9DE70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8DB030-5068-1141-B6C7-DCD436BF9940}"/>
              </a:ext>
            </a:extLst>
          </p:cNvPr>
          <p:cNvSpPr>
            <a:spLocks noGrp="1"/>
          </p:cNvSpPr>
          <p:nvPr>
            <p:ph type="sldNum" sz="quarter" idx="12"/>
          </p:nvPr>
        </p:nvSpPr>
        <p:spPr/>
        <p:txBody>
          <a:bodyPr/>
          <a:lstStyle/>
          <a:p>
            <a:fld id="{80BC91BE-7A17-FD4F-8262-6379ED3BA451}" type="slidenum">
              <a:rPr lang="en-US" smtClean="0"/>
              <a:t>‹#›</a:t>
            </a:fld>
            <a:endParaRPr lang="en-US"/>
          </a:p>
        </p:txBody>
      </p:sp>
    </p:spTree>
    <p:extLst>
      <p:ext uri="{BB962C8B-B14F-4D97-AF65-F5344CB8AC3E}">
        <p14:creationId xmlns:p14="http://schemas.microsoft.com/office/powerpoint/2010/main" val="103090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2E01D-9C72-0943-9AE9-A51861F524FD}"/>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B1F0D17-B0AC-1640-8384-A2B141B8F5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C533036-6742-6544-9EA0-0A52E501580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359B0F7-BA30-8745-8650-A6A214C45A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5623185-70ED-5042-ADB1-00328421CE5E}"/>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B4182598-F3B7-7D45-89FF-B42FAC09B25B}"/>
              </a:ext>
            </a:extLst>
          </p:cNvPr>
          <p:cNvSpPr>
            <a:spLocks noGrp="1"/>
          </p:cNvSpPr>
          <p:nvPr>
            <p:ph type="dt" sz="half" idx="10"/>
          </p:nvPr>
        </p:nvSpPr>
        <p:spPr/>
        <p:txBody>
          <a:bodyPr/>
          <a:lstStyle/>
          <a:p>
            <a:fld id="{DD097FE1-300E-2843-9A29-BEDBE81F1A17}" type="datetimeFigureOut">
              <a:rPr lang="en-US" smtClean="0"/>
              <a:t>10/2/2024</a:t>
            </a:fld>
            <a:endParaRPr lang="en-US"/>
          </a:p>
        </p:txBody>
      </p:sp>
      <p:sp>
        <p:nvSpPr>
          <p:cNvPr id="8" name="Footer Placeholder 7">
            <a:extLst>
              <a:ext uri="{FF2B5EF4-FFF2-40B4-BE49-F238E27FC236}">
                <a16:creationId xmlns:a16="http://schemas.microsoft.com/office/drawing/2014/main" id="{1F4652D3-864D-D948-B5B6-A3DFEE1019E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BEB879D-8C22-D74F-954A-CA2811BD86A4}"/>
              </a:ext>
            </a:extLst>
          </p:cNvPr>
          <p:cNvSpPr>
            <a:spLocks noGrp="1"/>
          </p:cNvSpPr>
          <p:nvPr>
            <p:ph type="sldNum" sz="quarter" idx="12"/>
          </p:nvPr>
        </p:nvSpPr>
        <p:spPr/>
        <p:txBody>
          <a:bodyPr/>
          <a:lstStyle/>
          <a:p>
            <a:fld id="{80BC91BE-7A17-FD4F-8262-6379ED3BA451}" type="slidenum">
              <a:rPr lang="en-US" smtClean="0"/>
              <a:t>‹#›</a:t>
            </a:fld>
            <a:endParaRPr lang="en-US"/>
          </a:p>
        </p:txBody>
      </p:sp>
    </p:spTree>
    <p:extLst>
      <p:ext uri="{BB962C8B-B14F-4D97-AF65-F5344CB8AC3E}">
        <p14:creationId xmlns:p14="http://schemas.microsoft.com/office/powerpoint/2010/main" val="3887354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552AC-D9DC-9C45-B520-880ECA846DFA}"/>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8594669B-A8BC-1344-BF20-3F3620FCB1E3}"/>
              </a:ext>
            </a:extLst>
          </p:cNvPr>
          <p:cNvSpPr>
            <a:spLocks noGrp="1"/>
          </p:cNvSpPr>
          <p:nvPr>
            <p:ph type="dt" sz="half" idx="10"/>
          </p:nvPr>
        </p:nvSpPr>
        <p:spPr/>
        <p:txBody>
          <a:bodyPr/>
          <a:lstStyle/>
          <a:p>
            <a:fld id="{DD097FE1-300E-2843-9A29-BEDBE81F1A17}" type="datetimeFigureOut">
              <a:rPr lang="en-US" smtClean="0"/>
              <a:t>10/2/2024</a:t>
            </a:fld>
            <a:endParaRPr lang="en-US"/>
          </a:p>
        </p:txBody>
      </p:sp>
      <p:sp>
        <p:nvSpPr>
          <p:cNvPr id="4" name="Footer Placeholder 3">
            <a:extLst>
              <a:ext uri="{FF2B5EF4-FFF2-40B4-BE49-F238E27FC236}">
                <a16:creationId xmlns:a16="http://schemas.microsoft.com/office/drawing/2014/main" id="{AA91A5F4-F7A9-A34D-9D33-9B470F861C2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65CB7F3-C50B-9741-8A62-7F321AE276DB}"/>
              </a:ext>
            </a:extLst>
          </p:cNvPr>
          <p:cNvSpPr>
            <a:spLocks noGrp="1"/>
          </p:cNvSpPr>
          <p:nvPr>
            <p:ph type="sldNum" sz="quarter" idx="12"/>
          </p:nvPr>
        </p:nvSpPr>
        <p:spPr/>
        <p:txBody>
          <a:bodyPr/>
          <a:lstStyle/>
          <a:p>
            <a:fld id="{80BC91BE-7A17-FD4F-8262-6379ED3BA451}" type="slidenum">
              <a:rPr lang="en-US" smtClean="0"/>
              <a:t>‹#›</a:t>
            </a:fld>
            <a:endParaRPr lang="en-US"/>
          </a:p>
        </p:txBody>
      </p:sp>
    </p:spTree>
    <p:extLst>
      <p:ext uri="{BB962C8B-B14F-4D97-AF65-F5344CB8AC3E}">
        <p14:creationId xmlns:p14="http://schemas.microsoft.com/office/powerpoint/2010/main" val="2592889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4A65C0-8D62-C248-AF6A-65763F05598D}"/>
              </a:ext>
            </a:extLst>
          </p:cNvPr>
          <p:cNvSpPr>
            <a:spLocks noGrp="1"/>
          </p:cNvSpPr>
          <p:nvPr>
            <p:ph type="dt" sz="half" idx="10"/>
          </p:nvPr>
        </p:nvSpPr>
        <p:spPr/>
        <p:txBody>
          <a:bodyPr/>
          <a:lstStyle/>
          <a:p>
            <a:fld id="{DD097FE1-300E-2843-9A29-BEDBE81F1A17}" type="datetimeFigureOut">
              <a:rPr lang="en-US" smtClean="0"/>
              <a:t>10/2/2024</a:t>
            </a:fld>
            <a:endParaRPr lang="en-US"/>
          </a:p>
        </p:txBody>
      </p:sp>
      <p:sp>
        <p:nvSpPr>
          <p:cNvPr id="3" name="Footer Placeholder 2">
            <a:extLst>
              <a:ext uri="{FF2B5EF4-FFF2-40B4-BE49-F238E27FC236}">
                <a16:creationId xmlns:a16="http://schemas.microsoft.com/office/drawing/2014/main" id="{AB30D2DC-4E94-5347-87A5-05D3A8D3A3B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279761C-9476-0345-93D9-19FA1144F345}"/>
              </a:ext>
            </a:extLst>
          </p:cNvPr>
          <p:cNvSpPr>
            <a:spLocks noGrp="1"/>
          </p:cNvSpPr>
          <p:nvPr>
            <p:ph type="sldNum" sz="quarter" idx="12"/>
          </p:nvPr>
        </p:nvSpPr>
        <p:spPr/>
        <p:txBody>
          <a:bodyPr/>
          <a:lstStyle/>
          <a:p>
            <a:fld id="{80BC91BE-7A17-FD4F-8262-6379ED3BA451}" type="slidenum">
              <a:rPr lang="en-US" smtClean="0"/>
              <a:t>‹#›</a:t>
            </a:fld>
            <a:endParaRPr lang="en-US"/>
          </a:p>
        </p:txBody>
      </p:sp>
    </p:spTree>
    <p:extLst>
      <p:ext uri="{BB962C8B-B14F-4D97-AF65-F5344CB8AC3E}">
        <p14:creationId xmlns:p14="http://schemas.microsoft.com/office/powerpoint/2010/main" val="1397676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903B7-BFED-DA45-B28B-51059416192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FFF5CF74-E271-324D-99A9-771F22B3CD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BCBFEFB2-9452-8C4C-8D82-F3BEF5F7F0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8C0EB23-2766-F849-969C-C2C9C8314839}"/>
              </a:ext>
            </a:extLst>
          </p:cNvPr>
          <p:cNvSpPr>
            <a:spLocks noGrp="1"/>
          </p:cNvSpPr>
          <p:nvPr>
            <p:ph type="dt" sz="half" idx="10"/>
          </p:nvPr>
        </p:nvSpPr>
        <p:spPr/>
        <p:txBody>
          <a:bodyPr/>
          <a:lstStyle/>
          <a:p>
            <a:fld id="{DD097FE1-300E-2843-9A29-BEDBE81F1A17}" type="datetimeFigureOut">
              <a:rPr lang="en-US" smtClean="0"/>
              <a:t>10/2/2024</a:t>
            </a:fld>
            <a:endParaRPr lang="en-US"/>
          </a:p>
        </p:txBody>
      </p:sp>
      <p:sp>
        <p:nvSpPr>
          <p:cNvPr id="6" name="Footer Placeholder 5">
            <a:extLst>
              <a:ext uri="{FF2B5EF4-FFF2-40B4-BE49-F238E27FC236}">
                <a16:creationId xmlns:a16="http://schemas.microsoft.com/office/drawing/2014/main" id="{D5450F0A-1D74-0E48-B1F2-8B794156AD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83DE3F-5E27-E44A-BA5C-48BEB119DFCE}"/>
              </a:ext>
            </a:extLst>
          </p:cNvPr>
          <p:cNvSpPr>
            <a:spLocks noGrp="1"/>
          </p:cNvSpPr>
          <p:nvPr>
            <p:ph type="sldNum" sz="quarter" idx="12"/>
          </p:nvPr>
        </p:nvSpPr>
        <p:spPr/>
        <p:txBody>
          <a:bodyPr/>
          <a:lstStyle/>
          <a:p>
            <a:fld id="{80BC91BE-7A17-FD4F-8262-6379ED3BA451}" type="slidenum">
              <a:rPr lang="en-US" smtClean="0"/>
              <a:t>‹#›</a:t>
            </a:fld>
            <a:endParaRPr lang="en-US"/>
          </a:p>
        </p:txBody>
      </p:sp>
    </p:spTree>
    <p:extLst>
      <p:ext uri="{BB962C8B-B14F-4D97-AF65-F5344CB8AC3E}">
        <p14:creationId xmlns:p14="http://schemas.microsoft.com/office/powerpoint/2010/main" val="4254114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96434-35AF-0842-96DB-F5E83597CB2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0FBD7F68-83DD-C342-A8FC-27DDA65687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3ADFF16-2147-BF4A-BE77-5AF67096BF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369A5EF-22FF-BA4D-B4A1-7A7F080FF4B1}"/>
              </a:ext>
            </a:extLst>
          </p:cNvPr>
          <p:cNvSpPr>
            <a:spLocks noGrp="1"/>
          </p:cNvSpPr>
          <p:nvPr>
            <p:ph type="dt" sz="half" idx="10"/>
          </p:nvPr>
        </p:nvSpPr>
        <p:spPr/>
        <p:txBody>
          <a:bodyPr/>
          <a:lstStyle/>
          <a:p>
            <a:fld id="{DD097FE1-300E-2843-9A29-BEDBE81F1A17}" type="datetimeFigureOut">
              <a:rPr lang="en-US" smtClean="0"/>
              <a:t>10/2/2024</a:t>
            </a:fld>
            <a:endParaRPr lang="en-US"/>
          </a:p>
        </p:txBody>
      </p:sp>
      <p:sp>
        <p:nvSpPr>
          <p:cNvPr id="6" name="Footer Placeholder 5">
            <a:extLst>
              <a:ext uri="{FF2B5EF4-FFF2-40B4-BE49-F238E27FC236}">
                <a16:creationId xmlns:a16="http://schemas.microsoft.com/office/drawing/2014/main" id="{F39DD691-C7F7-9E48-A000-3B1DBF3D31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15ADFC-6479-1644-A288-7B390CE63A2B}"/>
              </a:ext>
            </a:extLst>
          </p:cNvPr>
          <p:cNvSpPr>
            <a:spLocks noGrp="1"/>
          </p:cNvSpPr>
          <p:nvPr>
            <p:ph type="sldNum" sz="quarter" idx="12"/>
          </p:nvPr>
        </p:nvSpPr>
        <p:spPr/>
        <p:txBody>
          <a:bodyPr/>
          <a:lstStyle/>
          <a:p>
            <a:fld id="{80BC91BE-7A17-FD4F-8262-6379ED3BA451}" type="slidenum">
              <a:rPr lang="en-US" smtClean="0"/>
              <a:t>‹#›</a:t>
            </a:fld>
            <a:endParaRPr lang="en-US"/>
          </a:p>
        </p:txBody>
      </p:sp>
    </p:spTree>
    <p:extLst>
      <p:ext uri="{BB962C8B-B14F-4D97-AF65-F5344CB8AC3E}">
        <p14:creationId xmlns:p14="http://schemas.microsoft.com/office/powerpoint/2010/main" val="2324751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60440E-C314-904B-B202-1EAFB8629D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F3648DB-75C6-0E44-A1E2-7D91C73E35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3086FE2-F2ED-5742-B77B-379A58AE41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097FE1-300E-2843-9A29-BEDBE81F1A17}" type="datetimeFigureOut">
              <a:rPr lang="en-US" smtClean="0"/>
              <a:t>10/2/2024</a:t>
            </a:fld>
            <a:endParaRPr lang="en-US"/>
          </a:p>
        </p:txBody>
      </p:sp>
      <p:sp>
        <p:nvSpPr>
          <p:cNvPr id="5" name="Footer Placeholder 4">
            <a:extLst>
              <a:ext uri="{FF2B5EF4-FFF2-40B4-BE49-F238E27FC236}">
                <a16:creationId xmlns:a16="http://schemas.microsoft.com/office/drawing/2014/main" id="{E7F611F9-E7E2-084C-9944-0322A19BA9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90EA3A1-6ADF-8E4C-A48E-18CA5E181D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BC91BE-7A17-FD4F-8262-6379ED3BA451}" type="slidenum">
              <a:rPr lang="en-US" smtClean="0"/>
              <a:t>‹#›</a:t>
            </a:fld>
            <a:endParaRPr lang="en-US"/>
          </a:p>
        </p:txBody>
      </p:sp>
    </p:spTree>
    <p:extLst>
      <p:ext uri="{BB962C8B-B14F-4D97-AF65-F5344CB8AC3E}">
        <p14:creationId xmlns:p14="http://schemas.microsoft.com/office/powerpoint/2010/main" val="2146064027"/>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M9YJbt_SHAc"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7C98A213-5994-475E-B327-DC6EC27FBA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ED2F56-64A6-FA41-AB14-8B3BC28678B9}"/>
              </a:ext>
            </a:extLst>
          </p:cNvPr>
          <p:cNvSpPr>
            <a:spLocks noGrp="1"/>
          </p:cNvSpPr>
          <p:nvPr>
            <p:ph type="ctrTitle"/>
          </p:nvPr>
        </p:nvSpPr>
        <p:spPr>
          <a:xfrm>
            <a:off x="638881" y="670218"/>
            <a:ext cx="10909640" cy="1065836"/>
          </a:xfrm>
        </p:spPr>
        <p:txBody>
          <a:bodyPr anchor="ctr">
            <a:normAutofit/>
          </a:bodyPr>
          <a:lstStyle/>
          <a:p>
            <a:r>
              <a:rPr lang="en-GB" sz="3100" b="1"/>
              <a:t>How to Wear your Uniform Correctly</a:t>
            </a:r>
            <a:br>
              <a:rPr lang="en-GB" sz="3100"/>
            </a:br>
            <a:endParaRPr lang="en-US" sz="3100"/>
          </a:p>
        </p:txBody>
      </p:sp>
      <p:sp>
        <p:nvSpPr>
          <p:cNvPr id="73" name="sketch line">
            <a:extLst>
              <a:ext uri="{FF2B5EF4-FFF2-40B4-BE49-F238E27FC236}">
                <a16:creationId xmlns:a16="http://schemas.microsoft.com/office/drawing/2014/main" id="{4B030A0D-0DAD-4A99-89BB-419527D6A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89376" y="1800088"/>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Army Cadet Force - ACF Starter Basic Welcome Pack | Cadet Kit Shop">
            <a:extLst>
              <a:ext uri="{FF2B5EF4-FFF2-40B4-BE49-F238E27FC236}">
                <a16:creationId xmlns:a16="http://schemas.microsoft.com/office/drawing/2014/main" id="{88D3C1B5-EF71-0347-87EC-4B23EE18347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38881" y="2643125"/>
            <a:ext cx="3791530" cy="379153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descr="Combined Cadet Force crest">
            <a:extLst>
              <a:ext uri="{FF2B5EF4-FFF2-40B4-BE49-F238E27FC236}">
                <a16:creationId xmlns:a16="http://schemas.microsoft.com/office/drawing/2014/main" id="{F7C4B927-E5D4-3C47-BC1D-94EEFB4162A8}"/>
              </a:ext>
            </a:extLst>
          </p:cNvPr>
          <p:cNvPicPr/>
          <p:nvPr/>
        </p:nvPicPr>
        <p:blipFill>
          <a:blip r:embed="rId3" cstate="print">
            <a:extLst>
              <a:ext uri="{BEBA8EAE-BF5A-486C-A8C5-ECC9F3942E4B}">
                <a14:imgProps xmlns:a14="http://schemas.microsoft.com/office/drawing/2010/main">
                  <a14:imgLayer r:embed="rId4">
                    <a14:imgEffect>
                      <a14:backgroundRemoval t="4902" b="96569" l="2381" r="94286">
                        <a14:foregroundMark x1="47143" y1="92647" x2="30000" y2="84314"/>
                        <a14:foregroundMark x1="30000" y1="84314" x2="18095" y2="70098"/>
                        <a14:foregroundMark x1="18095" y1="70098" x2="10952" y2="51961"/>
                        <a14:foregroundMark x1="10952" y1="51961" x2="18095" y2="31373"/>
                        <a14:foregroundMark x1="18095" y1="31373" x2="39524" y2="16667"/>
                        <a14:foregroundMark x1="39524" y1="16667" x2="61905" y2="15196"/>
                        <a14:foregroundMark x1="61905" y1="15196" x2="78095" y2="25000"/>
                        <a14:foregroundMark x1="78095" y1="25000" x2="82381" y2="46078"/>
                        <a14:foregroundMark x1="82381" y1="46078" x2="80000" y2="65196"/>
                        <a14:foregroundMark x1="80000" y1="65196" x2="49524" y2="91667"/>
                        <a14:foregroundMark x1="4762" y1="40686" x2="6667" y2="60784"/>
                        <a14:foregroundMark x1="90000" y1="37255" x2="91429" y2="57353"/>
                        <a14:foregroundMark x1="91429" y1="57353" x2="86190" y2="75490"/>
                        <a14:foregroundMark x1="86190" y1="75490" x2="85714" y2="75490"/>
                        <a14:foregroundMark x1="53333" y1="96569" x2="46667" y2="95588"/>
                        <a14:foregroundMark x1="41429" y1="4902" x2="53333" y2="5882"/>
                        <a14:foregroundMark x1="2381" y1="50490" x2="2381" y2="50490"/>
                        <a14:foregroundMark x1="94286" y1="52451" x2="94286" y2="52451"/>
                      </a14:backgroundRemoval>
                    </a14:imgEffect>
                  </a14:imgLayer>
                </a14:imgProps>
              </a:ext>
            </a:extLst>
          </a:blip>
          <a:stretch>
            <a:fillRect/>
          </a:stretch>
        </p:blipFill>
        <p:spPr bwMode="auto">
          <a:xfrm>
            <a:off x="9438457" y="111005"/>
            <a:ext cx="1999983" cy="1861902"/>
          </a:xfrm>
          <a:prstGeom prst="rect">
            <a:avLst/>
          </a:prstGeom>
          <a:noFill/>
        </p:spPr>
      </p:pic>
      <p:pic>
        <p:nvPicPr>
          <p:cNvPr id="29" name="Picture 28">
            <a:extLst>
              <a:ext uri="{FF2B5EF4-FFF2-40B4-BE49-F238E27FC236}">
                <a16:creationId xmlns:a16="http://schemas.microsoft.com/office/drawing/2014/main" id="{218D9792-5ACF-9446-824C-A8C1B0F9F2FA}"/>
              </a:ext>
            </a:extLst>
          </p:cNvPr>
          <p:cNvPicPr/>
          <p:nvPr/>
        </p:nvPicPr>
        <p:blipFill>
          <a:blip r:embed="rId5">
            <a:extLst>
              <a:ext uri="{BEBA8EAE-BF5A-486C-A8C5-ECC9F3942E4B}">
                <a14:imgProps xmlns:a14="http://schemas.microsoft.com/office/drawing/2010/main">
                  <a14:imgLayer r:embed="rId6">
                    <a14:imgEffect>
                      <a14:backgroundRemoval t="5328" b="97404" l="1935" r="96252">
                        <a14:foregroundMark x1="5562" y1="39071" x2="5562" y2="39071"/>
                        <a14:foregroundMark x1="7013" y1="90437" x2="7013" y2="90437"/>
                        <a14:foregroundMark x1="49698" y1="94672" x2="49698" y2="94672"/>
                        <a14:foregroundMark x1="25877" y1="95902" x2="25877" y2="95902"/>
                        <a14:foregroundMark x1="49698" y1="5464" x2="49698" y2="5464"/>
                        <a14:foregroundMark x1="90810" y1="34016" x2="90810" y2="34016"/>
                        <a14:foregroundMark x1="93470" y1="55055" x2="93470" y2="55055"/>
                        <a14:foregroundMark x1="93954" y1="89617" x2="93954" y2="89617"/>
                        <a14:foregroundMark x1="96372" y1="90164" x2="96372" y2="90164"/>
                        <a14:foregroundMark x1="2902" y1="90437" x2="2902" y2="90437"/>
                        <a14:foregroundMark x1="1935" y1="71585" x2="1935" y2="71585"/>
                        <a14:foregroundMark x1="49577" y1="96721" x2="49577" y2="96721"/>
                        <a14:foregroundMark x1="73277" y1="96448" x2="73277" y2="96448"/>
                        <a14:foregroundMark x1="26119" y1="95082" x2="26119" y2="95082"/>
                        <a14:foregroundMark x1="26481" y1="97404" x2="26481" y2="97404"/>
                        <a14:backgroundMark x1="84160" y1="45082" x2="84160" y2="45082"/>
                        <a14:backgroundMark x1="15357" y1="22814" x2="15357" y2="22814"/>
                        <a14:backgroundMark x1="47400" y1="7650" x2="47400" y2="7650"/>
                        <a14:backgroundMark x1="23700" y1="85656" x2="23700" y2="85656"/>
                        <a14:backgroundMark x1="75574" y1="85109" x2="75574" y2="85109"/>
                        <a14:backgroundMark x1="15357" y1="82923" x2="15357" y2="82923"/>
                        <a14:backgroundMark x1="16203" y1="27186" x2="16203" y2="27186"/>
                        <a14:backgroundMark x1="16082" y1="27186" x2="16082" y2="27186"/>
                      </a14:backgroundRemoval>
                    </a14:imgEffect>
                  </a14:imgLayer>
                </a14:imgProps>
              </a:ext>
              <a:ext uri="{28A0092B-C50C-407E-A947-70E740481C1C}">
                <a14:useLocalDpi xmlns:a14="http://schemas.microsoft.com/office/drawing/2010/main" val="0"/>
              </a:ext>
            </a:extLst>
          </a:blip>
          <a:stretch>
            <a:fillRect/>
          </a:stretch>
        </p:blipFill>
        <p:spPr bwMode="auto">
          <a:xfrm>
            <a:off x="638881" y="265473"/>
            <a:ext cx="1999983" cy="1788750"/>
          </a:xfrm>
          <a:prstGeom prst="rect">
            <a:avLst/>
          </a:prstGeom>
          <a:noFill/>
        </p:spPr>
      </p:pic>
      <p:pic>
        <p:nvPicPr>
          <p:cNvPr id="5124" name="Picture 4" descr="Drill Within the ACF and CCF - The Cadet Direct Blog">
            <a:extLst>
              <a:ext uri="{FF2B5EF4-FFF2-40B4-BE49-F238E27FC236}">
                <a16:creationId xmlns:a16="http://schemas.microsoft.com/office/drawing/2014/main" id="{681585C1-C969-1044-9D22-7A4D77B2CAE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99470" y="2660962"/>
            <a:ext cx="5724241" cy="3663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2862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37CD85F-5AB3-8640-80D9-319839D6430B}"/>
              </a:ext>
            </a:extLst>
          </p:cNvPr>
          <p:cNvSpPr>
            <a:spLocks noGrp="1"/>
          </p:cNvSpPr>
          <p:nvPr>
            <p:ph type="title"/>
          </p:nvPr>
        </p:nvSpPr>
        <p:spPr>
          <a:xfrm>
            <a:off x="643467" y="321734"/>
            <a:ext cx="10905066" cy="1135737"/>
          </a:xfrm>
        </p:spPr>
        <p:txBody>
          <a:bodyPr>
            <a:normAutofit/>
          </a:bodyPr>
          <a:lstStyle/>
          <a:p>
            <a:r>
              <a:rPr lang="en-US" b="1" dirty="0">
                <a:latin typeface="+mn-lt"/>
              </a:rPr>
              <a:t>Hair and beards</a:t>
            </a:r>
          </a:p>
        </p:txBody>
      </p:sp>
      <p:sp>
        <p:nvSpPr>
          <p:cNvPr id="3" name="Content Placeholder 2">
            <a:extLst>
              <a:ext uri="{FF2B5EF4-FFF2-40B4-BE49-F238E27FC236}">
                <a16:creationId xmlns:a16="http://schemas.microsoft.com/office/drawing/2014/main" id="{5ABD72AB-AB04-1548-9D1A-F95F55D84145}"/>
              </a:ext>
            </a:extLst>
          </p:cNvPr>
          <p:cNvSpPr>
            <a:spLocks noGrp="1"/>
          </p:cNvSpPr>
          <p:nvPr>
            <p:ph idx="1"/>
          </p:nvPr>
        </p:nvSpPr>
        <p:spPr>
          <a:xfrm>
            <a:off x="643466" y="1782980"/>
            <a:ext cx="11188191" cy="4753285"/>
          </a:xfrm>
        </p:spPr>
        <p:txBody>
          <a:bodyPr>
            <a:normAutofit lnSpcReduction="10000"/>
          </a:bodyPr>
          <a:lstStyle/>
          <a:p>
            <a:r>
              <a:rPr lang="en-GB" dirty="0"/>
              <a:t>Before Friday, all cadets need to be clean shaven</a:t>
            </a:r>
          </a:p>
          <a:p>
            <a:r>
              <a:rPr lang="en-GB" dirty="0"/>
              <a:t>This may mean some of you need to shave every Thursday evening, or even every Friday morning.</a:t>
            </a:r>
          </a:p>
          <a:p>
            <a:r>
              <a:rPr lang="en-GB" dirty="0"/>
              <a:t>Whilst College regulations state that hair must be neat and clear of eyes…</a:t>
            </a:r>
          </a:p>
          <a:p>
            <a:r>
              <a:rPr lang="en-GB" dirty="0"/>
              <a:t>MOD regulations also apply as per information given when signing up for CCF. </a:t>
            </a:r>
          </a:p>
          <a:p>
            <a:r>
              <a:rPr lang="en-GB" dirty="0"/>
              <a:t>For male cadets this includes that hair must be off the collar and of a natural colour.</a:t>
            </a:r>
          </a:p>
          <a:p>
            <a:r>
              <a:rPr lang="en-GB" dirty="0"/>
              <a:t>For female cadets, hair must be tied back. EC CCF Female cadets are strongly encouraged to wear a neat bun with a hairnet to match the hair colour, for safety reasons.</a:t>
            </a:r>
          </a:p>
          <a:p>
            <a:endParaRPr lang="en-US" sz="2000" dirty="0"/>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8650202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59B0F4E-5254-9945-9593-0B11C19058F1}"/>
              </a:ext>
            </a:extLst>
          </p:cNvPr>
          <p:cNvSpPr>
            <a:spLocks noGrp="1"/>
          </p:cNvSpPr>
          <p:nvPr>
            <p:ph idx="1"/>
          </p:nvPr>
        </p:nvSpPr>
        <p:spPr>
          <a:xfrm>
            <a:off x="670704" y="1577515"/>
            <a:ext cx="10778691" cy="5041562"/>
          </a:xfrm>
        </p:spPr>
        <p:txBody>
          <a:bodyPr>
            <a:normAutofit/>
          </a:bodyPr>
          <a:lstStyle/>
          <a:p>
            <a:r>
              <a:rPr lang="en-GB" dirty="0"/>
              <a:t>Head dress includes bush hats or beret.</a:t>
            </a:r>
          </a:p>
          <a:p>
            <a:r>
              <a:rPr lang="en-GB" dirty="0"/>
              <a:t>Wearing our head dress is an essential part of representing His Majesty the King. Wear it with pride.</a:t>
            </a:r>
          </a:p>
          <a:p>
            <a:r>
              <a:rPr lang="en-GB" dirty="0"/>
              <a:t>You must always wear your head dress when travelling to/from school, outside around school in the day and when on parade. If there is nothing above your head, put your head dress on.</a:t>
            </a:r>
          </a:p>
          <a:p>
            <a:r>
              <a:rPr lang="en-GB" dirty="0"/>
              <a:t>If you wear a helmet (cycle or motorcycle) put your head dress on the moment you remove your helmet.</a:t>
            </a:r>
          </a:p>
          <a:p>
            <a:r>
              <a:rPr lang="en-GB" dirty="0"/>
              <a:t>All head dress is to be kept on you at all times, even when you have taken it off. Head dress is never to be the object of silly play. </a:t>
            </a:r>
          </a:p>
          <a:p>
            <a:r>
              <a:rPr lang="en-GB" dirty="0"/>
              <a:t>Neck strap does not have to be worn under the chin.</a:t>
            </a:r>
          </a:p>
          <a:p>
            <a:pPr marL="0" indent="0">
              <a:buNone/>
            </a:pPr>
            <a:endParaRPr lang="en-GB" dirty="0"/>
          </a:p>
          <a:p>
            <a:pPr marL="0" indent="0">
              <a:buNone/>
            </a:pPr>
            <a:endParaRPr lang="en-GB" dirty="0"/>
          </a:p>
          <a:p>
            <a:endParaRPr lang="en-US" sz="2000" dirty="0"/>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Box 3">
            <a:extLst>
              <a:ext uri="{FF2B5EF4-FFF2-40B4-BE49-F238E27FC236}">
                <a16:creationId xmlns:a16="http://schemas.microsoft.com/office/drawing/2014/main" id="{52BEDBA2-7942-D146-8DF7-A24DDCCD203B}"/>
              </a:ext>
            </a:extLst>
          </p:cNvPr>
          <p:cNvSpPr txBox="1"/>
          <p:nvPr/>
        </p:nvSpPr>
        <p:spPr>
          <a:xfrm>
            <a:off x="507030" y="404037"/>
            <a:ext cx="2763962" cy="769441"/>
          </a:xfrm>
          <a:prstGeom prst="rect">
            <a:avLst/>
          </a:prstGeom>
          <a:noFill/>
        </p:spPr>
        <p:txBody>
          <a:bodyPr wrap="none" rtlCol="0">
            <a:spAutoFit/>
          </a:bodyPr>
          <a:lstStyle/>
          <a:p>
            <a:r>
              <a:rPr lang="en-US" sz="4400" b="1" dirty="0"/>
              <a:t>Head dress</a:t>
            </a:r>
          </a:p>
        </p:txBody>
      </p:sp>
      <p:pic>
        <p:nvPicPr>
          <p:cNvPr id="1028" name="Picture 4" descr="Bush Hat Special Forces BTP - Ranger Army Surplus Store">
            <a:extLst>
              <a:ext uri="{FF2B5EF4-FFF2-40B4-BE49-F238E27FC236}">
                <a16:creationId xmlns:a16="http://schemas.microsoft.com/office/drawing/2014/main" id="{6E22A117-48DA-1A44-8C22-9CE153336B9D}"/>
              </a:ext>
            </a:extLst>
          </p:cNvPr>
          <p:cNvPicPr>
            <a:picLocks noChangeAspect="1" noChangeArrowheads="1"/>
          </p:cNvPicPr>
          <p:nvPr/>
        </p:nvPicPr>
        <p:blipFill>
          <a:blip r:embed="rId2">
            <a:alphaModFix/>
            <a:extLst>
              <a:ext uri="{28A0092B-C50C-407E-A947-70E740481C1C}">
                <a14:useLocalDpi xmlns:a14="http://schemas.microsoft.com/office/drawing/2010/main" val="0"/>
              </a:ext>
            </a:extLst>
          </a:blip>
          <a:srcRect/>
          <a:stretch>
            <a:fillRect/>
          </a:stretch>
        </p:blipFill>
        <p:spPr bwMode="auto">
          <a:xfrm>
            <a:off x="9498980" y="157527"/>
            <a:ext cx="2839975" cy="2839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8801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9B0F4E-5254-9945-9593-0B11C19058F1}"/>
              </a:ext>
            </a:extLst>
          </p:cNvPr>
          <p:cNvSpPr>
            <a:spLocks noGrp="1"/>
          </p:cNvSpPr>
          <p:nvPr>
            <p:ph idx="1"/>
          </p:nvPr>
        </p:nvSpPr>
        <p:spPr>
          <a:xfrm>
            <a:off x="670705" y="1577515"/>
            <a:ext cx="11389813" cy="4393982"/>
          </a:xfrm>
        </p:spPr>
        <p:txBody>
          <a:bodyPr>
            <a:normAutofit/>
          </a:bodyPr>
          <a:lstStyle/>
          <a:p>
            <a:r>
              <a:rPr lang="en-GB" dirty="0"/>
              <a:t>Elizabeth College CCF Berets will be awarded to cadets</a:t>
            </a:r>
            <a:br>
              <a:rPr lang="en-GB" dirty="0"/>
            </a:br>
            <a:r>
              <a:rPr lang="en-GB" dirty="0"/>
              <a:t>who have passed their basic assessments.</a:t>
            </a:r>
          </a:p>
          <a:p>
            <a:r>
              <a:rPr lang="en-GB" dirty="0"/>
              <a:t>The aim is to achieve these by the end of term. With hard work and following the instructions given to you, you will achieve this.</a:t>
            </a:r>
          </a:p>
          <a:p>
            <a:r>
              <a:rPr lang="en-GB" dirty="0"/>
              <a:t>PWRR Army Berets are awarded to Army Seniors upon successful completion of their recruit year, following attendance and participation at Annual Camp and October Training.</a:t>
            </a:r>
          </a:p>
          <a:p>
            <a:r>
              <a:rPr lang="en-GB" dirty="0"/>
              <a:t>Berets can be moulded using warm and cold water, taking care not to get the leather band wet.</a:t>
            </a:r>
          </a:p>
          <a:p>
            <a:pPr marL="0" indent="0">
              <a:buNone/>
            </a:pPr>
            <a:endParaRPr lang="en-GB" dirty="0"/>
          </a:p>
          <a:p>
            <a:endParaRPr lang="en-US" sz="2000" dirty="0"/>
          </a:p>
        </p:txBody>
      </p:sp>
      <p:sp>
        <p:nvSpPr>
          <p:cNvPr id="4" name="TextBox 3">
            <a:extLst>
              <a:ext uri="{FF2B5EF4-FFF2-40B4-BE49-F238E27FC236}">
                <a16:creationId xmlns:a16="http://schemas.microsoft.com/office/drawing/2014/main" id="{52BEDBA2-7942-D146-8DF7-A24DDCCD203B}"/>
              </a:ext>
            </a:extLst>
          </p:cNvPr>
          <p:cNvSpPr txBox="1"/>
          <p:nvPr/>
        </p:nvSpPr>
        <p:spPr>
          <a:xfrm>
            <a:off x="447805" y="558444"/>
            <a:ext cx="1678088" cy="769441"/>
          </a:xfrm>
          <a:prstGeom prst="rect">
            <a:avLst/>
          </a:prstGeom>
          <a:noFill/>
        </p:spPr>
        <p:txBody>
          <a:bodyPr wrap="none" rtlCol="0">
            <a:spAutoFit/>
          </a:bodyPr>
          <a:lstStyle/>
          <a:p>
            <a:r>
              <a:rPr lang="en-US" sz="4400" b="1" dirty="0"/>
              <a:t>Berets</a:t>
            </a:r>
          </a:p>
        </p:txBody>
      </p:sp>
      <p:pic>
        <p:nvPicPr>
          <p:cNvPr id="1032" name="Picture 8" descr="CCF (Army) How to Wear a Beret - YouTube">
            <a:extLst>
              <a:ext uri="{FF2B5EF4-FFF2-40B4-BE49-F238E27FC236}">
                <a16:creationId xmlns:a16="http://schemas.microsoft.com/office/drawing/2014/main" id="{AF32B670-ECE7-614E-B761-B62ABE42BD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7412" y="308814"/>
            <a:ext cx="2974246" cy="167301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8B602A79-50CC-0A4C-833E-13FADA5EFA25}"/>
              </a:ext>
            </a:extLst>
          </p:cNvPr>
          <p:cNvSpPr/>
          <p:nvPr/>
        </p:nvSpPr>
        <p:spPr>
          <a:xfrm>
            <a:off x="863372" y="5609409"/>
            <a:ext cx="6008915" cy="369332"/>
          </a:xfrm>
          <a:prstGeom prst="rect">
            <a:avLst/>
          </a:prstGeom>
        </p:spPr>
        <p:txBody>
          <a:bodyPr wrap="square">
            <a:spAutoFit/>
          </a:bodyPr>
          <a:lstStyle/>
          <a:p>
            <a:r>
              <a:rPr lang="en-US" dirty="0">
                <a:hlinkClick r:id="rId3"/>
              </a:rPr>
              <a:t>https://www.youtube.com/watch?v=M9YJbt_SHAc</a:t>
            </a:r>
            <a:endParaRPr lang="en-US" dirty="0"/>
          </a:p>
        </p:txBody>
      </p:sp>
    </p:spTree>
    <p:extLst>
      <p:ext uri="{BB962C8B-B14F-4D97-AF65-F5344CB8AC3E}">
        <p14:creationId xmlns:p14="http://schemas.microsoft.com/office/powerpoint/2010/main" val="7546523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233BB0A-996F-1943-B479-4C3034A78344}"/>
              </a:ext>
            </a:extLst>
          </p:cNvPr>
          <p:cNvSpPr>
            <a:spLocks noGrp="1"/>
          </p:cNvSpPr>
          <p:nvPr>
            <p:ph type="title"/>
          </p:nvPr>
        </p:nvSpPr>
        <p:spPr>
          <a:xfrm>
            <a:off x="643467" y="321734"/>
            <a:ext cx="10905066" cy="1135737"/>
          </a:xfrm>
        </p:spPr>
        <p:txBody>
          <a:bodyPr>
            <a:normAutofit/>
          </a:bodyPr>
          <a:lstStyle/>
          <a:p>
            <a:r>
              <a:rPr lang="en-US" b="1" dirty="0">
                <a:latin typeface="+mn-lt"/>
              </a:rPr>
              <a:t>Boots</a:t>
            </a:r>
          </a:p>
        </p:txBody>
      </p:sp>
      <p:sp>
        <p:nvSpPr>
          <p:cNvPr id="3" name="Content Placeholder 2">
            <a:extLst>
              <a:ext uri="{FF2B5EF4-FFF2-40B4-BE49-F238E27FC236}">
                <a16:creationId xmlns:a16="http://schemas.microsoft.com/office/drawing/2014/main" id="{3CE7F1A8-6369-7F43-9C76-53090D2E66D9}"/>
              </a:ext>
            </a:extLst>
          </p:cNvPr>
          <p:cNvSpPr>
            <a:spLocks noGrp="1"/>
          </p:cNvSpPr>
          <p:nvPr>
            <p:ph idx="1"/>
          </p:nvPr>
        </p:nvSpPr>
        <p:spPr>
          <a:xfrm>
            <a:off x="643467" y="1782981"/>
            <a:ext cx="10905066" cy="4393982"/>
          </a:xfrm>
        </p:spPr>
        <p:txBody>
          <a:bodyPr>
            <a:normAutofit/>
          </a:bodyPr>
          <a:lstStyle/>
          <a:p>
            <a:r>
              <a:rPr lang="en-GB" dirty="0"/>
              <a:t>Comfortable socks should be worn below to support your foot (especially in new boots). Some of you may need a second (thinner) pair as well as your thicker warmer ones.</a:t>
            </a:r>
          </a:p>
          <a:p>
            <a:pPr lvl="0"/>
            <a:r>
              <a:rPr lang="en-GB" dirty="0"/>
              <a:t>Laces must be secure and as tight as comfortable (the end of the laces should be tucked under or round the lips of the boots </a:t>
            </a:r>
          </a:p>
          <a:p>
            <a:r>
              <a:rPr lang="en-GB" dirty="0"/>
              <a:t>Boots must be polished sufficiently every week with no scuffs from playing football etc.</a:t>
            </a:r>
          </a:p>
          <a:p>
            <a:r>
              <a:rPr lang="en-GB" dirty="0"/>
              <a:t>You need to add at least one but preferably more layers of good quality polish to your boots every week to build up greater water-resistance.</a:t>
            </a:r>
          </a:p>
          <a:p>
            <a:endParaRPr lang="en-GB" dirty="0"/>
          </a:p>
          <a:p>
            <a:pPr lvl="0"/>
            <a:endParaRPr lang="en-GB" dirty="0"/>
          </a:p>
          <a:p>
            <a:endParaRPr lang="en-GB" dirty="0"/>
          </a:p>
          <a:p>
            <a:endParaRPr lang="en-US" sz="2000" dirty="0"/>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5522629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3E47D-34A3-2948-600E-3D586AC6531B}"/>
              </a:ext>
            </a:extLst>
          </p:cNvPr>
          <p:cNvSpPr>
            <a:spLocks noGrp="1"/>
          </p:cNvSpPr>
          <p:nvPr>
            <p:ph type="title"/>
          </p:nvPr>
        </p:nvSpPr>
        <p:spPr/>
        <p:txBody>
          <a:bodyPr/>
          <a:lstStyle/>
          <a:p>
            <a:r>
              <a:rPr lang="en-GB" b="1" dirty="0">
                <a:latin typeface="+mn-lt"/>
              </a:rPr>
              <a:t>Now check</a:t>
            </a:r>
          </a:p>
        </p:txBody>
      </p:sp>
      <p:sp>
        <p:nvSpPr>
          <p:cNvPr id="3" name="Content Placeholder 2">
            <a:extLst>
              <a:ext uri="{FF2B5EF4-FFF2-40B4-BE49-F238E27FC236}">
                <a16:creationId xmlns:a16="http://schemas.microsoft.com/office/drawing/2014/main" id="{2B85AF2D-6AA7-3237-E3D8-365CE140C656}"/>
              </a:ext>
            </a:extLst>
          </p:cNvPr>
          <p:cNvSpPr>
            <a:spLocks noGrp="1"/>
          </p:cNvSpPr>
          <p:nvPr>
            <p:ph idx="1"/>
          </p:nvPr>
        </p:nvSpPr>
        <p:spPr>
          <a:xfrm>
            <a:off x="838199" y="1825625"/>
            <a:ext cx="10788535" cy="4351338"/>
          </a:xfrm>
        </p:spPr>
        <p:txBody>
          <a:bodyPr/>
          <a:lstStyle/>
          <a:p>
            <a:r>
              <a:rPr lang="en-GB" dirty="0"/>
              <a:t>Check your kit fits – boots cannot be exchanged once they have been worn outside. Now is the only time to exchange boots. </a:t>
            </a:r>
          </a:p>
          <a:p>
            <a:r>
              <a:rPr lang="en-GB" dirty="0"/>
              <a:t>Other kit should fit if your sizing chart is correct. If kit does not fit, see Lt Mitchinson.</a:t>
            </a:r>
          </a:p>
          <a:p>
            <a:r>
              <a:rPr lang="en-GB" dirty="0"/>
              <a:t>Times for kit exchange are Mon, Wed or Thurs breaktime or lunchtime. </a:t>
            </a:r>
          </a:p>
          <a:p>
            <a:r>
              <a:rPr lang="en-GB" dirty="0"/>
              <a:t>LC girls may make alternative appointments directly with the SSI by communication via email.</a:t>
            </a:r>
          </a:p>
          <a:p>
            <a:endParaRPr lang="en-GB" dirty="0"/>
          </a:p>
        </p:txBody>
      </p:sp>
    </p:spTree>
    <p:extLst>
      <p:ext uri="{BB962C8B-B14F-4D97-AF65-F5344CB8AC3E}">
        <p14:creationId xmlns:p14="http://schemas.microsoft.com/office/powerpoint/2010/main" val="689763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FAEC812-DAE0-1043-9B89-7FAEE8D844E7}"/>
              </a:ext>
            </a:extLst>
          </p:cNvPr>
          <p:cNvSpPr>
            <a:spLocks noGrp="1"/>
          </p:cNvSpPr>
          <p:nvPr>
            <p:ph type="title"/>
          </p:nvPr>
        </p:nvSpPr>
        <p:spPr>
          <a:xfrm>
            <a:off x="643467" y="321734"/>
            <a:ext cx="10905066" cy="1135737"/>
          </a:xfrm>
        </p:spPr>
        <p:txBody>
          <a:bodyPr>
            <a:normAutofit/>
          </a:bodyPr>
          <a:lstStyle/>
          <a:p>
            <a:r>
              <a:rPr lang="en-US" b="1" dirty="0">
                <a:latin typeface="+mn-lt"/>
              </a:rPr>
              <a:t>Buddy Buddy System</a:t>
            </a:r>
          </a:p>
        </p:txBody>
      </p:sp>
      <p:sp>
        <p:nvSpPr>
          <p:cNvPr id="3" name="Content Placeholder 2">
            <a:extLst>
              <a:ext uri="{FF2B5EF4-FFF2-40B4-BE49-F238E27FC236}">
                <a16:creationId xmlns:a16="http://schemas.microsoft.com/office/drawing/2014/main" id="{7E2F764D-D8E8-2D40-BA58-DF652B8235BF}"/>
              </a:ext>
            </a:extLst>
          </p:cNvPr>
          <p:cNvSpPr>
            <a:spLocks noGrp="1"/>
          </p:cNvSpPr>
          <p:nvPr>
            <p:ph idx="1"/>
          </p:nvPr>
        </p:nvSpPr>
        <p:spPr>
          <a:xfrm>
            <a:off x="643467" y="1782981"/>
            <a:ext cx="4272126" cy="4393982"/>
          </a:xfrm>
        </p:spPr>
        <p:txBody>
          <a:bodyPr>
            <a:normAutofit/>
          </a:bodyPr>
          <a:lstStyle/>
          <a:p>
            <a:r>
              <a:rPr lang="en-GB" dirty="0"/>
              <a:t>It is always worth checking over each other’s uniform before going onto the parade square.</a:t>
            </a:r>
          </a:p>
          <a:p>
            <a:r>
              <a:rPr lang="en-GB" dirty="0"/>
              <a:t>Go from head to toe checking that everything on this PowerPoint is achieved to an acceptable standard</a:t>
            </a:r>
          </a:p>
          <a:p>
            <a:endParaRPr lang="en-US" sz="2000" dirty="0"/>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Picture 8">
            <a:extLst>
              <a:ext uri="{FF2B5EF4-FFF2-40B4-BE49-F238E27FC236}">
                <a16:creationId xmlns:a16="http://schemas.microsoft.com/office/drawing/2014/main" id="{9786106C-F37F-ED4A-9E8F-0DC85DF01F0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054138" y="1654650"/>
            <a:ext cx="6321175" cy="3892710"/>
          </a:xfrm>
          <a:prstGeom prst="rect">
            <a:avLst/>
          </a:prstGeom>
          <a:noFill/>
          <a:ln>
            <a:noFill/>
          </a:ln>
        </p:spPr>
      </p:pic>
    </p:spTree>
    <p:extLst>
      <p:ext uri="{BB962C8B-B14F-4D97-AF65-F5344CB8AC3E}">
        <p14:creationId xmlns:p14="http://schemas.microsoft.com/office/powerpoint/2010/main" val="2845862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CA327-BDC2-CFF9-1789-D81178C5D7AD}"/>
              </a:ext>
            </a:extLst>
          </p:cNvPr>
          <p:cNvSpPr>
            <a:spLocks noGrp="1"/>
          </p:cNvSpPr>
          <p:nvPr>
            <p:ph type="title"/>
          </p:nvPr>
        </p:nvSpPr>
        <p:spPr/>
        <p:txBody>
          <a:bodyPr/>
          <a:lstStyle/>
          <a:p>
            <a:r>
              <a:rPr lang="en-GB" dirty="0"/>
              <a:t>To start with… </a:t>
            </a:r>
          </a:p>
        </p:txBody>
      </p:sp>
      <p:sp>
        <p:nvSpPr>
          <p:cNvPr id="3" name="Content Placeholder 2">
            <a:extLst>
              <a:ext uri="{FF2B5EF4-FFF2-40B4-BE49-F238E27FC236}">
                <a16:creationId xmlns:a16="http://schemas.microsoft.com/office/drawing/2014/main" id="{FB9164F4-AF31-B7B8-562A-E48DD9D32DA7}"/>
              </a:ext>
            </a:extLst>
          </p:cNvPr>
          <p:cNvSpPr>
            <a:spLocks noGrp="1"/>
          </p:cNvSpPr>
          <p:nvPr>
            <p:ph idx="1"/>
          </p:nvPr>
        </p:nvSpPr>
        <p:spPr/>
        <p:txBody>
          <a:bodyPr>
            <a:normAutofit/>
          </a:bodyPr>
          <a:lstStyle/>
          <a:p>
            <a:pPr marL="0" indent="0">
              <a:buNone/>
            </a:pPr>
            <a:r>
              <a:rPr lang="en-GB" dirty="0"/>
              <a:t>Please put on your:</a:t>
            </a:r>
          </a:p>
          <a:p>
            <a:r>
              <a:rPr lang="en-GB" dirty="0"/>
              <a:t>CCF Trousers</a:t>
            </a:r>
          </a:p>
          <a:p>
            <a:r>
              <a:rPr lang="en-GB" dirty="0"/>
              <a:t>CCF Green under t-shirt</a:t>
            </a:r>
          </a:p>
          <a:p>
            <a:endParaRPr lang="en-GB" dirty="0"/>
          </a:p>
          <a:p>
            <a:r>
              <a:rPr lang="en-GB" dirty="0"/>
              <a:t>DISCIPLINE: It is your responsibility to listen to these instructions and be able to follow them at home. It isn’t your Mum/Grannie/Ex Reg parent/butler’s responsibility to do this for you.</a:t>
            </a:r>
          </a:p>
          <a:p>
            <a:r>
              <a:rPr lang="en-GB" dirty="0"/>
              <a:t>NB the uniform fabrics have changed over time, and so have these instructions.</a:t>
            </a:r>
          </a:p>
          <a:p>
            <a:endParaRPr lang="en-GB" dirty="0"/>
          </a:p>
        </p:txBody>
      </p:sp>
    </p:spTree>
    <p:extLst>
      <p:ext uri="{BB962C8B-B14F-4D97-AF65-F5344CB8AC3E}">
        <p14:creationId xmlns:p14="http://schemas.microsoft.com/office/powerpoint/2010/main" val="3012346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AB59D45-4FC6-354C-B46B-774C00934419}"/>
              </a:ext>
            </a:extLst>
          </p:cNvPr>
          <p:cNvSpPr>
            <a:spLocks noGrp="1"/>
          </p:cNvSpPr>
          <p:nvPr>
            <p:ph type="title"/>
          </p:nvPr>
        </p:nvSpPr>
        <p:spPr>
          <a:xfrm>
            <a:off x="643467" y="321734"/>
            <a:ext cx="10905066" cy="1135737"/>
          </a:xfrm>
        </p:spPr>
        <p:txBody>
          <a:bodyPr>
            <a:normAutofit/>
          </a:bodyPr>
          <a:lstStyle/>
          <a:p>
            <a:r>
              <a:rPr lang="en-US" b="1" dirty="0">
                <a:latin typeface="+mn-lt"/>
              </a:rPr>
              <a:t>Trousers</a:t>
            </a:r>
          </a:p>
        </p:txBody>
      </p:sp>
      <p:sp>
        <p:nvSpPr>
          <p:cNvPr id="3" name="Content Placeholder 2">
            <a:extLst>
              <a:ext uri="{FF2B5EF4-FFF2-40B4-BE49-F238E27FC236}">
                <a16:creationId xmlns:a16="http://schemas.microsoft.com/office/drawing/2014/main" id="{B9FBEC25-0B45-554D-960D-6C19DF66369E}"/>
              </a:ext>
            </a:extLst>
          </p:cNvPr>
          <p:cNvSpPr>
            <a:spLocks noGrp="1"/>
          </p:cNvSpPr>
          <p:nvPr>
            <p:ph idx="1"/>
          </p:nvPr>
        </p:nvSpPr>
        <p:spPr>
          <a:xfrm>
            <a:off x="643467" y="1782981"/>
            <a:ext cx="10905066" cy="4393982"/>
          </a:xfrm>
        </p:spPr>
        <p:txBody>
          <a:bodyPr>
            <a:normAutofit/>
          </a:bodyPr>
          <a:lstStyle/>
          <a:p>
            <a:r>
              <a:rPr lang="en-GB" sz="2400" dirty="0"/>
              <a:t>Trousers should be ironed but should not have creases down the middle. If you have new trousers, these central creases need to be ironed out.</a:t>
            </a:r>
          </a:p>
          <a:p>
            <a:r>
              <a:rPr lang="en-GB" sz="2400" dirty="0"/>
              <a:t>Pockets should be pressed flat and fastened closed.</a:t>
            </a:r>
          </a:p>
          <a:p>
            <a:r>
              <a:rPr lang="en-GB" sz="2400" dirty="0"/>
              <a:t>Trouser ties must be drawn so the bottom of the trousers look neat, this be be achieved rolling under can help hide the lace and end of the trouser (making sure trousers cover over the top of your boots)</a:t>
            </a:r>
          </a:p>
          <a:p>
            <a:r>
              <a:rPr lang="en-GB" sz="2400" dirty="0"/>
              <a:t> Any laces (boot or trouser ties) must be hidden out of sight. Safety pins can help here but make sure they cannot be seen from the outside.</a:t>
            </a:r>
          </a:p>
          <a:p>
            <a:r>
              <a:rPr lang="en-GB" sz="2400" dirty="0" err="1"/>
              <a:t>Twistees</a:t>
            </a:r>
            <a:r>
              <a:rPr lang="en-GB" sz="2400" dirty="0"/>
              <a:t> can also be used as an easier method however, they don’t work as well </a:t>
            </a:r>
          </a:p>
          <a:p>
            <a:endParaRPr lang="en-GB" dirty="0"/>
          </a:p>
          <a:p>
            <a:endParaRPr lang="en-US" sz="2000" dirty="0"/>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196026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CDF8354-132A-DC44-AE06-C1BCCABD98C9}"/>
              </a:ext>
            </a:extLst>
          </p:cNvPr>
          <p:cNvSpPr>
            <a:spLocks noGrp="1"/>
          </p:cNvSpPr>
          <p:nvPr>
            <p:ph type="title"/>
          </p:nvPr>
        </p:nvSpPr>
        <p:spPr>
          <a:xfrm>
            <a:off x="643467" y="321734"/>
            <a:ext cx="10905066" cy="1135737"/>
          </a:xfrm>
        </p:spPr>
        <p:txBody>
          <a:bodyPr>
            <a:normAutofit/>
          </a:bodyPr>
          <a:lstStyle/>
          <a:p>
            <a:r>
              <a:rPr lang="en-US" b="1" dirty="0">
                <a:latin typeface="+mn-lt"/>
              </a:rPr>
              <a:t>Belts</a:t>
            </a:r>
          </a:p>
        </p:txBody>
      </p:sp>
      <p:sp>
        <p:nvSpPr>
          <p:cNvPr id="3" name="Content Placeholder 2">
            <a:extLst>
              <a:ext uri="{FF2B5EF4-FFF2-40B4-BE49-F238E27FC236}">
                <a16:creationId xmlns:a16="http://schemas.microsoft.com/office/drawing/2014/main" id="{7B975579-402E-9F4F-897C-3C41CE737782}"/>
              </a:ext>
            </a:extLst>
          </p:cNvPr>
          <p:cNvSpPr>
            <a:spLocks noGrp="1"/>
          </p:cNvSpPr>
          <p:nvPr>
            <p:ph idx="1"/>
          </p:nvPr>
        </p:nvSpPr>
        <p:spPr>
          <a:xfrm>
            <a:off x="643467" y="1782981"/>
            <a:ext cx="10905066" cy="4393982"/>
          </a:xfrm>
        </p:spPr>
        <p:txBody>
          <a:bodyPr>
            <a:normAutofit/>
          </a:bodyPr>
          <a:lstStyle/>
          <a:p>
            <a:r>
              <a:rPr lang="en-GB" dirty="0"/>
              <a:t>Belt must be tight and slides pushed to the centre as far as possible (not like the picture below). Ends are folded to the inside.</a:t>
            </a:r>
          </a:p>
          <a:p>
            <a:r>
              <a:rPr lang="en-GB" dirty="0"/>
              <a:t> Male part (hook) on the </a:t>
            </a:r>
            <a:r>
              <a:rPr lang="en-GB" b="1" dirty="0"/>
              <a:t>right</a:t>
            </a:r>
            <a:r>
              <a:rPr lang="en-GB" dirty="0"/>
              <a:t>, female on the </a:t>
            </a:r>
            <a:r>
              <a:rPr lang="en-GB" b="1" dirty="0"/>
              <a:t>left</a:t>
            </a:r>
            <a:r>
              <a:rPr lang="en-GB" dirty="0"/>
              <a:t>.</a:t>
            </a:r>
          </a:p>
          <a:p>
            <a:r>
              <a:rPr lang="en-GB" dirty="0"/>
              <a:t>You can use a hot knife/lighter to gently deal with any frayed ends.</a:t>
            </a:r>
          </a:p>
          <a:p>
            <a:r>
              <a:rPr lang="en-GB" dirty="0"/>
              <a:t>If your belt ends are already frayed, let us know now and we can fix it.</a:t>
            </a:r>
          </a:p>
          <a:p>
            <a:pPr marL="0" indent="0">
              <a:buNone/>
            </a:pPr>
            <a:endParaRPr lang="en-US" sz="2000" dirty="0"/>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74" name="Picture 2" descr="Military Army Combat Cadet MOD Utility Belt British Army - Green - New :  Amazon.co.uk: Clothing">
            <a:extLst>
              <a:ext uri="{FF2B5EF4-FFF2-40B4-BE49-F238E27FC236}">
                <a16:creationId xmlns:a16="http://schemas.microsoft.com/office/drawing/2014/main" id="{10DF9ED4-26DB-F24C-AF20-735CE3094F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0193" y="4172088"/>
            <a:ext cx="6501205" cy="2464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1004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2BF61-61A2-AA42-BAAB-57F7EBDAF2E4}"/>
              </a:ext>
            </a:extLst>
          </p:cNvPr>
          <p:cNvSpPr>
            <a:spLocks noGrp="1"/>
          </p:cNvSpPr>
          <p:nvPr>
            <p:ph type="title"/>
          </p:nvPr>
        </p:nvSpPr>
        <p:spPr>
          <a:xfrm>
            <a:off x="643467" y="321734"/>
            <a:ext cx="10905066" cy="1135737"/>
          </a:xfrm>
        </p:spPr>
        <p:txBody>
          <a:bodyPr>
            <a:normAutofit/>
          </a:bodyPr>
          <a:lstStyle/>
          <a:p>
            <a:r>
              <a:rPr lang="en-US" b="1" dirty="0">
                <a:latin typeface="+mn-lt"/>
              </a:rPr>
              <a:t> Under T-shirt</a:t>
            </a:r>
          </a:p>
        </p:txBody>
      </p:sp>
      <p:sp>
        <p:nvSpPr>
          <p:cNvPr id="3" name="Content Placeholder 2">
            <a:extLst>
              <a:ext uri="{FF2B5EF4-FFF2-40B4-BE49-F238E27FC236}">
                <a16:creationId xmlns:a16="http://schemas.microsoft.com/office/drawing/2014/main" id="{3525D98E-2630-E046-A33A-784DC5CDC6EB}"/>
              </a:ext>
            </a:extLst>
          </p:cNvPr>
          <p:cNvSpPr>
            <a:spLocks noGrp="1"/>
          </p:cNvSpPr>
          <p:nvPr>
            <p:ph idx="1"/>
          </p:nvPr>
        </p:nvSpPr>
        <p:spPr>
          <a:xfrm>
            <a:off x="643467" y="1673667"/>
            <a:ext cx="10646094" cy="4393982"/>
          </a:xfrm>
        </p:spPr>
        <p:txBody>
          <a:bodyPr>
            <a:normAutofit/>
          </a:bodyPr>
          <a:lstStyle/>
          <a:p>
            <a:r>
              <a:rPr lang="en-GB" sz="2400" dirty="0"/>
              <a:t>Must be tucked in </a:t>
            </a:r>
          </a:p>
          <a:p>
            <a:r>
              <a:rPr lang="en-GB" sz="2400" dirty="0"/>
              <a:t>This is an under t-shirt</a:t>
            </a:r>
          </a:p>
          <a:p>
            <a:r>
              <a:rPr lang="en-GB" sz="2400" dirty="0"/>
              <a:t>It is not to be seen during the normal working day around school or in any lessons.</a:t>
            </a:r>
          </a:p>
          <a:p>
            <a:r>
              <a:rPr lang="en-GB" sz="2400" dirty="0"/>
              <a:t>On rare occasions we may say you can remove other layers if the weather is very hot, this is only likely to happen during CCF training.</a:t>
            </a:r>
          </a:p>
          <a:p>
            <a:r>
              <a:rPr lang="en-GB" sz="2400" dirty="0"/>
              <a:t>You may wear other t-shirts under your shirts but these must be entirely plain, of a similar colour so as not to stand out, and free of any slogans or logos or offensive words.</a:t>
            </a:r>
          </a:p>
          <a:p>
            <a:pPr marL="0" indent="0">
              <a:buNone/>
            </a:pPr>
            <a:endParaRPr lang="en-US" sz="2000" dirty="0"/>
          </a:p>
        </p:txBody>
      </p:sp>
    </p:spTree>
    <p:extLst>
      <p:ext uri="{BB962C8B-B14F-4D97-AF65-F5344CB8AC3E}">
        <p14:creationId xmlns:p14="http://schemas.microsoft.com/office/powerpoint/2010/main" val="1326092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FE2BF61-61A2-AA42-BAAB-57F7EBDAF2E4}"/>
              </a:ext>
            </a:extLst>
          </p:cNvPr>
          <p:cNvSpPr>
            <a:spLocks noGrp="1"/>
          </p:cNvSpPr>
          <p:nvPr>
            <p:ph type="title"/>
          </p:nvPr>
        </p:nvSpPr>
        <p:spPr>
          <a:xfrm>
            <a:off x="643467" y="321734"/>
            <a:ext cx="10905066" cy="1135737"/>
          </a:xfrm>
        </p:spPr>
        <p:txBody>
          <a:bodyPr>
            <a:normAutofit/>
          </a:bodyPr>
          <a:lstStyle/>
          <a:p>
            <a:r>
              <a:rPr lang="en-US" b="1" dirty="0">
                <a:latin typeface="+mn-lt"/>
              </a:rPr>
              <a:t> Jacket</a:t>
            </a:r>
          </a:p>
        </p:txBody>
      </p:sp>
      <p:sp>
        <p:nvSpPr>
          <p:cNvPr id="3" name="Content Placeholder 2">
            <a:extLst>
              <a:ext uri="{FF2B5EF4-FFF2-40B4-BE49-F238E27FC236}">
                <a16:creationId xmlns:a16="http://schemas.microsoft.com/office/drawing/2014/main" id="{3525D98E-2630-E046-A33A-784DC5CDC6EB}"/>
              </a:ext>
            </a:extLst>
          </p:cNvPr>
          <p:cNvSpPr>
            <a:spLocks noGrp="1"/>
          </p:cNvSpPr>
          <p:nvPr>
            <p:ph idx="1"/>
          </p:nvPr>
        </p:nvSpPr>
        <p:spPr>
          <a:xfrm>
            <a:off x="643467" y="1673667"/>
            <a:ext cx="10646094" cy="4393982"/>
          </a:xfrm>
        </p:spPr>
        <p:txBody>
          <a:bodyPr>
            <a:normAutofit/>
          </a:bodyPr>
          <a:lstStyle/>
          <a:p>
            <a:r>
              <a:rPr lang="en-GB" dirty="0"/>
              <a:t>Jacket (looks like a shirt) must be tucked in with the creases gathered at the side</a:t>
            </a:r>
          </a:p>
          <a:p>
            <a:r>
              <a:rPr lang="en-GB" dirty="0"/>
              <a:t>Notepads and pencil should also be in left pocket on your chest</a:t>
            </a:r>
          </a:p>
          <a:p>
            <a:r>
              <a:rPr lang="en-GB" dirty="0"/>
              <a:t>Sleeves are to be folded (not just rolled) neatly with a 3-finger width</a:t>
            </a:r>
          </a:p>
          <a:p>
            <a:r>
              <a:rPr lang="en-GB" dirty="0"/>
              <a:t>Sleeves are much easier to fold when you are not wearing the jacket </a:t>
            </a:r>
          </a:p>
          <a:p>
            <a:r>
              <a:rPr lang="en-GB" dirty="0"/>
              <a:t>The fold should not extend above the bottom corner of the blanking plates</a:t>
            </a:r>
          </a:p>
          <a:p>
            <a:r>
              <a:rPr lang="en-GB" dirty="0"/>
              <a:t>Once folded correctly, ironing them down help to hold their shape </a:t>
            </a:r>
          </a:p>
          <a:p>
            <a:endParaRPr lang="en-US" sz="2000" dirty="0"/>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572116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979AAA3-9064-4143-80D2-A4A176E60818}"/>
              </a:ext>
            </a:extLst>
          </p:cNvPr>
          <p:cNvSpPr>
            <a:spLocks noGrp="1"/>
          </p:cNvSpPr>
          <p:nvPr>
            <p:ph type="title"/>
          </p:nvPr>
        </p:nvSpPr>
        <p:spPr>
          <a:xfrm>
            <a:off x="643467" y="321734"/>
            <a:ext cx="10905066" cy="1135737"/>
          </a:xfrm>
        </p:spPr>
        <p:txBody>
          <a:bodyPr>
            <a:normAutofit/>
          </a:bodyPr>
          <a:lstStyle/>
          <a:p>
            <a:r>
              <a:rPr lang="en-US" b="1" dirty="0">
                <a:latin typeface="+mn-lt"/>
              </a:rPr>
              <a:t>Collar &amp; Blanking Plates</a:t>
            </a:r>
          </a:p>
        </p:txBody>
      </p:sp>
      <p:sp>
        <p:nvSpPr>
          <p:cNvPr id="3" name="Content Placeholder 2">
            <a:extLst>
              <a:ext uri="{FF2B5EF4-FFF2-40B4-BE49-F238E27FC236}">
                <a16:creationId xmlns:a16="http://schemas.microsoft.com/office/drawing/2014/main" id="{0F61FE44-F5DC-8848-801B-74C4CBADD3D7}"/>
              </a:ext>
            </a:extLst>
          </p:cNvPr>
          <p:cNvSpPr>
            <a:spLocks noGrp="1"/>
          </p:cNvSpPr>
          <p:nvPr>
            <p:ph idx="1"/>
          </p:nvPr>
        </p:nvSpPr>
        <p:spPr>
          <a:xfrm>
            <a:off x="643467" y="1782981"/>
            <a:ext cx="9915159" cy="4393982"/>
          </a:xfrm>
        </p:spPr>
        <p:txBody>
          <a:bodyPr>
            <a:normAutofit fontScale="92500"/>
          </a:bodyPr>
          <a:lstStyle/>
          <a:p>
            <a:r>
              <a:rPr lang="en-GB" dirty="0"/>
              <a:t>Collar must be ironed flat with lower edge parallel to the top of chest pockets</a:t>
            </a:r>
          </a:p>
          <a:p>
            <a:r>
              <a:rPr lang="en-GB" dirty="0"/>
              <a:t>The collar must also meet centrally forming a 90-degree angle </a:t>
            </a:r>
          </a:p>
          <a:p>
            <a:endParaRPr lang="en-GB" dirty="0"/>
          </a:p>
          <a:p>
            <a:r>
              <a:rPr lang="en-GB" dirty="0"/>
              <a:t>EC CCF badge (blue circle) needs to be sewn onto the blanking plate with the Union flag. Identify the centre of the EC badge. This should be underneath and aligned with the line in the centre of the flag</a:t>
            </a:r>
          </a:p>
          <a:p>
            <a:r>
              <a:rPr lang="en-GB" dirty="0"/>
              <a:t>The Union flag goes at the top and on the left sleeve</a:t>
            </a:r>
          </a:p>
          <a:p>
            <a:r>
              <a:rPr lang="en-GB" dirty="0"/>
              <a:t>The blank blanking plate is for your CCF achievements and goes on the right sleeve.</a:t>
            </a: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037413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B1C141-8AA2-D04B-A2F0-BBD6C813E149}"/>
              </a:ext>
            </a:extLst>
          </p:cNvPr>
          <p:cNvSpPr>
            <a:spLocks noGrp="1"/>
          </p:cNvSpPr>
          <p:nvPr>
            <p:ph type="title"/>
          </p:nvPr>
        </p:nvSpPr>
        <p:spPr>
          <a:xfrm>
            <a:off x="643467" y="321734"/>
            <a:ext cx="10905066" cy="1135737"/>
          </a:xfrm>
        </p:spPr>
        <p:txBody>
          <a:bodyPr>
            <a:normAutofit/>
          </a:bodyPr>
          <a:lstStyle/>
          <a:p>
            <a:r>
              <a:rPr lang="en-US" b="1" dirty="0">
                <a:latin typeface="+mn-lt"/>
              </a:rPr>
              <a:t> Smocks</a:t>
            </a:r>
          </a:p>
        </p:txBody>
      </p:sp>
      <p:sp>
        <p:nvSpPr>
          <p:cNvPr id="3" name="Content Placeholder 2">
            <a:extLst>
              <a:ext uri="{FF2B5EF4-FFF2-40B4-BE49-F238E27FC236}">
                <a16:creationId xmlns:a16="http://schemas.microsoft.com/office/drawing/2014/main" id="{2B28BB5E-687B-D34B-8B93-FAC01FBFFF1F}"/>
              </a:ext>
            </a:extLst>
          </p:cNvPr>
          <p:cNvSpPr>
            <a:spLocks noGrp="1"/>
          </p:cNvSpPr>
          <p:nvPr>
            <p:ph idx="1"/>
          </p:nvPr>
        </p:nvSpPr>
        <p:spPr>
          <a:xfrm>
            <a:off x="643467" y="1782981"/>
            <a:ext cx="10275501" cy="4393982"/>
          </a:xfrm>
        </p:spPr>
        <p:txBody>
          <a:bodyPr>
            <a:normAutofit/>
          </a:bodyPr>
          <a:lstStyle/>
          <a:p>
            <a:r>
              <a:rPr lang="en-GB" dirty="0"/>
              <a:t>Smock (looks like a jacket) can be worn in the case of bad weather</a:t>
            </a:r>
          </a:p>
          <a:p>
            <a:r>
              <a:rPr lang="en-GB" dirty="0"/>
              <a:t> A ‘waist’ should be formed by using the laces inside, these can simply be tied into knots on either side (make sure you’re able to adjust them)</a:t>
            </a:r>
          </a:p>
          <a:p>
            <a:r>
              <a:rPr lang="en-GB" dirty="0"/>
              <a:t> The bottom must be tied and tucked under to form a ‘skirt’.</a:t>
            </a:r>
          </a:p>
          <a:p>
            <a:r>
              <a:rPr lang="en-GB" dirty="0"/>
              <a:t>The hood should be neatly rolled. You may need to help each other.</a:t>
            </a:r>
          </a:p>
          <a:p>
            <a:r>
              <a:rPr lang="en-GB" dirty="0"/>
              <a:t>All pockets should be fastened</a:t>
            </a:r>
          </a:p>
          <a:p>
            <a:endParaRPr lang="en-US" sz="2000" dirty="0"/>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9041819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89277BD-F3DE-ED43-BE24-6E57FDD04D26}"/>
              </a:ext>
            </a:extLst>
          </p:cNvPr>
          <p:cNvSpPr>
            <a:spLocks noGrp="1"/>
          </p:cNvSpPr>
          <p:nvPr>
            <p:ph type="title"/>
          </p:nvPr>
        </p:nvSpPr>
        <p:spPr>
          <a:xfrm>
            <a:off x="643467" y="321734"/>
            <a:ext cx="10905066" cy="1135737"/>
          </a:xfrm>
        </p:spPr>
        <p:txBody>
          <a:bodyPr>
            <a:normAutofit/>
          </a:bodyPr>
          <a:lstStyle/>
          <a:p>
            <a:r>
              <a:rPr lang="en-US" sz="3600" b="1" dirty="0">
                <a:latin typeface="+mn-lt"/>
              </a:rPr>
              <a:t>Rank Slides and Name badges</a:t>
            </a:r>
          </a:p>
        </p:txBody>
      </p:sp>
      <p:sp>
        <p:nvSpPr>
          <p:cNvPr id="3" name="Content Placeholder 2">
            <a:extLst>
              <a:ext uri="{FF2B5EF4-FFF2-40B4-BE49-F238E27FC236}">
                <a16:creationId xmlns:a16="http://schemas.microsoft.com/office/drawing/2014/main" id="{BC1D1AB0-EC8C-7142-8246-6639CB837263}"/>
              </a:ext>
            </a:extLst>
          </p:cNvPr>
          <p:cNvSpPr>
            <a:spLocks noGrp="1"/>
          </p:cNvSpPr>
          <p:nvPr>
            <p:ph idx="1"/>
          </p:nvPr>
        </p:nvSpPr>
        <p:spPr>
          <a:xfrm>
            <a:off x="643469" y="1782981"/>
            <a:ext cx="4008384" cy="4393982"/>
          </a:xfrm>
        </p:spPr>
        <p:txBody>
          <a:bodyPr>
            <a:normAutofit/>
          </a:bodyPr>
          <a:lstStyle/>
          <a:p>
            <a:r>
              <a:rPr lang="en-GB" sz="2000" dirty="0"/>
              <a:t>Rank slide must be worn with ‘Cadet’ at top on the outermost layer </a:t>
            </a:r>
          </a:p>
          <a:p>
            <a:r>
              <a:rPr lang="en-GB" sz="2000" dirty="0"/>
              <a:t>If you only have one, it must be changed when you swap between jacket/smock</a:t>
            </a:r>
          </a:p>
          <a:p>
            <a:endParaRPr lang="en-GB" sz="2000" dirty="0"/>
          </a:p>
          <a:p>
            <a:r>
              <a:rPr lang="en-GB" sz="2000" dirty="0"/>
              <a:t>Name badges are worn on the outermost layer, above left chest pocket</a:t>
            </a:r>
          </a:p>
          <a:p>
            <a:endParaRPr lang="en-GB" sz="2000" dirty="0"/>
          </a:p>
          <a:p>
            <a:endParaRPr lang="en-US" sz="2000" dirty="0"/>
          </a:p>
        </p:txBody>
      </p:sp>
      <p:grpSp>
        <p:nvGrpSpPr>
          <p:cNvPr id="73" name="Group 72">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74" name="Isosceles Triangle 7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50" name="Picture 2" descr="Army Cadet Force Multicam ACF Rank Slides">
            <a:extLst>
              <a:ext uri="{FF2B5EF4-FFF2-40B4-BE49-F238E27FC236}">
                <a16:creationId xmlns:a16="http://schemas.microsoft.com/office/drawing/2014/main" id="{FEEBBA2D-00E7-B34E-BF3B-2609A79A374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240980" y="1782981"/>
            <a:ext cx="4361892" cy="4361892"/>
          </a:xfrm>
          <a:prstGeom prst="rect">
            <a:avLst/>
          </a:prstGeom>
          <a:noFill/>
          <a:extLst>
            <a:ext uri="{909E8E84-426E-40DD-AFC4-6F175D3DCCD1}">
              <a14:hiddenFill xmlns:a14="http://schemas.microsoft.com/office/drawing/2010/main">
                <a:solidFill>
                  <a:srgbClr val="FFFFFF"/>
                </a:solidFill>
              </a14:hiddenFill>
            </a:ext>
          </a:extLst>
        </p:spPr>
      </p:pic>
      <p:grpSp>
        <p:nvGrpSpPr>
          <p:cNvPr id="77" name="Group 76">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78" name="Rectangle 77">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Isosceles Triangle 78">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3104589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1271</Words>
  <Application>Microsoft Office PowerPoint</Application>
  <PresentationFormat>Widescreen</PresentationFormat>
  <Paragraphs>86</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How to Wear your Uniform Correctly </vt:lpstr>
      <vt:lpstr>To start with… </vt:lpstr>
      <vt:lpstr>Trousers</vt:lpstr>
      <vt:lpstr>Belts</vt:lpstr>
      <vt:lpstr> Under T-shirt</vt:lpstr>
      <vt:lpstr> Jacket</vt:lpstr>
      <vt:lpstr>Collar &amp; Blanking Plates</vt:lpstr>
      <vt:lpstr> Smocks</vt:lpstr>
      <vt:lpstr>Rank Slides and Name badges</vt:lpstr>
      <vt:lpstr>Hair and beards</vt:lpstr>
      <vt:lpstr>PowerPoint Presentation</vt:lpstr>
      <vt:lpstr>PowerPoint Presentation</vt:lpstr>
      <vt:lpstr>Boots</vt:lpstr>
      <vt:lpstr>Now check</vt:lpstr>
      <vt:lpstr>Buddy Buddy System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Wear your Uniform Correctly</dc:title>
  <dc:creator>Sebastian Vance</dc:creator>
  <cp:lastModifiedBy>Rick Le Sauvage</cp:lastModifiedBy>
  <cp:revision>5</cp:revision>
  <dcterms:created xsi:type="dcterms:W3CDTF">2021-09-16T18:44:41Z</dcterms:created>
  <dcterms:modified xsi:type="dcterms:W3CDTF">2024-10-02T15:09:26Z</dcterms:modified>
</cp:coreProperties>
</file>