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88" r:id="rId4"/>
    <p:sldId id="298" r:id="rId5"/>
    <p:sldId id="290" r:id="rId6"/>
    <p:sldId id="292" r:id="rId7"/>
    <p:sldId id="291" r:id="rId8"/>
    <p:sldId id="272" r:id="rId9"/>
    <p:sldId id="293" r:id="rId10"/>
    <p:sldId id="295" r:id="rId11"/>
    <p:sldId id="296" r:id="rId12"/>
    <p:sldId id="297" r:id="rId13"/>
    <p:sldId id="287"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598" autoAdjust="0"/>
  </p:normalViewPr>
  <p:slideViewPr>
    <p:cSldViewPr>
      <p:cViewPr varScale="1">
        <p:scale>
          <a:sx n="76" d="100"/>
          <a:sy n="76" d="100"/>
        </p:scale>
        <p:origin x="-96" y="-5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27/03/2015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10</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11</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13</a:t>
            </a:fld>
            <a:endParaRPr lang="en-GB"/>
          </a:p>
        </p:txBody>
      </p:sp>
    </p:spTree>
    <p:extLst>
      <p:ext uri="{BB962C8B-B14F-4D97-AF65-F5344CB8AC3E}">
        <p14:creationId xmlns:p14="http://schemas.microsoft.com/office/powerpoint/2010/main" val="755886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755886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303824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27/03/2015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27/03/2015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27/03/2015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27/03/2015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a:solidFill>
                  <a:schemeClr val="bg1"/>
                </a:solidFill>
              </a:rPr>
              <a:t>Subcellular Organelles</a:t>
            </a:r>
          </a:p>
        </p:txBody>
      </p:sp>
      <p:sp>
        <p:nvSpPr>
          <p:cNvPr id="5" name="Rounded Rectangle 4">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3</a:t>
            </a:r>
            <a:r>
              <a:rPr lang="en-GB" sz="2800" dirty="0" smtClean="0"/>
              <a:t> Cells</a:t>
            </a:r>
            <a:r>
              <a:rPr lang="en-GB" sz="2800" dirty="0">
                <a:solidFill>
                  <a:srgbClr val="7F7F7F"/>
                </a:solidFill>
              </a:rPr>
              <a:t>	Key concepts</a:t>
            </a: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Prokaryotic and Eukaryotic Cells</a:t>
            </a:r>
          </a:p>
          <a:p>
            <a:pPr marL="0" indent="0">
              <a:buNone/>
            </a:pPr>
            <a:r>
              <a:rPr lang="en-GB" sz="2400" dirty="0"/>
              <a:t>Click on each number to see the information about the structure and function.</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7" name="Picture 6"/>
          <p:cNvPicPr/>
          <p:nvPr/>
        </p:nvPicPr>
        <p:blipFill rotWithShape="1">
          <a:blip r:embed="rId3">
            <a:extLst>
              <a:ext uri="{28A0092B-C50C-407E-A947-70E740481C1C}">
                <a14:useLocalDpi xmlns:a14="http://schemas.microsoft.com/office/drawing/2010/main" val="0"/>
              </a:ext>
            </a:extLst>
          </a:blip>
          <a:srcRect l="6646" t="3896" r="5779" b="23887"/>
          <a:stretch/>
        </p:blipFill>
        <p:spPr>
          <a:xfrm>
            <a:off x="2195736" y="2750299"/>
            <a:ext cx="5019261" cy="3270989"/>
          </a:xfrm>
          <a:prstGeom prst="rect">
            <a:avLst/>
          </a:prstGeom>
        </p:spPr>
      </p:pic>
      <p:sp>
        <p:nvSpPr>
          <p:cNvPr id="8" name="TextBox 7"/>
          <p:cNvSpPr txBox="1"/>
          <p:nvPr/>
        </p:nvSpPr>
        <p:spPr>
          <a:xfrm>
            <a:off x="6372200" y="2638743"/>
            <a:ext cx="2448272" cy="584775"/>
          </a:xfrm>
          <a:prstGeom prst="rect">
            <a:avLst/>
          </a:prstGeom>
          <a:noFill/>
        </p:spPr>
        <p:txBody>
          <a:bodyPr wrap="square" rtlCol="0">
            <a:spAutoFit/>
          </a:bodyPr>
          <a:lstStyle/>
          <a:p>
            <a:r>
              <a:rPr lang="en-GB" sz="1600" dirty="0"/>
              <a:t>cell wall composed of peptidoglycan</a:t>
            </a:r>
          </a:p>
        </p:txBody>
      </p:sp>
      <p:sp>
        <p:nvSpPr>
          <p:cNvPr id="10" name="Oval 9"/>
          <p:cNvSpPr/>
          <p:nvPr/>
        </p:nvSpPr>
        <p:spPr>
          <a:xfrm>
            <a:off x="6146237" y="2823119"/>
            <a:ext cx="234026"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7124532" y="3222915"/>
            <a:ext cx="2019468" cy="1077218"/>
          </a:xfrm>
          <a:prstGeom prst="rect">
            <a:avLst/>
          </a:prstGeom>
          <a:noFill/>
        </p:spPr>
        <p:txBody>
          <a:bodyPr wrap="square" rtlCol="0">
            <a:spAutoFit/>
          </a:bodyPr>
          <a:lstStyle/>
          <a:p>
            <a:r>
              <a:rPr lang="en-GB" sz="1600" dirty="0"/>
              <a:t>cell membrane has the same composition as eukaryotic membrane</a:t>
            </a:r>
          </a:p>
        </p:txBody>
      </p:sp>
      <p:sp>
        <p:nvSpPr>
          <p:cNvPr id="13" name="Oval 12"/>
          <p:cNvSpPr/>
          <p:nvPr/>
        </p:nvSpPr>
        <p:spPr>
          <a:xfrm>
            <a:off x="6898569" y="3407291"/>
            <a:ext cx="234026"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7020272" y="4337809"/>
            <a:ext cx="2108110" cy="1323439"/>
          </a:xfrm>
          <a:prstGeom prst="rect">
            <a:avLst/>
          </a:prstGeom>
          <a:noFill/>
        </p:spPr>
        <p:txBody>
          <a:bodyPr wrap="square" rtlCol="0">
            <a:spAutoFit/>
          </a:bodyPr>
          <a:lstStyle/>
          <a:p>
            <a:r>
              <a:rPr lang="en-GB" sz="1600" dirty="0" err="1"/>
              <a:t>mesosome</a:t>
            </a:r>
            <a:r>
              <a:rPr lang="en-GB" sz="1600" dirty="0"/>
              <a:t> is an infolding of the cell membrane. This helps DNA move during cell division. </a:t>
            </a:r>
          </a:p>
        </p:txBody>
      </p:sp>
      <p:sp>
        <p:nvSpPr>
          <p:cNvPr id="15" name="Oval 14"/>
          <p:cNvSpPr/>
          <p:nvPr/>
        </p:nvSpPr>
        <p:spPr>
          <a:xfrm>
            <a:off x="6846439" y="4477472"/>
            <a:ext cx="234026"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3255978" y="5866730"/>
            <a:ext cx="2448272" cy="584775"/>
          </a:xfrm>
          <a:prstGeom prst="rect">
            <a:avLst/>
          </a:prstGeom>
          <a:noFill/>
        </p:spPr>
        <p:txBody>
          <a:bodyPr wrap="square" rtlCol="0">
            <a:spAutoFit/>
          </a:bodyPr>
          <a:lstStyle/>
          <a:p>
            <a:r>
              <a:rPr lang="en-GB" sz="1600" dirty="0"/>
              <a:t>naked DNA present as a single looped structure</a:t>
            </a:r>
          </a:p>
        </p:txBody>
      </p:sp>
      <p:sp>
        <p:nvSpPr>
          <p:cNvPr id="17" name="Oval 16"/>
          <p:cNvSpPr/>
          <p:nvPr/>
        </p:nvSpPr>
        <p:spPr>
          <a:xfrm>
            <a:off x="4480114" y="5650706"/>
            <a:ext cx="234026"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2771800" y="2564904"/>
            <a:ext cx="2448272" cy="584775"/>
          </a:xfrm>
          <a:prstGeom prst="rect">
            <a:avLst/>
          </a:prstGeom>
          <a:noFill/>
        </p:spPr>
        <p:txBody>
          <a:bodyPr wrap="square" rtlCol="0">
            <a:spAutoFit/>
          </a:bodyPr>
          <a:lstStyle/>
          <a:p>
            <a:r>
              <a:rPr lang="en-GB" sz="1600" dirty="0"/>
              <a:t>capsule provides an outer protective layer</a:t>
            </a:r>
          </a:p>
        </p:txBody>
      </p:sp>
      <p:sp>
        <p:nvSpPr>
          <p:cNvPr id="19" name="Oval 18"/>
          <p:cNvSpPr/>
          <p:nvPr/>
        </p:nvSpPr>
        <p:spPr>
          <a:xfrm>
            <a:off x="2607906" y="2812577"/>
            <a:ext cx="234026"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395536" y="5046656"/>
            <a:ext cx="2448272" cy="584775"/>
          </a:xfrm>
          <a:prstGeom prst="rect">
            <a:avLst/>
          </a:prstGeom>
          <a:noFill/>
        </p:spPr>
        <p:txBody>
          <a:bodyPr wrap="square" rtlCol="0">
            <a:spAutoFit/>
          </a:bodyPr>
          <a:lstStyle/>
          <a:p>
            <a:r>
              <a:rPr lang="en-GB" sz="1600" dirty="0"/>
              <a:t>cytoplasm contains small ribosomes and enzymes </a:t>
            </a:r>
          </a:p>
        </p:txBody>
      </p:sp>
      <p:sp>
        <p:nvSpPr>
          <p:cNvPr id="22" name="Oval 21"/>
          <p:cNvSpPr/>
          <p:nvPr/>
        </p:nvSpPr>
        <p:spPr>
          <a:xfrm>
            <a:off x="2607906" y="5135483"/>
            <a:ext cx="234026"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76638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1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17" restart="whenNotActive" fill="hold" evtFilter="cancelBubble" nodeType="interactiveSeq">
                <p:stCondLst>
                  <p:cond evt="onClick" delay="0">
                    <p:tgtEl>
                      <p:spTgt spid="17"/>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22" restart="whenNotActive" fill="hold" evtFilter="cancelBubble" nodeType="interactiveSeq">
                <p:stCondLst>
                  <p:cond evt="onClick" delay="0">
                    <p:tgtEl>
                      <p:spTgt spid="19"/>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27" restart="whenNotActive" fill="hold" evtFilter="cancelBubble" nodeType="interactiveSeq">
                <p:stCondLst>
                  <p:cond evt="onClick" delay="0">
                    <p:tgtEl>
                      <p:spTgt spid="22"/>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2"/>
                  </p:tgtEl>
                </p:cond>
              </p:nextCondLst>
            </p:seq>
          </p:childTnLst>
        </p:cTn>
      </p:par>
    </p:tnLst>
    <p:bldLst>
      <p:bldP spid="8" grpId="0"/>
      <p:bldP spid="12" grpId="0"/>
      <p:bldP spid="14" grpId="0"/>
      <p:bldP spid="16" grpId="0"/>
      <p:bldP spid="18"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marL="0" indent="0">
              <a:spcBef>
                <a:spcPts val="0"/>
              </a:spcBef>
              <a:buNone/>
            </a:pPr>
            <a:endParaRPr lang="en-GB" sz="2400" dirty="0" smtClean="0"/>
          </a:p>
          <a:p>
            <a:pPr lvl="0">
              <a:spcBef>
                <a:spcPts val="0"/>
              </a:spcBef>
            </a:pPr>
            <a:r>
              <a:rPr lang="en-GB" sz="2400" dirty="0"/>
              <a:t>How does prokaryotic DNA differ from eukaryotic DNA?</a:t>
            </a:r>
            <a:endParaRPr lang="en-GB" sz="2400" dirty="0" smtClean="0"/>
          </a:p>
          <a:p>
            <a:pPr marL="342000" lvl="2" indent="0">
              <a:spcBef>
                <a:spcPts val="0"/>
              </a:spcBef>
              <a:buNone/>
            </a:pPr>
            <a:r>
              <a:rPr lang="en-GB" dirty="0" smtClean="0">
                <a:solidFill>
                  <a:srgbClr val="008000"/>
                </a:solidFill>
              </a:rPr>
              <a:t>DNA </a:t>
            </a:r>
            <a:r>
              <a:rPr lang="en-GB" dirty="0">
                <a:solidFill>
                  <a:srgbClr val="008000"/>
                </a:solidFill>
              </a:rPr>
              <a:t>in prokaryotes is a circular structure.</a:t>
            </a:r>
          </a:p>
          <a:p>
            <a:pPr marL="342000" lvl="2" indent="0">
              <a:spcBef>
                <a:spcPts val="0"/>
              </a:spcBef>
              <a:buNone/>
            </a:pPr>
            <a:r>
              <a:rPr lang="en-GB" dirty="0" smtClean="0">
                <a:solidFill>
                  <a:srgbClr val="008000"/>
                </a:solidFill>
              </a:rPr>
              <a:t>It </a:t>
            </a:r>
            <a:r>
              <a:rPr lang="en-GB" dirty="0">
                <a:solidFill>
                  <a:srgbClr val="008000"/>
                </a:solidFill>
              </a:rPr>
              <a:t>has no associated proteins. </a:t>
            </a:r>
          </a:p>
          <a:p>
            <a:pPr marL="342000" lvl="2" indent="0">
              <a:spcBef>
                <a:spcPts val="0"/>
              </a:spcBef>
              <a:buNone/>
            </a:pPr>
            <a:r>
              <a:rPr lang="en-GB" dirty="0">
                <a:solidFill>
                  <a:srgbClr val="008000"/>
                </a:solidFill>
              </a:rPr>
              <a:t>It is not divide up into individual chromosomes</a:t>
            </a:r>
          </a:p>
          <a:p>
            <a:pPr lvl="0">
              <a:spcBef>
                <a:spcPts val="0"/>
              </a:spcBef>
            </a:pPr>
            <a:r>
              <a:rPr lang="en-GB" sz="2400" dirty="0" smtClean="0"/>
              <a:t>How </a:t>
            </a:r>
            <a:r>
              <a:rPr lang="en-GB" sz="2400" dirty="0"/>
              <a:t>does the cell wall of a prokaryote differ from a plant?</a:t>
            </a:r>
            <a:endParaRPr lang="en-GB" sz="2400" dirty="0" smtClean="0"/>
          </a:p>
          <a:p>
            <a:pPr marL="342000" lvl="1" indent="0">
              <a:spcBef>
                <a:spcPts val="0"/>
              </a:spcBef>
              <a:buNone/>
            </a:pPr>
            <a:r>
              <a:rPr lang="en-GB" sz="2400" dirty="0" smtClean="0">
                <a:solidFill>
                  <a:srgbClr val="008000"/>
                </a:solidFill>
              </a:rPr>
              <a:t>Bacterial </a:t>
            </a:r>
            <a:r>
              <a:rPr lang="en-GB" sz="2400" dirty="0">
                <a:solidFill>
                  <a:srgbClr val="008000"/>
                </a:solidFill>
              </a:rPr>
              <a:t>cell walls are composed of peptidoglycans. Plant cell walls are made of cellulose.</a:t>
            </a:r>
            <a:endParaRPr lang="en-GB" sz="2400" dirty="0" smtClean="0">
              <a:solidFill>
                <a:srgbClr val="008000"/>
              </a:solidFill>
            </a:endParaRPr>
          </a:p>
          <a:p>
            <a:pPr lvl="0">
              <a:spcBef>
                <a:spcPts val="0"/>
              </a:spcBef>
            </a:pPr>
            <a:r>
              <a:rPr lang="en-GB" sz="2400" dirty="0"/>
              <a:t>What is the role of the flagellum?</a:t>
            </a:r>
          </a:p>
          <a:p>
            <a:pPr marL="342000" lvl="1" indent="0">
              <a:spcBef>
                <a:spcPts val="0"/>
              </a:spcBef>
              <a:buNone/>
            </a:pPr>
            <a:r>
              <a:rPr lang="en-GB" sz="2400" dirty="0" smtClean="0">
                <a:solidFill>
                  <a:srgbClr val="008000"/>
                </a:solidFill>
              </a:rPr>
              <a:t>Flagella </a:t>
            </a:r>
            <a:r>
              <a:rPr lang="en-GB" sz="2400" dirty="0">
                <a:solidFill>
                  <a:srgbClr val="008000"/>
                </a:solidFill>
              </a:rPr>
              <a:t>are used for locomotion. </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6037937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Comparing Prokaryotic and Eukaryotic Cells</a:t>
            </a:r>
          </a:p>
          <a:p>
            <a:pPr marL="0" indent="0">
              <a:buNone/>
            </a:pPr>
            <a:r>
              <a:rPr lang="en-GB" sz="2400" dirty="0"/>
              <a:t>Prokaryotic cells tend to be much smaller and simpler than those of eukaryotes. They do not have many of the eukaryotic structures. There are some structures which are present in both.</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61985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368"/>
          </a:xfrm>
        </p:spPr>
        <p:txBody>
          <a:bodyPr>
            <a:noAutofit/>
          </a:bodyPr>
          <a:lstStyle/>
          <a:p>
            <a:pPr marL="0" indent="0">
              <a:spcBef>
                <a:spcPts val="0"/>
              </a:spcBef>
              <a:buNone/>
            </a:pPr>
            <a:r>
              <a:rPr lang="en-GB" sz="2400" dirty="0" smtClean="0"/>
              <a:t>Add the terms </a:t>
            </a:r>
            <a:r>
              <a:rPr lang="en-GB" sz="2400" dirty="0"/>
              <a:t>below into the correct gaps in the </a:t>
            </a:r>
            <a:r>
              <a:rPr lang="en-GB" sz="2400" dirty="0" smtClean="0"/>
              <a:t>table.</a:t>
            </a:r>
          </a:p>
          <a:p>
            <a:pPr marL="0" indent="0">
              <a:spcBef>
                <a:spcPts val="0"/>
              </a:spcBef>
              <a:buNone/>
            </a:pPr>
            <a:endParaRPr lang="en-GB" sz="2400" dirty="0" smtClean="0"/>
          </a:p>
          <a:p>
            <a:pPr marL="0" indent="0" algn="ctr">
              <a:spcBef>
                <a:spcPts val="0"/>
              </a:spcBef>
              <a:buNone/>
            </a:pPr>
            <a:r>
              <a:rPr lang="en-GB" sz="2400" dirty="0"/>
              <a:t>Absent       Chloroplasts      30nm in </a:t>
            </a:r>
            <a:r>
              <a:rPr lang="en-GB" sz="2400" dirty="0" smtClean="0"/>
              <a:t>diameter</a:t>
            </a:r>
          </a:p>
          <a:p>
            <a:pPr marL="0" indent="0" algn="ctr">
              <a:spcBef>
                <a:spcPts val="0"/>
              </a:spcBef>
              <a:buNone/>
            </a:pPr>
            <a:r>
              <a:rPr lang="en-GB" sz="2400" dirty="0" smtClean="0"/>
              <a:t>Made </a:t>
            </a:r>
            <a:r>
              <a:rPr lang="en-GB" sz="2400" dirty="0"/>
              <a:t>of peptidoglycans      </a:t>
            </a:r>
            <a:r>
              <a:rPr lang="en-GB" sz="2400" dirty="0" smtClean="0"/>
              <a:t>20nm </a:t>
            </a:r>
            <a:r>
              <a:rPr lang="en-GB" sz="2400" dirty="0"/>
              <a:t>in diameter      Present</a:t>
            </a:r>
          </a:p>
          <a:p>
            <a:pPr marL="0" indent="0" algn="ctr">
              <a:spcBef>
                <a:spcPts val="0"/>
              </a:spcBef>
              <a:buNone/>
            </a:pPr>
            <a:endParaRPr lang="fr-FR" sz="2400" dirty="0" smtClean="0"/>
          </a:p>
          <a:p>
            <a:pPr marL="0" indent="0">
              <a:spcBef>
                <a:spcPts val="0"/>
              </a:spcBef>
              <a:buNone/>
            </a:pPr>
            <a:endParaRPr lang="en-GB" sz="2400" dirty="0" smtClean="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a:t> Cells</a:t>
            </a:r>
            <a:r>
              <a:rPr lang="en-GB" sz="2800">
                <a:solidFill>
                  <a:srgbClr val="7F7F7F"/>
                </a:solidFill>
              </a:rPr>
              <a:t>	Key concepts</a:t>
            </a:r>
            <a:endParaRPr lang="en-GB" sz="2800" dirty="0">
              <a:solidFill>
                <a:srgbClr val="7F7F7F"/>
              </a:solidFill>
            </a:endParaRP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9" name="Rounded Rectangle 8">
            <a:hlinkClick r:id="" action="ppaction://hlinkshowjump?jump=endshow"/>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End</a:t>
            </a:r>
            <a:endParaRPr lang="en-GB" sz="2400" dirty="0"/>
          </a:p>
        </p:txBody>
      </p:sp>
      <p:sp>
        <p:nvSpPr>
          <p:cNvPr id="11" name="Rounded Rectangle 10"/>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graphicFrame>
        <p:nvGraphicFramePr>
          <p:cNvPr id="2" name="Table 1"/>
          <p:cNvGraphicFramePr>
            <a:graphicFrameLocks noGrp="1"/>
          </p:cNvGraphicFramePr>
          <p:nvPr>
            <p:extLst>
              <p:ext uri="{D42A27DB-BD31-4B8C-83A1-F6EECF244321}">
                <p14:modId xmlns:p14="http://schemas.microsoft.com/office/powerpoint/2010/main" val="4141016474"/>
              </p:ext>
            </p:extLst>
          </p:nvPr>
        </p:nvGraphicFramePr>
        <p:xfrm>
          <a:off x="457200" y="3212976"/>
          <a:ext cx="8219256" cy="1828800"/>
        </p:xfrm>
        <a:graphic>
          <a:graphicData uri="http://schemas.openxmlformats.org/drawingml/2006/table">
            <a:tbl>
              <a:tblPr firstRow="1" firstCol="1" bandRow="1">
                <a:tableStyleId>{F2DE63D5-997A-4646-A377-4702673A728D}</a:tableStyleId>
              </a:tblPr>
              <a:tblGrid>
                <a:gridCol w="2739752"/>
                <a:gridCol w="2739752"/>
                <a:gridCol w="2739752"/>
              </a:tblGrid>
              <a:tr h="0">
                <a:tc>
                  <a:txBody>
                    <a:bodyPr/>
                    <a:lstStyle/>
                    <a:p>
                      <a:pPr marL="0">
                        <a:lnSpc>
                          <a:spcPct val="100000"/>
                        </a:lnSpc>
                        <a:spcAft>
                          <a:spcPts val="0"/>
                        </a:spcAft>
                      </a:pPr>
                      <a:r>
                        <a:rPr lang="en-GB" sz="2000" dirty="0" smtClean="0">
                          <a:effectLst/>
                        </a:rPr>
                        <a:t>Structure</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b="1" kern="1200" dirty="0" smtClean="0">
                          <a:solidFill>
                            <a:schemeClr val="bg1"/>
                          </a:solidFill>
                          <a:effectLst/>
                          <a:latin typeface="+mn-lt"/>
                          <a:ea typeface="+mn-ea"/>
                          <a:cs typeface="+mn-cs"/>
                        </a:rPr>
                        <a:t>Prokaryotic Cell</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smtClean="0">
                          <a:effectLst/>
                        </a:rPr>
                        <a:t>Eukaryotic Plant Cell</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smtClean="0">
                          <a:effectLst/>
                        </a:rPr>
                        <a:t>Ribosome</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 </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 </a:t>
                      </a:r>
                      <a:r>
                        <a:rPr lang="en-GB" sz="2000" dirty="0" smtClean="0">
                          <a:effectLst/>
                        </a:rPr>
                        <a:t>Absent</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smtClean="0">
                          <a:effectLst/>
                        </a:rPr>
                        <a:t>Present</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smtClean="0">
                          <a:effectLst/>
                        </a:rPr>
                        <a:t>Cell surface membrane</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 </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smtClean="0">
                          <a:effectLst/>
                          <a:latin typeface="+mn-lt"/>
                          <a:ea typeface="+mn-ea"/>
                          <a:cs typeface="+mn-cs"/>
                        </a:rPr>
                        <a:t>Present</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smtClean="0">
                          <a:effectLst/>
                        </a:rPr>
                        <a:t>Nucleus</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smtClean="0">
                          <a:effectLst/>
                          <a:latin typeface="+mn-lt"/>
                          <a:ea typeface="+mn-ea"/>
                          <a:cs typeface="+mn-cs"/>
                        </a:rPr>
                        <a:t>Present</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smtClean="0">
                          <a:effectLst/>
                        </a:rPr>
                        <a:t>Cell wall</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smtClean="0">
                          <a:effectLst/>
                        </a:rPr>
                        <a:t>Made of</a:t>
                      </a:r>
                      <a:r>
                        <a:rPr lang="en-GB" sz="2000" baseline="0" dirty="0" smtClean="0">
                          <a:effectLst/>
                        </a:rPr>
                        <a:t> cellulose</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bl>
          </a:graphicData>
        </a:graphic>
      </p:graphicFrame>
      <p:sp>
        <p:nvSpPr>
          <p:cNvPr id="6" name="TextBox 5"/>
          <p:cNvSpPr txBox="1"/>
          <p:nvPr/>
        </p:nvSpPr>
        <p:spPr>
          <a:xfrm>
            <a:off x="428194" y="3777434"/>
            <a:ext cx="1983566" cy="400110"/>
          </a:xfrm>
          <a:prstGeom prst="rect">
            <a:avLst/>
          </a:prstGeom>
          <a:noFill/>
        </p:spPr>
        <p:txBody>
          <a:bodyPr wrap="square" rtlCol="0">
            <a:spAutoFit/>
          </a:bodyPr>
          <a:lstStyle/>
          <a:p>
            <a:r>
              <a:rPr lang="en-GB" sz="2000" dirty="0" smtClean="0"/>
              <a:t>Chloroplasts</a:t>
            </a:r>
            <a:endParaRPr lang="en-GB" sz="2000" dirty="0"/>
          </a:p>
        </p:txBody>
      </p:sp>
      <p:sp>
        <p:nvSpPr>
          <p:cNvPr id="13" name="TextBox 12"/>
          <p:cNvSpPr txBox="1"/>
          <p:nvPr/>
        </p:nvSpPr>
        <p:spPr>
          <a:xfrm>
            <a:off x="3214734" y="3468350"/>
            <a:ext cx="2304256" cy="400110"/>
          </a:xfrm>
          <a:prstGeom prst="rect">
            <a:avLst/>
          </a:prstGeom>
          <a:noFill/>
        </p:spPr>
        <p:txBody>
          <a:bodyPr wrap="square" rtlCol="0">
            <a:spAutoFit/>
          </a:bodyPr>
          <a:lstStyle/>
          <a:p>
            <a:r>
              <a:rPr lang="en-GB" sz="2000" dirty="0" smtClean="0"/>
              <a:t>20 nm in diameter</a:t>
            </a:r>
            <a:endParaRPr lang="en-GB" sz="2000" dirty="0"/>
          </a:p>
        </p:txBody>
      </p:sp>
      <p:sp>
        <p:nvSpPr>
          <p:cNvPr id="12" name="TextBox 11"/>
          <p:cNvSpPr txBox="1"/>
          <p:nvPr/>
        </p:nvSpPr>
        <p:spPr>
          <a:xfrm>
            <a:off x="5926463" y="3468350"/>
            <a:ext cx="2245172" cy="400110"/>
          </a:xfrm>
          <a:prstGeom prst="rect">
            <a:avLst/>
          </a:prstGeom>
          <a:noFill/>
        </p:spPr>
        <p:txBody>
          <a:bodyPr wrap="square" rtlCol="0">
            <a:spAutoFit/>
          </a:bodyPr>
          <a:lstStyle/>
          <a:p>
            <a:r>
              <a:rPr lang="en-GB" sz="2000" dirty="0" smtClean="0"/>
              <a:t>30 nm in diameter</a:t>
            </a:r>
            <a:endParaRPr lang="en-GB" sz="2000" dirty="0"/>
          </a:p>
        </p:txBody>
      </p:sp>
      <p:sp>
        <p:nvSpPr>
          <p:cNvPr id="14" name="TextBox 13"/>
          <p:cNvSpPr txBox="1"/>
          <p:nvPr/>
        </p:nvSpPr>
        <p:spPr>
          <a:xfrm>
            <a:off x="3214734" y="4685074"/>
            <a:ext cx="2717034" cy="400110"/>
          </a:xfrm>
          <a:prstGeom prst="rect">
            <a:avLst/>
          </a:prstGeom>
          <a:noFill/>
        </p:spPr>
        <p:txBody>
          <a:bodyPr wrap="square" rtlCol="0">
            <a:spAutoFit/>
          </a:bodyPr>
          <a:lstStyle/>
          <a:p>
            <a:r>
              <a:rPr lang="en-GB" sz="2000" dirty="0"/>
              <a:t>Made of peptidoglycans</a:t>
            </a:r>
          </a:p>
        </p:txBody>
      </p:sp>
      <p:sp>
        <p:nvSpPr>
          <p:cNvPr id="15" name="TextBox 14"/>
          <p:cNvSpPr txBox="1"/>
          <p:nvPr/>
        </p:nvSpPr>
        <p:spPr>
          <a:xfrm>
            <a:off x="3214734" y="4386876"/>
            <a:ext cx="2304256" cy="400110"/>
          </a:xfrm>
          <a:prstGeom prst="rect">
            <a:avLst/>
          </a:prstGeom>
          <a:noFill/>
        </p:spPr>
        <p:txBody>
          <a:bodyPr wrap="square" rtlCol="0">
            <a:spAutoFit/>
          </a:bodyPr>
          <a:lstStyle/>
          <a:p>
            <a:r>
              <a:rPr lang="en-GB" sz="2000" dirty="0" smtClean="0"/>
              <a:t>Absent</a:t>
            </a:r>
            <a:endParaRPr lang="en-GB" sz="2000" dirty="0"/>
          </a:p>
        </p:txBody>
      </p:sp>
      <p:sp>
        <p:nvSpPr>
          <p:cNvPr id="16" name="TextBox 15"/>
          <p:cNvSpPr txBox="1"/>
          <p:nvPr/>
        </p:nvSpPr>
        <p:spPr>
          <a:xfrm>
            <a:off x="3214734" y="4083764"/>
            <a:ext cx="2304256" cy="400110"/>
          </a:xfrm>
          <a:prstGeom prst="rect">
            <a:avLst/>
          </a:prstGeom>
          <a:noFill/>
        </p:spPr>
        <p:txBody>
          <a:bodyPr wrap="square" rtlCol="0">
            <a:spAutoFit/>
          </a:bodyPr>
          <a:lstStyle/>
          <a:p>
            <a:r>
              <a:rPr lang="en-GB" sz="2000" dirty="0" smtClean="0"/>
              <a:t>Present</a:t>
            </a:r>
            <a:endParaRPr lang="en-GB" sz="2000" dirty="0"/>
          </a:p>
        </p:txBody>
      </p:sp>
    </p:spTree>
    <p:extLst>
      <p:ext uri="{BB962C8B-B14F-4D97-AF65-F5344CB8AC3E}">
        <p14:creationId xmlns:p14="http://schemas.microsoft.com/office/powerpoint/2010/main" val="18891444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hidden"/>
                                      </p:to>
                                    </p:set>
                                  </p:childTnLst>
                                </p:cTn>
                              </p:par>
                            </p:childTnLst>
                          </p:cTn>
                        </p:par>
                        <p:par>
                          <p:cTn id="25" fill="hold">
                            <p:stCondLst>
                              <p:cond delay="0"/>
                            </p:stCondLst>
                            <p:childTnLst>
                              <p:par>
                                <p:cTn id="26" presetID="1" presetClass="exit" presetSubtype="0" fill="hold" grpId="1" nodeType="afterEffect">
                                  <p:stCondLst>
                                    <p:cond delay="0"/>
                                  </p:stCondLst>
                                  <p:childTnLst>
                                    <p:set>
                                      <p:cBhvr>
                                        <p:cTn id="27" dur="1" fill="hold">
                                          <p:stCondLst>
                                            <p:cond delay="0"/>
                                          </p:stCondLst>
                                        </p:cTn>
                                        <p:tgtEl>
                                          <p:spTgt spid="12"/>
                                        </p:tgtEl>
                                        <p:attrNameLst>
                                          <p:attrName>style.visibility</p:attrName>
                                        </p:attrNameLst>
                                      </p:cBhvr>
                                      <p:to>
                                        <p:strVal val="hidden"/>
                                      </p:to>
                                    </p:set>
                                  </p:childTnLst>
                                </p:cTn>
                              </p:par>
                            </p:childTnLst>
                          </p:cTn>
                        </p:par>
                        <p:par>
                          <p:cTn id="28" fill="hold">
                            <p:stCondLst>
                              <p:cond delay="0"/>
                            </p:stCondLst>
                            <p:childTnLst>
                              <p:par>
                                <p:cTn id="29" presetID="1" presetClass="exit" presetSubtype="0" fill="hold" grpId="1" nodeType="after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par>
                          <p:cTn id="31" fill="hold">
                            <p:stCondLst>
                              <p:cond delay="0"/>
                            </p:stCondLst>
                            <p:childTnLst>
                              <p:par>
                                <p:cTn id="32" presetID="1" presetClass="exit" presetSubtype="0" fill="hold" grpId="1" nodeType="afterEffect">
                                  <p:stCondLst>
                                    <p:cond delay="0"/>
                                  </p:stCondLst>
                                  <p:childTnLst>
                                    <p:set>
                                      <p:cBhvr>
                                        <p:cTn id="33" dur="1" fill="hold">
                                          <p:stCondLst>
                                            <p:cond delay="0"/>
                                          </p:stCondLst>
                                        </p:cTn>
                                        <p:tgtEl>
                                          <p:spTgt spid="15"/>
                                        </p:tgtEl>
                                        <p:attrNameLst>
                                          <p:attrName>style.visibility</p:attrName>
                                        </p:attrNameLst>
                                      </p:cBhvr>
                                      <p:to>
                                        <p:strVal val="hidden"/>
                                      </p:to>
                                    </p:set>
                                  </p:childTnLst>
                                </p:cTn>
                              </p:par>
                            </p:childTnLst>
                          </p:cTn>
                        </p:par>
                        <p:par>
                          <p:cTn id="34" fill="hold">
                            <p:stCondLst>
                              <p:cond delay="0"/>
                            </p:stCondLst>
                            <p:childTnLst>
                              <p:par>
                                <p:cTn id="35" presetID="1" presetClass="exit" presetSubtype="0" fill="hold" grpId="1" nodeType="afterEffect">
                                  <p:stCondLst>
                                    <p:cond delay="0"/>
                                  </p:stCondLst>
                                  <p:childTnLst>
                                    <p:set>
                                      <p:cBhvr>
                                        <p:cTn id="36"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9" grpId="0" animBg="1"/>
      <p:bldP spid="6" grpId="0"/>
      <p:bldP spid="6" grpId="1"/>
      <p:bldP spid="13" grpId="0"/>
      <p:bldP spid="13" grpId="1"/>
      <p:bldP spid="12" grpId="0"/>
      <p:bldP spid="12" grpId="1"/>
      <p:bldP spid="14" grpId="0"/>
      <p:bldP spid="14" grpId="1"/>
      <p:bldP spid="15" grpId="0"/>
      <p:bldP spid="15" grpId="1"/>
      <p:bldP spid="16" grpId="0"/>
      <p:bldP spid="16"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Animal Cells</a:t>
            </a:r>
          </a:p>
          <a:p>
            <a:pPr marL="0" indent="0">
              <a:buNone/>
            </a:pPr>
            <a:r>
              <a:rPr lang="en-GB" sz="2400" dirty="0"/>
              <a:t>When viewed under a light microscope, the nucleus is the only part of an animal cell that can be seen clearly. With an electron microscope, a whole range of different organelles are visible within the cytoplasm.  </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Animal Cells</a:t>
            </a:r>
          </a:p>
          <a:p>
            <a:pPr marL="0" indent="0">
              <a:buNone/>
            </a:pPr>
            <a:r>
              <a:rPr lang="en-GB" sz="2400" dirty="0" smtClean="0"/>
              <a:t>Click </a:t>
            </a:r>
            <a:r>
              <a:rPr lang="en-GB" sz="2400" dirty="0"/>
              <a:t>on each hotspot to find out more about each organelle</a:t>
            </a:r>
            <a:r>
              <a:rPr lang="en-GB" sz="2400" dirty="0" smtClean="0"/>
              <a:t>. There are nine in total.</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1026" name="Picture 2" descr="C:\Business\Hodder Biology PowerPoints\Received\Re-use artwork for chapters 1-9\03_15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630"/>
          <a:stretch/>
        </p:blipFill>
        <p:spPr bwMode="auto">
          <a:xfrm>
            <a:off x="2762836" y="3140968"/>
            <a:ext cx="3672408" cy="255879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755461" y="4746478"/>
            <a:ext cx="2281035" cy="1200329"/>
          </a:xfrm>
          <a:prstGeom prst="rect">
            <a:avLst/>
          </a:prstGeom>
          <a:noFill/>
        </p:spPr>
        <p:txBody>
          <a:bodyPr wrap="square" rtlCol="0">
            <a:spAutoFit/>
          </a:bodyPr>
          <a:lstStyle/>
          <a:p>
            <a:r>
              <a:rPr lang="en-GB" dirty="0"/>
              <a:t>c</a:t>
            </a:r>
            <a:r>
              <a:rPr lang="en-GB" dirty="0" smtClean="0"/>
              <a:t>ell </a:t>
            </a:r>
            <a:r>
              <a:rPr lang="en-GB" dirty="0"/>
              <a:t>surface membrane controls the materials entering and leaving the </a:t>
            </a:r>
            <a:r>
              <a:rPr lang="en-GB" dirty="0" smtClean="0"/>
              <a:t>cell</a:t>
            </a:r>
            <a:endParaRPr lang="en-GB" dirty="0"/>
          </a:p>
        </p:txBody>
      </p:sp>
      <p:cxnSp>
        <p:nvCxnSpPr>
          <p:cNvPr id="9" name="Straight Connector 8"/>
          <p:cNvCxnSpPr/>
          <p:nvPr/>
        </p:nvCxnSpPr>
        <p:spPr>
          <a:xfrm flipH="1">
            <a:off x="6244399" y="5531389"/>
            <a:ext cx="511062" cy="1115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2765233" y="3215561"/>
            <a:ext cx="3625623" cy="2505984"/>
          </a:xfrm>
          <a:custGeom>
            <a:avLst/>
            <a:gdLst>
              <a:gd name="connsiteX0" fmla="*/ 3972101 w 4444433"/>
              <a:gd name="connsiteY0" fmla="*/ 2650289 h 3026610"/>
              <a:gd name="connsiteX1" fmla="*/ 4026529 w 4444433"/>
              <a:gd name="connsiteY1" fmla="*/ 342517 h 3026610"/>
              <a:gd name="connsiteX2" fmla="*/ 434243 w 4444433"/>
              <a:gd name="connsiteY2" fmla="*/ 266317 h 3026610"/>
              <a:gd name="connsiteX3" fmla="*/ 456015 w 4444433"/>
              <a:gd name="connsiteY3" fmla="*/ 2780917 h 3026610"/>
              <a:gd name="connsiteX4" fmla="*/ 3972101 w 4444433"/>
              <a:gd name="connsiteY4" fmla="*/ 2650289 h 3026610"/>
              <a:gd name="connsiteX0" fmla="*/ 3911832 w 4377099"/>
              <a:gd name="connsiteY0" fmla="*/ 2617103 h 2987296"/>
              <a:gd name="connsiteX1" fmla="*/ 3966260 w 4377099"/>
              <a:gd name="connsiteY1" fmla="*/ 309331 h 2987296"/>
              <a:gd name="connsiteX2" fmla="*/ 482832 w 4377099"/>
              <a:gd name="connsiteY2" fmla="*/ 287560 h 2987296"/>
              <a:gd name="connsiteX3" fmla="*/ 395746 w 4377099"/>
              <a:gd name="connsiteY3" fmla="*/ 2747731 h 2987296"/>
              <a:gd name="connsiteX4" fmla="*/ 3911832 w 4377099"/>
              <a:gd name="connsiteY4" fmla="*/ 2617103 h 2987296"/>
              <a:gd name="connsiteX0" fmla="*/ 3911832 w 4322131"/>
              <a:gd name="connsiteY0" fmla="*/ 2588311 h 2955133"/>
              <a:gd name="connsiteX1" fmla="*/ 3868289 w 4322131"/>
              <a:gd name="connsiteY1" fmla="*/ 345853 h 2955133"/>
              <a:gd name="connsiteX2" fmla="*/ 482832 w 4322131"/>
              <a:gd name="connsiteY2" fmla="*/ 258768 h 2955133"/>
              <a:gd name="connsiteX3" fmla="*/ 395746 w 4322131"/>
              <a:gd name="connsiteY3" fmla="*/ 2718939 h 2955133"/>
              <a:gd name="connsiteX4" fmla="*/ 3911832 w 4322131"/>
              <a:gd name="connsiteY4" fmla="*/ 2588311 h 2955133"/>
              <a:gd name="connsiteX0" fmla="*/ 3817339 w 4227638"/>
              <a:gd name="connsiteY0" fmla="*/ 2637177 h 3003999"/>
              <a:gd name="connsiteX1" fmla="*/ 3773796 w 4227638"/>
              <a:gd name="connsiteY1" fmla="*/ 394719 h 3003999"/>
              <a:gd name="connsiteX2" fmla="*/ 2064739 w 4227638"/>
              <a:gd name="connsiteY2" fmla="*/ 46378 h 3003999"/>
              <a:gd name="connsiteX3" fmla="*/ 388339 w 4227638"/>
              <a:gd name="connsiteY3" fmla="*/ 307634 h 3003999"/>
              <a:gd name="connsiteX4" fmla="*/ 301253 w 4227638"/>
              <a:gd name="connsiteY4" fmla="*/ 2767805 h 3003999"/>
              <a:gd name="connsiteX5" fmla="*/ 3817339 w 4227638"/>
              <a:gd name="connsiteY5" fmla="*/ 2637177 h 3003999"/>
              <a:gd name="connsiteX0" fmla="*/ 3817339 w 4137230"/>
              <a:gd name="connsiteY0" fmla="*/ 2528749 h 2895571"/>
              <a:gd name="connsiteX1" fmla="*/ 3773796 w 4137230"/>
              <a:gd name="connsiteY1" fmla="*/ 286291 h 2895571"/>
              <a:gd name="connsiteX2" fmla="*/ 2042967 w 4137230"/>
              <a:gd name="connsiteY2" fmla="*/ 220978 h 2895571"/>
              <a:gd name="connsiteX3" fmla="*/ 388339 w 4137230"/>
              <a:gd name="connsiteY3" fmla="*/ 199206 h 2895571"/>
              <a:gd name="connsiteX4" fmla="*/ 301253 w 4137230"/>
              <a:gd name="connsiteY4" fmla="*/ 2659377 h 2895571"/>
              <a:gd name="connsiteX5" fmla="*/ 3817339 w 4137230"/>
              <a:gd name="connsiteY5" fmla="*/ 2528749 h 2895571"/>
              <a:gd name="connsiteX0" fmla="*/ 3817339 w 4137230"/>
              <a:gd name="connsiteY0" fmla="*/ 2522223 h 2889045"/>
              <a:gd name="connsiteX1" fmla="*/ 3773796 w 4137230"/>
              <a:gd name="connsiteY1" fmla="*/ 279765 h 2889045"/>
              <a:gd name="connsiteX2" fmla="*/ 3229509 w 4137230"/>
              <a:gd name="connsiteY2" fmla="*/ 94710 h 2889045"/>
              <a:gd name="connsiteX3" fmla="*/ 2042967 w 4137230"/>
              <a:gd name="connsiteY3" fmla="*/ 214452 h 2889045"/>
              <a:gd name="connsiteX4" fmla="*/ 388339 w 4137230"/>
              <a:gd name="connsiteY4" fmla="*/ 192680 h 2889045"/>
              <a:gd name="connsiteX5" fmla="*/ 301253 w 4137230"/>
              <a:gd name="connsiteY5" fmla="*/ 2652851 h 2889045"/>
              <a:gd name="connsiteX6" fmla="*/ 3817339 w 4137230"/>
              <a:gd name="connsiteY6" fmla="*/ 2522223 h 2889045"/>
              <a:gd name="connsiteX0" fmla="*/ 3817339 w 4084849"/>
              <a:gd name="connsiteY0" fmla="*/ 2522223 h 2889045"/>
              <a:gd name="connsiteX1" fmla="*/ 3773796 w 4084849"/>
              <a:gd name="connsiteY1" fmla="*/ 279765 h 2889045"/>
              <a:gd name="connsiteX2" fmla="*/ 3240395 w 4084849"/>
              <a:gd name="connsiteY2" fmla="*/ 225339 h 2889045"/>
              <a:gd name="connsiteX3" fmla="*/ 2042967 w 4084849"/>
              <a:gd name="connsiteY3" fmla="*/ 214452 h 2889045"/>
              <a:gd name="connsiteX4" fmla="*/ 388339 w 4084849"/>
              <a:gd name="connsiteY4" fmla="*/ 192680 h 2889045"/>
              <a:gd name="connsiteX5" fmla="*/ 301253 w 4084849"/>
              <a:gd name="connsiteY5" fmla="*/ 2652851 h 2889045"/>
              <a:gd name="connsiteX6" fmla="*/ 3817339 w 4084849"/>
              <a:gd name="connsiteY6" fmla="*/ 2522223 h 2889045"/>
              <a:gd name="connsiteX0" fmla="*/ 3817339 w 4106256"/>
              <a:gd name="connsiteY0" fmla="*/ 2522223 h 2889045"/>
              <a:gd name="connsiteX1" fmla="*/ 3773796 w 4106256"/>
              <a:gd name="connsiteY1" fmla="*/ 279765 h 2889045"/>
              <a:gd name="connsiteX2" fmla="*/ 3240395 w 4106256"/>
              <a:gd name="connsiteY2" fmla="*/ 225339 h 2889045"/>
              <a:gd name="connsiteX3" fmla="*/ 2042967 w 4106256"/>
              <a:gd name="connsiteY3" fmla="*/ 214452 h 2889045"/>
              <a:gd name="connsiteX4" fmla="*/ 388339 w 4106256"/>
              <a:gd name="connsiteY4" fmla="*/ 192680 h 2889045"/>
              <a:gd name="connsiteX5" fmla="*/ 301253 w 4106256"/>
              <a:gd name="connsiteY5" fmla="*/ 2652851 h 2889045"/>
              <a:gd name="connsiteX6" fmla="*/ 3817339 w 4106256"/>
              <a:gd name="connsiteY6" fmla="*/ 2522223 h 2889045"/>
              <a:gd name="connsiteX0" fmla="*/ 3817339 w 4199527"/>
              <a:gd name="connsiteY0" fmla="*/ 2522223 h 2889045"/>
              <a:gd name="connsiteX1" fmla="*/ 4100366 w 4199527"/>
              <a:gd name="connsiteY1" fmla="*/ 1379224 h 2889045"/>
              <a:gd name="connsiteX2" fmla="*/ 3773796 w 4199527"/>
              <a:gd name="connsiteY2" fmla="*/ 279765 h 2889045"/>
              <a:gd name="connsiteX3" fmla="*/ 3240395 w 4199527"/>
              <a:gd name="connsiteY3" fmla="*/ 225339 h 2889045"/>
              <a:gd name="connsiteX4" fmla="*/ 2042967 w 4199527"/>
              <a:gd name="connsiteY4" fmla="*/ 214452 h 2889045"/>
              <a:gd name="connsiteX5" fmla="*/ 388339 w 4199527"/>
              <a:gd name="connsiteY5" fmla="*/ 192680 h 2889045"/>
              <a:gd name="connsiteX6" fmla="*/ 301253 w 4199527"/>
              <a:gd name="connsiteY6" fmla="*/ 2652851 h 2889045"/>
              <a:gd name="connsiteX7" fmla="*/ 3817339 w 4199527"/>
              <a:gd name="connsiteY7" fmla="*/ 2522223 h 2889045"/>
              <a:gd name="connsiteX0" fmla="*/ 3817339 w 4079409"/>
              <a:gd name="connsiteY0" fmla="*/ 2522223 h 2837712"/>
              <a:gd name="connsiteX1" fmla="*/ 3817337 w 4079409"/>
              <a:gd name="connsiteY1" fmla="*/ 1411882 h 2837712"/>
              <a:gd name="connsiteX2" fmla="*/ 3773796 w 4079409"/>
              <a:gd name="connsiteY2" fmla="*/ 279765 h 2837712"/>
              <a:gd name="connsiteX3" fmla="*/ 3240395 w 4079409"/>
              <a:gd name="connsiteY3" fmla="*/ 225339 h 2837712"/>
              <a:gd name="connsiteX4" fmla="*/ 2042967 w 4079409"/>
              <a:gd name="connsiteY4" fmla="*/ 214452 h 2837712"/>
              <a:gd name="connsiteX5" fmla="*/ 388339 w 4079409"/>
              <a:gd name="connsiteY5" fmla="*/ 192680 h 2837712"/>
              <a:gd name="connsiteX6" fmla="*/ 301253 w 4079409"/>
              <a:gd name="connsiteY6" fmla="*/ 2652851 h 2837712"/>
              <a:gd name="connsiteX7" fmla="*/ 3817339 w 4079409"/>
              <a:gd name="connsiteY7" fmla="*/ 2522223 h 2837712"/>
              <a:gd name="connsiteX0" fmla="*/ 3817339 w 3829166"/>
              <a:gd name="connsiteY0" fmla="*/ 2522223 h 2891287"/>
              <a:gd name="connsiteX1" fmla="*/ 3817337 w 3829166"/>
              <a:gd name="connsiteY1" fmla="*/ 1411882 h 2891287"/>
              <a:gd name="connsiteX2" fmla="*/ 3773796 w 3829166"/>
              <a:gd name="connsiteY2" fmla="*/ 279765 h 2891287"/>
              <a:gd name="connsiteX3" fmla="*/ 3240395 w 3829166"/>
              <a:gd name="connsiteY3" fmla="*/ 225339 h 2891287"/>
              <a:gd name="connsiteX4" fmla="*/ 2042967 w 3829166"/>
              <a:gd name="connsiteY4" fmla="*/ 214452 h 2891287"/>
              <a:gd name="connsiteX5" fmla="*/ 388339 w 3829166"/>
              <a:gd name="connsiteY5" fmla="*/ 192680 h 2891287"/>
              <a:gd name="connsiteX6" fmla="*/ 301253 w 3829166"/>
              <a:gd name="connsiteY6" fmla="*/ 2652851 h 2891287"/>
              <a:gd name="connsiteX7" fmla="*/ 3817339 w 3829166"/>
              <a:gd name="connsiteY7" fmla="*/ 2522223 h 2891287"/>
              <a:gd name="connsiteX0" fmla="*/ 3817339 w 3829166"/>
              <a:gd name="connsiteY0" fmla="*/ 2385984 h 2755048"/>
              <a:gd name="connsiteX1" fmla="*/ 3817337 w 3829166"/>
              <a:gd name="connsiteY1" fmla="*/ 1275643 h 2755048"/>
              <a:gd name="connsiteX2" fmla="*/ 3773796 w 3829166"/>
              <a:gd name="connsiteY2" fmla="*/ 143526 h 2755048"/>
              <a:gd name="connsiteX3" fmla="*/ 3240395 w 3829166"/>
              <a:gd name="connsiteY3" fmla="*/ 89100 h 2755048"/>
              <a:gd name="connsiteX4" fmla="*/ 2042967 w 3829166"/>
              <a:gd name="connsiteY4" fmla="*/ 78213 h 2755048"/>
              <a:gd name="connsiteX5" fmla="*/ 388339 w 3829166"/>
              <a:gd name="connsiteY5" fmla="*/ 56441 h 2755048"/>
              <a:gd name="connsiteX6" fmla="*/ 301253 w 3829166"/>
              <a:gd name="connsiteY6" fmla="*/ 2516612 h 2755048"/>
              <a:gd name="connsiteX7" fmla="*/ 3817339 w 3829166"/>
              <a:gd name="connsiteY7" fmla="*/ 2385984 h 2755048"/>
              <a:gd name="connsiteX0" fmla="*/ 3784847 w 4043236"/>
              <a:gd name="connsiteY0" fmla="*/ 2385984 h 2575937"/>
              <a:gd name="connsiteX1" fmla="*/ 3784845 w 4043236"/>
              <a:gd name="connsiteY1" fmla="*/ 1275643 h 2575937"/>
              <a:gd name="connsiteX2" fmla="*/ 3741304 w 4043236"/>
              <a:gd name="connsiteY2" fmla="*/ 143526 h 2575937"/>
              <a:gd name="connsiteX3" fmla="*/ 3207903 w 4043236"/>
              <a:gd name="connsiteY3" fmla="*/ 89100 h 2575937"/>
              <a:gd name="connsiteX4" fmla="*/ 2010475 w 4043236"/>
              <a:gd name="connsiteY4" fmla="*/ 78213 h 2575937"/>
              <a:gd name="connsiteX5" fmla="*/ 355847 w 4043236"/>
              <a:gd name="connsiteY5" fmla="*/ 56441 h 2575937"/>
              <a:gd name="connsiteX6" fmla="*/ 318456 w 4043236"/>
              <a:gd name="connsiteY6" fmla="*/ 2337708 h 2575937"/>
              <a:gd name="connsiteX7" fmla="*/ 3784847 w 4043236"/>
              <a:gd name="connsiteY7" fmla="*/ 2385984 h 2575937"/>
              <a:gd name="connsiteX0" fmla="*/ 3657013 w 3915402"/>
              <a:gd name="connsiteY0" fmla="*/ 2385984 h 2659415"/>
              <a:gd name="connsiteX1" fmla="*/ 3657011 w 3915402"/>
              <a:gd name="connsiteY1" fmla="*/ 1275643 h 2659415"/>
              <a:gd name="connsiteX2" fmla="*/ 3613470 w 3915402"/>
              <a:gd name="connsiteY2" fmla="*/ 143526 h 2659415"/>
              <a:gd name="connsiteX3" fmla="*/ 3080069 w 3915402"/>
              <a:gd name="connsiteY3" fmla="*/ 89100 h 2659415"/>
              <a:gd name="connsiteX4" fmla="*/ 1882641 w 3915402"/>
              <a:gd name="connsiteY4" fmla="*/ 78213 h 2659415"/>
              <a:gd name="connsiteX5" fmla="*/ 228013 w 3915402"/>
              <a:gd name="connsiteY5" fmla="*/ 56441 h 2659415"/>
              <a:gd name="connsiteX6" fmla="*/ 190622 w 3915402"/>
              <a:gd name="connsiteY6" fmla="*/ 2337708 h 2659415"/>
              <a:gd name="connsiteX7" fmla="*/ 3657013 w 3915402"/>
              <a:gd name="connsiteY7" fmla="*/ 2385984 h 2659415"/>
              <a:gd name="connsiteX0" fmla="*/ 3798701 w 4057090"/>
              <a:gd name="connsiteY0" fmla="*/ 2390581 h 2664012"/>
              <a:gd name="connsiteX1" fmla="*/ 3798699 w 4057090"/>
              <a:gd name="connsiteY1" fmla="*/ 1280240 h 2664012"/>
              <a:gd name="connsiteX2" fmla="*/ 3755158 w 4057090"/>
              <a:gd name="connsiteY2" fmla="*/ 148123 h 2664012"/>
              <a:gd name="connsiteX3" fmla="*/ 3221757 w 4057090"/>
              <a:gd name="connsiteY3" fmla="*/ 93697 h 2664012"/>
              <a:gd name="connsiteX4" fmla="*/ 2024329 w 4057090"/>
              <a:gd name="connsiteY4" fmla="*/ 82810 h 2664012"/>
              <a:gd name="connsiteX5" fmla="*/ 369701 w 4057090"/>
              <a:gd name="connsiteY5" fmla="*/ 61038 h 2664012"/>
              <a:gd name="connsiteX6" fmla="*/ 142993 w 4057090"/>
              <a:gd name="connsiteY6" fmla="*/ 1018509 h 2664012"/>
              <a:gd name="connsiteX7" fmla="*/ 332310 w 4057090"/>
              <a:gd name="connsiteY7" fmla="*/ 2342305 h 2664012"/>
              <a:gd name="connsiteX8" fmla="*/ 3798701 w 4057090"/>
              <a:gd name="connsiteY8" fmla="*/ 2390581 h 2664012"/>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568569 w 3826958"/>
              <a:gd name="connsiteY0" fmla="*/ 2390581 h 2546061"/>
              <a:gd name="connsiteX1" fmla="*/ 3568567 w 3826958"/>
              <a:gd name="connsiteY1" fmla="*/ 1280240 h 2546061"/>
              <a:gd name="connsiteX2" fmla="*/ 3525026 w 3826958"/>
              <a:gd name="connsiteY2" fmla="*/ 148123 h 2546061"/>
              <a:gd name="connsiteX3" fmla="*/ 2991625 w 3826958"/>
              <a:gd name="connsiteY3" fmla="*/ 93697 h 2546061"/>
              <a:gd name="connsiteX4" fmla="*/ 1794197 w 3826958"/>
              <a:gd name="connsiteY4" fmla="*/ 82810 h 2546061"/>
              <a:gd name="connsiteX5" fmla="*/ 139569 w 3826958"/>
              <a:gd name="connsiteY5" fmla="*/ 61038 h 2546061"/>
              <a:gd name="connsiteX6" fmla="*/ 32130 w 3826958"/>
              <a:gd name="connsiteY6" fmla="*/ 1058266 h 2546061"/>
              <a:gd name="connsiteX7" fmla="*/ 102178 w 3826958"/>
              <a:gd name="connsiteY7" fmla="*/ 2342305 h 2546061"/>
              <a:gd name="connsiteX8" fmla="*/ 3568569 w 3826958"/>
              <a:gd name="connsiteY8" fmla="*/ 2390581 h 2546061"/>
              <a:gd name="connsiteX0" fmla="*/ 3664033 w 3945036"/>
              <a:gd name="connsiteY0" fmla="*/ 2370703 h 2504964"/>
              <a:gd name="connsiteX1" fmla="*/ 3743544 w 3945036"/>
              <a:gd name="connsiteY1" fmla="*/ 1280240 h 2504964"/>
              <a:gd name="connsiteX2" fmla="*/ 3700003 w 3945036"/>
              <a:gd name="connsiteY2" fmla="*/ 148123 h 2504964"/>
              <a:gd name="connsiteX3" fmla="*/ 3166602 w 3945036"/>
              <a:gd name="connsiteY3" fmla="*/ 93697 h 2504964"/>
              <a:gd name="connsiteX4" fmla="*/ 1969174 w 3945036"/>
              <a:gd name="connsiteY4" fmla="*/ 82810 h 2504964"/>
              <a:gd name="connsiteX5" fmla="*/ 314546 w 3945036"/>
              <a:gd name="connsiteY5" fmla="*/ 61038 h 2504964"/>
              <a:gd name="connsiteX6" fmla="*/ 207107 w 3945036"/>
              <a:gd name="connsiteY6" fmla="*/ 1058266 h 2504964"/>
              <a:gd name="connsiteX7" fmla="*/ 277155 w 3945036"/>
              <a:gd name="connsiteY7" fmla="*/ 2342305 h 2504964"/>
              <a:gd name="connsiteX8" fmla="*/ 3664033 w 3945036"/>
              <a:gd name="connsiteY8" fmla="*/ 2370703 h 2504964"/>
              <a:gd name="connsiteX0" fmla="*/ 3533436 w 3814439"/>
              <a:gd name="connsiteY0" fmla="*/ 2370703 h 2580336"/>
              <a:gd name="connsiteX1" fmla="*/ 3612947 w 3814439"/>
              <a:gd name="connsiteY1" fmla="*/ 1280240 h 2580336"/>
              <a:gd name="connsiteX2" fmla="*/ 3569406 w 3814439"/>
              <a:gd name="connsiteY2" fmla="*/ 148123 h 2580336"/>
              <a:gd name="connsiteX3" fmla="*/ 3036005 w 3814439"/>
              <a:gd name="connsiteY3" fmla="*/ 93697 h 2580336"/>
              <a:gd name="connsiteX4" fmla="*/ 1838577 w 3814439"/>
              <a:gd name="connsiteY4" fmla="*/ 82810 h 2580336"/>
              <a:gd name="connsiteX5" fmla="*/ 183949 w 3814439"/>
              <a:gd name="connsiteY5" fmla="*/ 61038 h 2580336"/>
              <a:gd name="connsiteX6" fmla="*/ 76510 w 3814439"/>
              <a:gd name="connsiteY6" fmla="*/ 1058266 h 2580336"/>
              <a:gd name="connsiteX7" fmla="*/ 146558 w 3814439"/>
              <a:gd name="connsiteY7" fmla="*/ 2342305 h 2580336"/>
              <a:gd name="connsiteX8" fmla="*/ 3533436 w 3814439"/>
              <a:gd name="connsiteY8" fmla="*/ 2370703 h 2580336"/>
              <a:gd name="connsiteX0" fmla="*/ 3533436 w 3814439"/>
              <a:gd name="connsiteY0" fmla="*/ 2370703 h 2580265"/>
              <a:gd name="connsiteX1" fmla="*/ 3612947 w 3814439"/>
              <a:gd name="connsiteY1" fmla="*/ 1280240 h 2580265"/>
              <a:gd name="connsiteX2" fmla="*/ 3569406 w 3814439"/>
              <a:gd name="connsiteY2" fmla="*/ 148123 h 2580265"/>
              <a:gd name="connsiteX3" fmla="*/ 3036005 w 3814439"/>
              <a:gd name="connsiteY3" fmla="*/ 93697 h 2580265"/>
              <a:gd name="connsiteX4" fmla="*/ 1838577 w 3814439"/>
              <a:gd name="connsiteY4" fmla="*/ 82810 h 2580265"/>
              <a:gd name="connsiteX5" fmla="*/ 183949 w 3814439"/>
              <a:gd name="connsiteY5" fmla="*/ 61038 h 2580265"/>
              <a:gd name="connsiteX6" fmla="*/ 76510 w 3814439"/>
              <a:gd name="connsiteY6" fmla="*/ 1058266 h 2580265"/>
              <a:gd name="connsiteX7" fmla="*/ 146558 w 3814439"/>
              <a:gd name="connsiteY7" fmla="*/ 2342305 h 2580265"/>
              <a:gd name="connsiteX8" fmla="*/ 1716467 w 3814439"/>
              <a:gd name="connsiteY8" fmla="*/ 2578952 h 2580265"/>
              <a:gd name="connsiteX9" fmla="*/ 3533436 w 3814439"/>
              <a:gd name="connsiteY9" fmla="*/ 2370703 h 2580265"/>
              <a:gd name="connsiteX0" fmla="*/ 3534283 w 3698081"/>
              <a:gd name="connsiteY0" fmla="*/ 2370703 h 2471479"/>
              <a:gd name="connsiteX1" fmla="*/ 3613794 w 3698081"/>
              <a:gd name="connsiteY1" fmla="*/ 1280240 h 2471479"/>
              <a:gd name="connsiteX2" fmla="*/ 3570253 w 3698081"/>
              <a:gd name="connsiteY2" fmla="*/ 148123 h 2471479"/>
              <a:gd name="connsiteX3" fmla="*/ 3036852 w 3698081"/>
              <a:gd name="connsiteY3" fmla="*/ 93697 h 2471479"/>
              <a:gd name="connsiteX4" fmla="*/ 1839424 w 3698081"/>
              <a:gd name="connsiteY4" fmla="*/ 82810 h 2471479"/>
              <a:gd name="connsiteX5" fmla="*/ 184796 w 3698081"/>
              <a:gd name="connsiteY5" fmla="*/ 61038 h 2471479"/>
              <a:gd name="connsiteX6" fmla="*/ 77357 w 3698081"/>
              <a:gd name="connsiteY6" fmla="*/ 1058266 h 2471479"/>
              <a:gd name="connsiteX7" fmla="*/ 147405 w 3698081"/>
              <a:gd name="connsiteY7" fmla="*/ 2342305 h 2471479"/>
              <a:gd name="connsiteX8" fmla="*/ 1757070 w 3698081"/>
              <a:gd name="connsiteY8" fmla="*/ 2419926 h 2471479"/>
              <a:gd name="connsiteX9" fmla="*/ 3534283 w 3698081"/>
              <a:gd name="connsiteY9" fmla="*/ 2370703 h 2471479"/>
              <a:gd name="connsiteX0" fmla="*/ 3534283 w 3625623"/>
              <a:gd name="connsiteY0" fmla="*/ 2370703 h 2505984"/>
              <a:gd name="connsiteX1" fmla="*/ 3613794 w 3625623"/>
              <a:gd name="connsiteY1" fmla="*/ 1280240 h 2505984"/>
              <a:gd name="connsiteX2" fmla="*/ 3570253 w 3625623"/>
              <a:gd name="connsiteY2" fmla="*/ 148123 h 2505984"/>
              <a:gd name="connsiteX3" fmla="*/ 3036852 w 3625623"/>
              <a:gd name="connsiteY3" fmla="*/ 93697 h 2505984"/>
              <a:gd name="connsiteX4" fmla="*/ 1839424 w 3625623"/>
              <a:gd name="connsiteY4" fmla="*/ 82810 h 2505984"/>
              <a:gd name="connsiteX5" fmla="*/ 184796 w 3625623"/>
              <a:gd name="connsiteY5" fmla="*/ 61038 h 2505984"/>
              <a:gd name="connsiteX6" fmla="*/ 77357 w 3625623"/>
              <a:gd name="connsiteY6" fmla="*/ 1058266 h 2505984"/>
              <a:gd name="connsiteX7" fmla="*/ 147405 w 3625623"/>
              <a:gd name="connsiteY7" fmla="*/ 2342305 h 2505984"/>
              <a:gd name="connsiteX8" fmla="*/ 1757070 w 3625623"/>
              <a:gd name="connsiteY8" fmla="*/ 2419926 h 2505984"/>
              <a:gd name="connsiteX9" fmla="*/ 3534283 w 3625623"/>
              <a:gd name="connsiteY9" fmla="*/ 2370703 h 2505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25623" h="2505984">
                <a:moveTo>
                  <a:pt x="3534283" y="2370703"/>
                </a:moveTo>
                <a:cubicBezTo>
                  <a:pt x="3654894" y="2101242"/>
                  <a:pt x="3621051" y="1653983"/>
                  <a:pt x="3613794" y="1280240"/>
                </a:cubicBezTo>
                <a:cubicBezTo>
                  <a:pt x="3606537" y="906497"/>
                  <a:pt x="3666410" y="345880"/>
                  <a:pt x="3570253" y="148123"/>
                </a:cubicBezTo>
                <a:cubicBezTo>
                  <a:pt x="3474096" y="-49634"/>
                  <a:pt x="3325323" y="104582"/>
                  <a:pt x="3036852" y="93697"/>
                </a:cubicBezTo>
                <a:cubicBezTo>
                  <a:pt x="2748381" y="82812"/>
                  <a:pt x="2312952" y="66482"/>
                  <a:pt x="1839424" y="82810"/>
                </a:cubicBezTo>
                <a:cubicBezTo>
                  <a:pt x="1365896" y="99138"/>
                  <a:pt x="498352" y="-94912"/>
                  <a:pt x="184796" y="61038"/>
                </a:cubicBezTo>
                <a:cubicBezTo>
                  <a:pt x="119718" y="346197"/>
                  <a:pt x="123346" y="707873"/>
                  <a:pt x="77357" y="1058266"/>
                </a:cubicBezTo>
                <a:cubicBezTo>
                  <a:pt x="71125" y="1438477"/>
                  <a:pt x="-132547" y="2115362"/>
                  <a:pt x="147405" y="2342305"/>
                </a:cubicBezTo>
                <a:cubicBezTo>
                  <a:pt x="427357" y="2569248"/>
                  <a:pt x="1192590" y="2415193"/>
                  <a:pt x="1757070" y="2419926"/>
                </a:cubicBezTo>
                <a:cubicBezTo>
                  <a:pt x="2321550" y="2424659"/>
                  <a:pt x="3413672" y="2640164"/>
                  <a:pt x="3534283" y="2370703"/>
                </a:cubicBezTo>
                <a:close/>
              </a:path>
            </a:pathLst>
          </a:custGeom>
          <a:noFill/>
          <a:ln w="111125">
            <a:solidFill>
              <a:srgbClr val="008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Freeform 15"/>
          <p:cNvSpPr/>
          <p:nvPr/>
        </p:nvSpPr>
        <p:spPr>
          <a:xfrm>
            <a:off x="2765233" y="3215561"/>
            <a:ext cx="3625623" cy="2505984"/>
          </a:xfrm>
          <a:custGeom>
            <a:avLst/>
            <a:gdLst>
              <a:gd name="connsiteX0" fmla="*/ 3972101 w 4444433"/>
              <a:gd name="connsiteY0" fmla="*/ 2650289 h 3026610"/>
              <a:gd name="connsiteX1" fmla="*/ 4026529 w 4444433"/>
              <a:gd name="connsiteY1" fmla="*/ 342517 h 3026610"/>
              <a:gd name="connsiteX2" fmla="*/ 434243 w 4444433"/>
              <a:gd name="connsiteY2" fmla="*/ 266317 h 3026610"/>
              <a:gd name="connsiteX3" fmla="*/ 456015 w 4444433"/>
              <a:gd name="connsiteY3" fmla="*/ 2780917 h 3026610"/>
              <a:gd name="connsiteX4" fmla="*/ 3972101 w 4444433"/>
              <a:gd name="connsiteY4" fmla="*/ 2650289 h 3026610"/>
              <a:gd name="connsiteX0" fmla="*/ 3911832 w 4377099"/>
              <a:gd name="connsiteY0" fmla="*/ 2617103 h 2987296"/>
              <a:gd name="connsiteX1" fmla="*/ 3966260 w 4377099"/>
              <a:gd name="connsiteY1" fmla="*/ 309331 h 2987296"/>
              <a:gd name="connsiteX2" fmla="*/ 482832 w 4377099"/>
              <a:gd name="connsiteY2" fmla="*/ 287560 h 2987296"/>
              <a:gd name="connsiteX3" fmla="*/ 395746 w 4377099"/>
              <a:gd name="connsiteY3" fmla="*/ 2747731 h 2987296"/>
              <a:gd name="connsiteX4" fmla="*/ 3911832 w 4377099"/>
              <a:gd name="connsiteY4" fmla="*/ 2617103 h 2987296"/>
              <a:gd name="connsiteX0" fmla="*/ 3911832 w 4322131"/>
              <a:gd name="connsiteY0" fmla="*/ 2588311 h 2955133"/>
              <a:gd name="connsiteX1" fmla="*/ 3868289 w 4322131"/>
              <a:gd name="connsiteY1" fmla="*/ 345853 h 2955133"/>
              <a:gd name="connsiteX2" fmla="*/ 482832 w 4322131"/>
              <a:gd name="connsiteY2" fmla="*/ 258768 h 2955133"/>
              <a:gd name="connsiteX3" fmla="*/ 395746 w 4322131"/>
              <a:gd name="connsiteY3" fmla="*/ 2718939 h 2955133"/>
              <a:gd name="connsiteX4" fmla="*/ 3911832 w 4322131"/>
              <a:gd name="connsiteY4" fmla="*/ 2588311 h 2955133"/>
              <a:gd name="connsiteX0" fmla="*/ 3817339 w 4227638"/>
              <a:gd name="connsiteY0" fmla="*/ 2637177 h 3003999"/>
              <a:gd name="connsiteX1" fmla="*/ 3773796 w 4227638"/>
              <a:gd name="connsiteY1" fmla="*/ 394719 h 3003999"/>
              <a:gd name="connsiteX2" fmla="*/ 2064739 w 4227638"/>
              <a:gd name="connsiteY2" fmla="*/ 46378 h 3003999"/>
              <a:gd name="connsiteX3" fmla="*/ 388339 w 4227638"/>
              <a:gd name="connsiteY3" fmla="*/ 307634 h 3003999"/>
              <a:gd name="connsiteX4" fmla="*/ 301253 w 4227638"/>
              <a:gd name="connsiteY4" fmla="*/ 2767805 h 3003999"/>
              <a:gd name="connsiteX5" fmla="*/ 3817339 w 4227638"/>
              <a:gd name="connsiteY5" fmla="*/ 2637177 h 3003999"/>
              <a:gd name="connsiteX0" fmla="*/ 3817339 w 4137230"/>
              <a:gd name="connsiteY0" fmla="*/ 2528749 h 2895571"/>
              <a:gd name="connsiteX1" fmla="*/ 3773796 w 4137230"/>
              <a:gd name="connsiteY1" fmla="*/ 286291 h 2895571"/>
              <a:gd name="connsiteX2" fmla="*/ 2042967 w 4137230"/>
              <a:gd name="connsiteY2" fmla="*/ 220978 h 2895571"/>
              <a:gd name="connsiteX3" fmla="*/ 388339 w 4137230"/>
              <a:gd name="connsiteY3" fmla="*/ 199206 h 2895571"/>
              <a:gd name="connsiteX4" fmla="*/ 301253 w 4137230"/>
              <a:gd name="connsiteY4" fmla="*/ 2659377 h 2895571"/>
              <a:gd name="connsiteX5" fmla="*/ 3817339 w 4137230"/>
              <a:gd name="connsiteY5" fmla="*/ 2528749 h 2895571"/>
              <a:gd name="connsiteX0" fmla="*/ 3817339 w 4137230"/>
              <a:gd name="connsiteY0" fmla="*/ 2522223 h 2889045"/>
              <a:gd name="connsiteX1" fmla="*/ 3773796 w 4137230"/>
              <a:gd name="connsiteY1" fmla="*/ 279765 h 2889045"/>
              <a:gd name="connsiteX2" fmla="*/ 3229509 w 4137230"/>
              <a:gd name="connsiteY2" fmla="*/ 94710 h 2889045"/>
              <a:gd name="connsiteX3" fmla="*/ 2042967 w 4137230"/>
              <a:gd name="connsiteY3" fmla="*/ 214452 h 2889045"/>
              <a:gd name="connsiteX4" fmla="*/ 388339 w 4137230"/>
              <a:gd name="connsiteY4" fmla="*/ 192680 h 2889045"/>
              <a:gd name="connsiteX5" fmla="*/ 301253 w 4137230"/>
              <a:gd name="connsiteY5" fmla="*/ 2652851 h 2889045"/>
              <a:gd name="connsiteX6" fmla="*/ 3817339 w 4137230"/>
              <a:gd name="connsiteY6" fmla="*/ 2522223 h 2889045"/>
              <a:gd name="connsiteX0" fmla="*/ 3817339 w 4084849"/>
              <a:gd name="connsiteY0" fmla="*/ 2522223 h 2889045"/>
              <a:gd name="connsiteX1" fmla="*/ 3773796 w 4084849"/>
              <a:gd name="connsiteY1" fmla="*/ 279765 h 2889045"/>
              <a:gd name="connsiteX2" fmla="*/ 3240395 w 4084849"/>
              <a:gd name="connsiteY2" fmla="*/ 225339 h 2889045"/>
              <a:gd name="connsiteX3" fmla="*/ 2042967 w 4084849"/>
              <a:gd name="connsiteY3" fmla="*/ 214452 h 2889045"/>
              <a:gd name="connsiteX4" fmla="*/ 388339 w 4084849"/>
              <a:gd name="connsiteY4" fmla="*/ 192680 h 2889045"/>
              <a:gd name="connsiteX5" fmla="*/ 301253 w 4084849"/>
              <a:gd name="connsiteY5" fmla="*/ 2652851 h 2889045"/>
              <a:gd name="connsiteX6" fmla="*/ 3817339 w 4084849"/>
              <a:gd name="connsiteY6" fmla="*/ 2522223 h 2889045"/>
              <a:gd name="connsiteX0" fmla="*/ 3817339 w 4106256"/>
              <a:gd name="connsiteY0" fmla="*/ 2522223 h 2889045"/>
              <a:gd name="connsiteX1" fmla="*/ 3773796 w 4106256"/>
              <a:gd name="connsiteY1" fmla="*/ 279765 h 2889045"/>
              <a:gd name="connsiteX2" fmla="*/ 3240395 w 4106256"/>
              <a:gd name="connsiteY2" fmla="*/ 225339 h 2889045"/>
              <a:gd name="connsiteX3" fmla="*/ 2042967 w 4106256"/>
              <a:gd name="connsiteY3" fmla="*/ 214452 h 2889045"/>
              <a:gd name="connsiteX4" fmla="*/ 388339 w 4106256"/>
              <a:gd name="connsiteY4" fmla="*/ 192680 h 2889045"/>
              <a:gd name="connsiteX5" fmla="*/ 301253 w 4106256"/>
              <a:gd name="connsiteY5" fmla="*/ 2652851 h 2889045"/>
              <a:gd name="connsiteX6" fmla="*/ 3817339 w 4106256"/>
              <a:gd name="connsiteY6" fmla="*/ 2522223 h 2889045"/>
              <a:gd name="connsiteX0" fmla="*/ 3817339 w 4199527"/>
              <a:gd name="connsiteY0" fmla="*/ 2522223 h 2889045"/>
              <a:gd name="connsiteX1" fmla="*/ 4100366 w 4199527"/>
              <a:gd name="connsiteY1" fmla="*/ 1379224 h 2889045"/>
              <a:gd name="connsiteX2" fmla="*/ 3773796 w 4199527"/>
              <a:gd name="connsiteY2" fmla="*/ 279765 h 2889045"/>
              <a:gd name="connsiteX3" fmla="*/ 3240395 w 4199527"/>
              <a:gd name="connsiteY3" fmla="*/ 225339 h 2889045"/>
              <a:gd name="connsiteX4" fmla="*/ 2042967 w 4199527"/>
              <a:gd name="connsiteY4" fmla="*/ 214452 h 2889045"/>
              <a:gd name="connsiteX5" fmla="*/ 388339 w 4199527"/>
              <a:gd name="connsiteY5" fmla="*/ 192680 h 2889045"/>
              <a:gd name="connsiteX6" fmla="*/ 301253 w 4199527"/>
              <a:gd name="connsiteY6" fmla="*/ 2652851 h 2889045"/>
              <a:gd name="connsiteX7" fmla="*/ 3817339 w 4199527"/>
              <a:gd name="connsiteY7" fmla="*/ 2522223 h 2889045"/>
              <a:gd name="connsiteX0" fmla="*/ 3817339 w 4079409"/>
              <a:gd name="connsiteY0" fmla="*/ 2522223 h 2837712"/>
              <a:gd name="connsiteX1" fmla="*/ 3817337 w 4079409"/>
              <a:gd name="connsiteY1" fmla="*/ 1411882 h 2837712"/>
              <a:gd name="connsiteX2" fmla="*/ 3773796 w 4079409"/>
              <a:gd name="connsiteY2" fmla="*/ 279765 h 2837712"/>
              <a:gd name="connsiteX3" fmla="*/ 3240395 w 4079409"/>
              <a:gd name="connsiteY3" fmla="*/ 225339 h 2837712"/>
              <a:gd name="connsiteX4" fmla="*/ 2042967 w 4079409"/>
              <a:gd name="connsiteY4" fmla="*/ 214452 h 2837712"/>
              <a:gd name="connsiteX5" fmla="*/ 388339 w 4079409"/>
              <a:gd name="connsiteY5" fmla="*/ 192680 h 2837712"/>
              <a:gd name="connsiteX6" fmla="*/ 301253 w 4079409"/>
              <a:gd name="connsiteY6" fmla="*/ 2652851 h 2837712"/>
              <a:gd name="connsiteX7" fmla="*/ 3817339 w 4079409"/>
              <a:gd name="connsiteY7" fmla="*/ 2522223 h 2837712"/>
              <a:gd name="connsiteX0" fmla="*/ 3817339 w 3829166"/>
              <a:gd name="connsiteY0" fmla="*/ 2522223 h 2891287"/>
              <a:gd name="connsiteX1" fmla="*/ 3817337 w 3829166"/>
              <a:gd name="connsiteY1" fmla="*/ 1411882 h 2891287"/>
              <a:gd name="connsiteX2" fmla="*/ 3773796 w 3829166"/>
              <a:gd name="connsiteY2" fmla="*/ 279765 h 2891287"/>
              <a:gd name="connsiteX3" fmla="*/ 3240395 w 3829166"/>
              <a:gd name="connsiteY3" fmla="*/ 225339 h 2891287"/>
              <a:gd name="connsiteX4" fmla="*/ 2042967 w 3829166"/>
              <a:gd name="connsiteY4" fmla="*/ 214452 h 2891287"/>
              <a:gd name="connsiteX5" fmla="*/ 388339 w 3829166"/>
              <a:gd name="connsiteY5" fmla="*/ 192680 h 2891287"/>
              <a:gd name="connsiteX6" fmla="*/ 301253 w 3829166"/>
              <a:gd name="connsiteY6" fmla="*/ 2652851 h 2891287"/>
              <a:gd name="connsiteX7" fmla="*/ 3817339 w 3829166"/>
              <a:gd name="connsiteY7" fmla="*/ 2522223 h 2891287"/>
              <a:gd name="connsiteX0" fmla="*/ 3817339 w 3829166"/>
              <a:gd name="connsiteY0" fmla="*/ 2385984 h 2755048"/>
              <a:gd name="connsiteX1" fmla="*/ 3817337 w 3829166"/>
              <a:gd name="connsiteY1" fmla="*/ 1275643 h 2755048"/>
              <a:gd name="connsiteX2" fmla="*/ 3773796 w 3829166"/>
              <a:gd name="connsiteY2" fmla="*/ 143526 h 2755048"/>
              <a:gd name="connsiteX3" fmla="*/ 3240395 w 3829166"/>
              <a:gd name="connsiteY3" fmla="*/ 89100 h 2755048"/>
              <a:gd name="connsiteX4" fmla="*/ 2042967 w 3829166"/>
              <a:gd name="connsiteY4" fmla="*/ 78213 h 2755048"/>
              <a:gd name="connsiteX5" fmla="*/ 388339 w 3829166"/>
              <a:gd name="connsiteY5" fmla="*/ 56441 h 2755048"/>
              <a:gd name="connsiteX6" fmla="*/ 301253 w 3829166"/>
              <a:gd name="connsiteY6" fmla="*/ 2516612 h 2755048"/>
              <a:gd name="connsiteX7" fmla="*/ 3817339 w 3829166"/>
              <a:gd name="connsiteY7" fmla="*/ 2385984 h 2755048"/>
              <a:gd name="connsiteX0" fmla="*/ 3784847 w 4043236"/>
              <a:gd name="connsiteY0" fmla="*/ 2385984 h 2575937"/>
              <a:gd name="connsiteX1" fmla="*/ 3784845 w 4043236"/>
              <a:gd name="connsiteY1" fmla="*/ 1275643 h 2575937"/>
              <a:gd name="connsiteX2" fmla="*/ 3741304 w 4043236"/>
              <a:gd name="connsiteY2" fmla="*/ 143526 h 2575937"/>
              <a:gd name="connsiteX3" fmla="*/ 3207903 w 4043236"/>
              <a:gd name="connsiteY3" fmla="*/ 89100 h 2575937"/>
              <a:gd name="connsiteX4" fmla="*/ 2010475 w 4043236"/>
              <a:gd name="connsiteY4" fmla="*/ 78213 h 2575937"/>
              <a:gd name="connsiteX5" fmla="*/ 355847 w 4043236"/>
              <a:gd name="connsiteY5" fmla="*/ 56441 h 2575937"/>
              <a:gd name="connsiteX6" fmla="*/ 318456 w 4043236"/>
              <a:gd name="connsiteY6" fmla="*/ 2337708 h 2575937"/>
              <a:gd name="connsiteX7" fmla="*/ 3784847 w 4043236"/>
              <a:gd name="connsiteY7" fmla="*/ 2385984 h 2575937"/>
              <a:gd name="connsiteX0" fmla="*/ 3657013 w 3915402"/>
              <a:gd name="connsiteY0" fmla="*/ 2385984 h 2659415"/>
              <a:gd name="connsiteX1" fmla="*/ 3657011 w 3915402"/>
              <a:gd name="connsiteY1" fmla="*/ 1275643 h 2659415"/>
              <a:gd name="connsiteX2" fmla="*/ 3613470 w 3915402"/>
              <a:gd name="connsiteY2" fmla="*/ 143526 h 2659415"/>
              <a:gd name="connsiteX3" fmla="*/ 3080069 w 3915402"/>
              <a:gd name="connsiteY3" fmla="*/ 89100 h 2659415"/>
              <a:gd name="connsiteX4" fmla="*/ 1882641 w 3915402"/>
              <a:gd name="connsiteY4" fmla="*/ 78213 h 2659415"/>
              <a:gd name="connsiteX5" fmla="*/ 228013 w 3915402"/>
              <a:gd name="connsiteY5" fmla="*/ 56441 h 2659415"/>
              <a:gd name="connsiteX6" fmla="*/ 190622 w 3915402"/>
              <a:gd name="connsiteY6" fmla="*/ 2337708 h 2659415"/>
              <a:gd name="connsiteX7" fmla="*/ 3657013 w 3915402"/>
              <a:gd name="connsiteY7" fmla="*/ 2385984 h 2659415"/>
              <a:gd name="connsiteX0" fmla="*/ 3798701 w 4057090"/>
              <a:gd name="connsiteY0" fmla="*/ 2390581 h 2664012"/>
              <a:gd name="connsiteX1" fmla="*/ 3798699 w 4057090"/>
              <a:gd name="connsiteY1" fmla="*/ 1280240 h 2664012"/>
              <a:gd name="connsiteX2" fmla="*/ 3755158 w 4057090"/>
              <a:gd name="connsiteY2" fmla="*/ 148123 h 2664012"/>
              <a:gd name="connsiteX3" fmla="*/ 3221757 w 4057090"/>
              <a:gd name="connsiteY3" fmla="*/ 93697 h 2664012"/>
              <a:gd name="connsiteX4" fmla="*/ 2024329 w 4057090"/>
              <a:gd name="connsiteY4" fmla="*/ 82810 h 2664012"/>
              <a:gd name="connsiteX5" fmla="*/ 369701 w 4057090"/>
              <a:gd name="connsiteY5" fmla="*/ 61038 h 2664012"/>
              <a:gd name="connsiteX6" fmla="*/ 142993 w 4057090"/>
              <a:gd name="connsiteY6" fmla="*/ 1018509 h 2664012"/>
              <a:gd name="connsiteX7" fmla="*/ 332310 w 4057090"/>
              <a:gd name="connsiteY7" fmla="*/ 2342305 h 2664012"/>
              <a:gd name="connsiteX8" fmla="*/ 3798701 w 4057090"/>
              <a:gd name="connsiteY8" fmla="*/ 2390581 h 2664012"/>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568569 w 3826958"/>
              <a:gd name="connsiteY0" fmla="*/ 2390581 h 2546061"/>
              <a:gd name="connsiteX1" fmla="*/ 3568567 w 3826958"/>
              <a:gd name="connsiteY1" fmla="*/ 1280240 h 2546061"/>
              <a:gd name="connsiteX2" fmla="*/ 3525026 w 3826958"/>
              <a:gd name="connsiteY2" fmla="*/ 148123 h 2546061"/>
              <a:gd name="connsiteX3" fmla="*/ 2991625 w 3826958"/>
              <a:gd name="connsiteY3" fmla="*/ 93697 h 2546061"/>
              <a:gd name="connsiteX4" fmla="*/ 1794197 w 3826958"/>
              <a:gd name="connsiteY4" fmla="*/ 82810 h 2546061"/>
              <a:gd name="connsiteX5" fmla="*/ 139569 w 3826958"/>
              <a:gd name="connsiteY5" fmla="*/ 61038 h 2546061"/>
              <a:gd name="connsiteX6" fmla="*/ 32130 w 3826958"/>
              <a:gd name="connsiteY6" fmla="*/ 1058266 h 2546061"/>
              <a:gd name="connsiteX7" fmla="*/ 102178 w 3826958"/>
              <a:gd name="connsiteY7" fmla="*/ 2342305 h 2546061"/>
              <a:gd name="connsiteX8" fmla="*/ 3568569 w 3826958"/>
              <a:gd name="connsiteY8" fmla="*/ 2390581 h 2546061"/>
              <a:gd name="connsiteX0" fmla="*/ 3664033 w 3945036"/>
              <a:gd name="connsiteY0" fmla="*/ 2370703 h 2504964"/>
              <a:gd name="connsiteX1" fmla="*/ 3743544 w 3945036"/>
              <a:gd name="connsiteY1" fmla="*/ 1280240 h 2504964"/>
              <a:gd name="connsiteX2" fmla="*/ 3700003 w 3945036"/>
              <a:gd name="connsiteY2" fmla="*/ 148123 h 2504964"/>
              <a:gd name="connsiteX3" fmla="*/ 3166602 w 3945036"/>
              <a:gd name="connsiteY3" fmla="*/ 93697 h 2504964"/>
              <a:gd name="connsiteX4" fmla="*/ 1969174 w 3945036"/>
              <a:gd name="connsiteY4" fmla="*/ 82810 h 2504964"/>
              <a:gd name="connsiteX5" fmla="*/ 314546 w 3945036"/>
              <a:gd name="connsiteY5" fmla="*/ 61038 h 2504964"/>
              <a:gd name="connsiteX6" fmla="*/ 207107 w 3945036"/>
              <a:gd name="connsiteY6" fmla="*/ 1058266 h 2504964"/>
              <a:gd name="connsiteX7" fmla="*/ 277155 w 3945036"/>
              <a:gd name="connsiteY7" fmla="*/ 2342305 h 2504964"/>
              <a:gd name="connsiteX8" fmla="*/ 3664033 w 3945036"/>
              <a:gd name="connsiteY8" fmla="*/ 2370703 h 2504964"/>
              <a:gd name="connsiteX0" fmla="*/ 3533436 w 3814439"/>
              <a:gd name="connsiteY0" fmla="*/ 2370703 h 2580336"/>
              <a:gd name="connsiteX1" fmla="*/ 3612947 w 3814439"/>
              <a:gd name="connsiteY1" fmla="*/ 1280240 h 2580336"/>
              <a:gd name="connsiteX2" fmla="*/ 3569406 w 3814439"/>
              <a:gd name="connsiteY2" fmla="*/ 148123 h 2580336"/>
              <a:gd name="connsiteX3" fmla="*/ 3036005 w 3814439"/>
              <a:gd name="connsiteY3" fmla="*/ 93697 h 2580336"/>
              <a:gd name="connsiteX4" fmla="*/ 1838577 w 3814439"/>
              <a:gd name="connsiteY4" fmla="*/ 82810 h 2580336"/>
              <a:gd name="connsiteX5" fmla="*/ 183949 w 3814439"/>
              <a:gd name="connsiteY5" fmla="*/ 61038 h 2580336"/>
              <a:gd name="connsiteX6" fmla="*/ 76510 w 3814439"/>
              <a:gd name="connsiteY6" fmla="*/ 1058266 h 2580336"/>
              <a:gd name="connsiteX7" fmla="*/ 146558 w 3814439"/>
              <a:gd name="connsiteY7" fmla="*/ 2342305 h 2580336"/>
              <a:gd name="connsiteX8" fmla="*/ 3533436 w 3814439"/>
              <a:gd name="connsiteY8" fmla="*/ 2370703 h 2580336"/>
              <a:gd name="connsiteX0" fmla="*/ 3533436 w 3814439"/>
              <a:gd name="connsiteY0" fmla="*/ 2370703 h 2580265"/>
              <a:gd name="connsiteX1" fmla="*/ 3612947 w 3814439"/>
              <a:gd name="connsiteY1" fmla="*/ 1280240 h 2580265"/>
              <a:gd name="connsiteX2" fmla="*/ 3569406 w 3814439"/>
              <a:gd name="connsiteY2" fmla="*/ 148123 h 2580265"/>
              <a:gd name="connsiteX3" fmla="*/ 3036005 w 3814439"/>
              <a:gd name="connsiteY3" fmla="*/ 93697 h 2580265"/>
              <a:gd name="connsiteX4" fmla="*/ 1838577 w 3814439"/>
              <a:gd name="connsiteY4" fmla="*/ 82810 h 2580265"/>
              <a:gd name="connsiteX5" fmla="*/ 183949 w 3814439"/>
              <a:gd name="connsiteY5" fmla="*/ 61038 h 2580265"/>
              <a:gd name="connsiteX6" fmla="*/ 76510 w 3814439"/>
              <a:gd name="connsiteY6" fmla="*/ 1058266 h 2580265"/>
              <a:gd name="connsiteX7" fmla="*/ 146558 w 3814439"/>
              <a:gd name="connsiteY7" fmla="*/ 2342305 h 2580265"/>
              <a:gd name="connsiteX8" fmla="*/ 1716467 w 3814439"/>
              <a:gd name="connsiteY8" fmla="*/ 2578952 h 2580265"/>
              <a:gd name="connsiteX9" fmla="*/ 3533436 w 3814439"/>
              <a:gd name="connsiteY9" fmla="*/ 2370703 h 2580265"/>
              <a:gd name="connsiteX0" fmla="*/ 3534283 w 3698081"/>
              <a:gd name="connsiteY0" fmla="*/ 2370703 h 2471479"/>
              <a:gd name="connsiteX1" fmla="*/ 3613794 w 3698081"/>
              <a:gd name="connsiteY1" fmla="*/ 1280240 h 2471479"/>
              <a:gd name="connsiteX2" fmla="*/ 3570253 w 3698081"/>
              <a:gd name="connsiteY2" fmla="*/ 148123 h 2471479"/>
              <a:gd name="connsiteX3" fmla="*/ 3036852 w 3698081"/>
              <a:gd name="connsiteY3" fmla="*/ 93697 h 2471479"/>
              <a:gd name="connsiteX4" fmla="*/ 1839424 w 3698081"/>
              <a:gd name="connsiteY4" fmla="*/ 82810 h 2471479"/>
              <a:gd name="connsiteX5" fmla="*/ 184796 w 3698081"/>
              <a:gd name="connsiteY5" fmla="*/ 61038 h 2471479"/>
              <a:gd name="connsiteX6" fmla="*/ 77357 w 3698081"/>
              <a:gd name="connsiteY6" fmla="*/ 1058266 h 2471479"/>
              <a:gd name="connsiteX7" fmla="*/ 147405 w 3698081"/>
              <a:gd name="connsiteY7" fmla="*/ 2342305 h 2471479"/>
              <a:gd name="connsiteX8" fmla="*/ 1757070 w 3698081"/>
              <a:gd name="connsiteY8" fmla="*/ 2419926 h 2471479"/>
              <a:gd name="connsiteX9" fmla="*/ 3534283 w 3698081"/>
              <a:gd name="connsiteY9" fmla="*/ 2370703 h 2471479"/>
              <a:gd name="connsiteX0" fmla="*/ 3534283 w 3625623"/>
              <a:gd name="connsiteY0" fmla="*/ 2370703 h 2505984"/>
              <a:gd name="connsiteX1" fmla="*/ 3613794 w 3625623"/>
              <a:gd name="connsiteY1" fmla="*/ 1280240 h 2505984"/>
              <a:gd name="connsiteX2" fmla="*/ 3570253 w 3625623"/>
              <a:gd name="connsiteY2" fmla="*/ 148123 h 2505984"/>
              <a:gd name="connsiteX3" fmla="*/ 3036852 w 3625623"/>
              <a:gd name="connsiteY3" fmla="*/ 93697 h 2505984"/>
              <a:gd name="connsiteX4" fmla="*/ 1839424 w 3625623"/>
              <a:gd name="connsiteY4" fmla="*/ 82810 h 2505984"/>
              <a:gd name="connsiteX5" fmla="*/ 184796 w 3625623"/>
              <a:gd name="connsiteY5" fmla="*/ 61038 h 2505984"/>
              <a:gd name="connsiteX6" fmla="*/ 77357 w 3625623"/>
              <a:gd name="connsiteY6" fmla="*/ 1058266 h 2505984"/>
              <a:gd name="connsiteX7" fmla="*/ 147405 w 3625623"/>
              <a:gd name="connsiteY7" fmla="*/ 2342305 h 2505984"/>
              <a:gd name="connsiteX8" fmla="*/ 1757070 w 3625623"/>
              <a:gd name="connsiteY8" fmla="*/ 2419926 h 2505984"/>
              <a:gd name="connsiteX9" fmla="*/ 3534283 w 3625623"/>
              <a:gd name="connsiteY9" fmla="*/ 2370703 h 2505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25623" h="2505984">
                <a:moveTo>
                  <a:pt x="3534283" y="2370703"/>
                </a:moveTo>
                <a:cubicBezTo>
                  <a:pt x="3654894" y="2101242"/>
                  <a:pt x="3621051" y="1653983"/>
                  <a:pt x="3613794" y="1280240"/>
                </a:cubicBezTo>
                <a:cubicBezTo>
                  <a:pt x="3606537" y="906497"/>
                  <a:pt x="3666410" y="345880"/>
                  <a:pt x="3570253" y="148123"/>
                </a:cubicBezTo>
                <a:cubicBezTo>
                  <a:pt x="3474096" y="-49634"/>
                  <a:pt x="3325323" y="104582"/>
                  <a:pt x="3036852" y="93697"/>
                </a:cubicBezTo>
                <a:cubicBezTo>
                  <a:pt x="2748381" y="82812"/>
                  <a:pt x="2312952" y="66482"/>
                  <a:pt x="1839424" y="82810"/>
                </a:cubicBezTo>
                <a:cubicBezTo>
                  <a:pt x="1365896" y="99138"/>
                  <a:pt x="498352" y="-94912"/>
                  <a:pt x="184796" y="61038"/>
                </a:cubicBezTo>
                <a:cubicBezTo>
                  <a:pt x="119718" y="346197"/>
                  <a:pt x="123346" y="707873"/>
                  <a:pt x="77357" y="1058266"/>
                </a:cubicBezTo>
                <a:cubicBezTo>
                  <a:pt x="71125" y="1438477"/>
                  <a:pt x="-132547" y="2115362"/>
                  <a:pt x="147405" y="2342305"/>
                </a:cubicBezTo>
                <a:cubicBezTo>
                  <a:pt x="427357" y="2569248"/>
                  <a:pt x="1192590" y="2415193"/>
                  <a:pt x="1757070" y="2419926"/>
                </a:cubicBezTo>
                <a:cubicBezTo>
                  <a:pt x="2321550" y="2424659"/>
                  <a:pt x="3413672" y="2640164"/>
                  <a:pt x="3534283" y="2370703"/>
                </a:cubicBezTo>
                <a:close/>
              </a:path>
            </a:pathLst>
          </a:custGeom>
          <a:noFill/>
          <a:ln w="111125">
            <a:solidFill>
              <a:srgbClr val="008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208100" y="4420365"/>
            <a:ext cx="2171601" cy="923330"/>
          </a:xfrm>
          <a:prstGeom prst="rect">
            <a:avLst/>
          </a:prstGeom>
          <a:noFill/>
        </p:spPr>
        <p:txBody>
          <a:bodyPr wrap="square" rtlCol="0">
            <a:spAutoFit/>
          </a:bodyPr>
          <a:lstStyle/>
          <a:p>
            <a:r>
              <a:rPr lang="en-GB" dirty="0"/>
              <a:t>m</a:t>
            </a:r>
            <a:r>
              <a:rPr lang="en-GB" dirty="0" smtClean="0"/>
              <a:t>itochondrion </a:t>
            </a:r>
            <a:r>
              <a:rPr lang="en-GB" dirty="0"/>
              <a:t>is the site of aerobic </a:t>
            </a:r>
            <a:r>
              <a:rPr lang="en-GB" dirty="0" smtClean="0"/>
              <a:t>respiration</a:t>
            </a:r>
            <a:endParaRPr lang="en-GB" dirty="0"/>
          </a:p>
        </p:txBody>
      </p:sp>
      <p:cxnSp>
        <p:nvCxnSpPr>
          <p:cNvPr id="18" name="Straight Connector 17"/>
          <p:cNvCxnSpPr>
            <a:endCxn id="20" idx="2"/>
          </p:cNvCxnSpPr>
          <p:nvPr/>
        </p:nvCxnSpPr>
        <p:spPr>
          <a:xfrm>
            <a:off x="2313756" y="4581129"/>
            <a:ext cx="738960" cy="502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3052716" y="4271324"/>
            <a:ext cx="234026" cy="720080"/>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3052716" y="4271324"/>
            <a:ext cx="234026" cy="720080"/>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3268495" y="6000962"/>
            <a:ext cx="3584096" cy="646331"/>
          </a:xfrm>
          <a:prstGeom prst="rect">
            <a:avLst/>
          </a:prstGeom>
          <a:noFill/>
        </p:spPr>
        <p:txBody>
          <a:bodyPr wrap="square" rtlCol="0">
            <a:spAutoFit/>
          </a:bodyPr>
          <a:lstStyle/>
          <a:p>
            <a:r>
              <a:rPr lang="en-GB" dirty="0"/>
              <a:t>vesicle forming in cell surface membrane</a:t>
            </a:r>
          </a:p>
        </p:txBody>
      </p:sp>
      <p:cxnSp>
        <p:nvCxnSpPr>
          <p:cNvPr id="26" name="Straight Connector 25"/>
          <p:cNvCxnSpPr/>
          <p:nvPr/>
        </p:nvCxnSpPr>
        <p:spPr>
          <a:xfrm>
            <a:off x="3723667" y="5531389"/>
            <a:ext cx="125294" cy="5619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3434817" y="5367788"/>
            <a:ext cx="468052"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p:cNvSpPr/>
          <p:nvPr/>
        </p:nvSpPr>
        <p:spPr>
          <a:xfrm>
            <a:off x="3434817" y="5367788"/>
            <a:ext cx="468052"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a:off x="6568435" y="3430741"/>
            <a:ext cx="2451757" cy="646331"/>
          </a:xfrm>
          <a:prstGeom prst="rect">
            <a:avLst/>
          </a:prstGeom>
          <a:noFill/>
        </p:spPr>
        <p:txBody>
          <a:bodyPr wrap="square" rtlCol="0">
            <a:spAutoFit/>
          </a:bodyPr>
          <a:lstStyle/>
          <a:p>
            <a:r>
              <a:rPr lang="en-GB" dirty="0"/>
              <a:t>l</a:t>
            </a:r>
            <a:r>
              <a:rPr lang="en-GB" dirty="0" smtClean="0"/>
              <a:t>ysosome </a:t>
            </a:r>
            <a:r>
              <a:rPr lang="en-GB" dirty="0"/>
              <a:t>contains powerful lytic </a:t>
            </a:r>
            <a:r>
              <a:rPr lang="en-GB" dirty="0" smtClean="0"/>
              <a:t>enzymes</a:t>
            </a:r>
            <a:endParaRPr lang="en-GB" dirty="0"/>
          </a:p>
        </p:txBody>
      </p:sp>
      <p:cxnSp>
        <p:nvCxnSpPr>
          <p:cNvPr id="33" name="Straight Connector 32"/>
          <p:cNvCxnSpPr>
            <a:stCxn id="32" idx="1"/>
          </p:cNvCxnSpPr>
          <p:nvPr/>
        </p:nvCxnSpPr>
        <p:spPr>
          <a:xfrm flipH="1">
            <a:off x="6035082" y="3753907"/>
            <a:ext cx="533353" cy="1337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5828794" y="3810812"/>
            <a:ext cx="216000" cy="216000"/>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5828794" y="3810812"/>
            <a:ext cx="216000" cy="216000"/>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3447710" y="2494637"/>
            <a:ext cx="2339415" cy="646331"/>
          </a:xfrm>
          <a:prstGeom prst="rect">
            <a:avLst/>
          </a:prstGeom>
          <a:noFill/>
        </p:spPr>
        <p:txBody>
          <a:bodyPr wrap="square" rtlCol="0">
            <a:spAutoFit/>
          </a:bodyPr>
          <a:lstStyle/>
          <a:p>
            <a:r>
              <a:rPr lang="en-GB" dirty="0"/>
              <a:t>nucleus enclosed by nuclear </a:t>
            </a:r>
            <a:r>
              <a:rPr lang="en-GB" dirty="0" smtClean="0"/>
              <a:t>envelope</a:t>
            </a:r>
            <a:endParaRPr lang="en-GB" dirty="0"/>
          </a:p>
        </p:txBody>
      </p:sp>
      <p:cxnSp>
        <p:nvCxnSpPr>
          <p:cNvPr id="37" name="Straight Connector 36"/>
          <p:cNvCxnSpPr/>
          <p:nvPr/>
        </p:nvCxnSpPr>
        <p:spPr>
          <a:xfrm flipH="1" flipV="1">
            <a:off x="4499993" y="3140968"/>
            <a:ext cx="117424" cy="885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4114833" y="3915014"/>
            <a:ext cx="1086313" cy="893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p:cNvSpPr/>
          <p:nvPr/>
        </p:nvSpPr>
        <p:spPr>
          <a:xfrm>
            <a:off x="4114833" y="3915014"/>
            <a:ext cx="1086313" cy="893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a:off x="5936794" y="2420888"/>
            <a:ext cx="2903541" cy="646331"/>
          </a:xfrm>
          <a:prstGeom prst="rect">
            <a:avLst/>
          </a:prstGeom>
          <a:noFill/>
        </p:spPr>
        <p:txBody>
          <a:bodyPr wrap="square" rtlCol="0">
            <a:spAutoFit/>
          </a:bodyPr>
          <a:lstStyle/>
          <a:p>
            <a:r>
              <a:rPr lang="en-GB" dirty="0"/>
              <a:t>rough endoplasmic reticulum transports proteins </a:t>
            </a:r>
          </a:p>
        </p:txBody>
      </p:sp>
      <p:cxnSp>
        <p:nvCxnSpPr>
          <p:cNvPr id="41" name="Straight Connector 40"/>
          <p:cNvCxnSpPr/>
          <p:nvPr/>
        </p:nvCxnSpPr>
        <p:spPr>
          <a:xfrm flipH="1">
            <a:off x="5562091" y="2960221"/>
            <a:ext cx="450069" cy="6846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rot="2044362">
            <a:off x="4967120" y="3589638"/>
            <a:ext cx="846756" cy="545767"/>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p:cNvSpPr/>
          <p:nvPr/>
        </p:nvSpPr>
        <p:spPr>
          <a:xfrm rot="2044362">
            <a:off x="4967120" y="3589638"/>
            <a:ext cx="846756" cy="545767"/>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p:cNvSpPr txBox="1"/>
          <p:nvPr/>
        </p:nvSpPr>
        <p:spPr>
          <a:xfrm>
            <a:off x="379995" y="5642891"/>
            <a:ext cx="2354586" cy="646331"/>
          </a:xfrm>
          <a:prstGeom prst="rect">
            <a:avLst/>
          </a:prstGeom>
          <a:noFill/>
        </p:spPr>
        <p:txBody>
          <a:bodyPr wrap="square" rtlCol="0">
            <a:spAutoFit/>
          </a:bodyPr>
          <a:lstStyle/>
          <a:p>
            <a:r>
              <a:rPr lang="en-GB" dirty="0"/>
              <a:t>ribosomes are the site of protein synthesis</a:t>
            </a:r>
          </a:p>
        </p:txBody>
      </p:sp>
      <p:cxnSp>
        <p:nvCxnSpPr>
          <p:cNvPr id="47" name="Straight Connector 46"/>
          <p:cNvCxnSpPr>
            <a:endCxn id="49" idx="3"/>
          </p:cNvCxnSpPr>
          <p:nvPr/>
        </p:nvCxnSpPr>
        <p:spPr>
          <a:xfrm flipV="1">
            <a:off x="2628480" y="5461652"/>
            <a:ext cx="314723" cy="2598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861420" y="5182091"/>
            <a:ext cx="558451" cy="327526"/>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p:cNvSpPr/>
          <p:nvPr/>
        </p:nvSpPr>
        <p:spPr>
          <a:xfrm>
            <a:off x="2861420" y="5182091"/>
            <a:ext cx="558451" cy="327526"/>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p:cNvSpPr txBox="1"/>
          <p:nvPr/>
        </p:nvSpPr>
        <p:spPr>
          <a:xfrm>
            <a:off x="6516216" y="4150821"/>
            <a:ext cx="2607380" cy="646331"/>
          </a:xfrm>
          <a:prstGeom prst="rect">
            <a:avLst/>
          </a:prstGeom>
          <a:noFill/>
        </p:spPr>
        <p:txBody>
          <a:bodyPr wrap="square" rtlCol="0">
            <a:spAutoFit/>
          </a:bodyPr>
          <a:lstStyle/>
          <a:p>
            <a:r>
              <a:rPr lang="en-GB" dirty="0"/>
              <a:t>Golgi apparatus processes and packages proteins</a:t>
            </a:r>
          </a:p>
        </p:txBody>
      </p:sp>
      <p:cxnSp>
        <p:nvCxnSpPr>
          <p:cNvPr id="54" name="Straight Connector 53"/>
          <p:cNvCxnSpPr>
            <a:stCxn id="53" idx="1"/>
            <a:endCxn id="56" idx="6"/>
          </p:cNvCxnSpPr>
          <p:nvPr/>
        </p:nvCxnSpPr>
        <p:spPr>
          <a:xfrm flipH="1" flipV="1">
            <a:off x="5553099" y="4440711"/>
            <a:ext cx="963117" cy="33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5319073" y="4184431"/>
            <a:ext cx="234026" cy="512559"/>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5319073" y="4184431"/>
            <a:ext cx="234026" cy="512559"/>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p:cNvSpPr txBox="1"/>
          <p:nvPr/>
        </p:nvSpPr>
        <p:spPr>
          <a:xfrm>
            <a:off x="263439" y="3231006"/>
            <a:ext cx="2587697" cy="923330"/>
          </a:xfrm>
          <a:prstGeom prst="rect">
            <a:avLst/>
          </a:prstGeom>
          <a:noFill/>
        </p:spPr>
        <p:txBody>
          <a:bodyPr wrap="square" rtlCol="0">
            <a:spAutoFit/>
          </a:bodyPr>
          <a:lstStyle/>
          <a:p>
            <a:r>
              <a:rPr lang="en-GB" dirty="0"/>
              <a:t>smooth endoplasmic reticulum involved in making lipids</a:t>
            </a:r>
          </a:p>
        </p:txBody>
      </p:sp>
      <p:cxnSp>
        <p:nvCxnSpPr>
          <p:cNvPr id="61" name="Straight Connector 60"/>
          <p:cNvCxnSpPr/>
          <p:nvPr/>
        </p:nvCxnSpPr>
        <p:spPr>
          <a:xfrm flipH="1" flipV="1">
            <a:off x="2421123" y="3815464"/>
            <a:ext cx="1427838" cy="2798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rot="18158585">
            <a:off x="3686538" y="3939837"/>
            <a:ext cx="664614" cy="275355"/>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62"/>
          <p:cNvSpPr/>
          <p:nvPr/>
        </p:nvSpPr>
        <p:spPr>
          <a:xfrm rot="18158585">
            <a:off x="3686538" y="3939837"/>
            <a:ext cx="664614" cy="275355"/>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ounded Rectangle 43"/>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27386967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16"/>
                  </p:tgtEl>
                </p:cond>
              </p:nextCondLst>
            </p:seq>
            <p:seq concurrent="1" nextAc="seek">
              <p:cTn id="11" restart="whenNotActive" fill="hold" evtFilter="cancelBubble" nodeType="interactiveSeq">
                <p:stCondLst>
                  <p:cond evt="onClick" delay="0">
                    <p:tgtEl>
                      <p:spTgt spid="19"/>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20" restart="whenNotActive" fill="hold" evtFilter="cancelBubble" nodeType="interactiveSeq">
                <p:stCondLst>
                  <p:cond evt="onClick" delay="0">
                    <p:tgtEl>
                      <p:spTgt spid="28"/>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8"/>
                  </p:tgtEl>
                </p:cond>
              </p:nextCondLst>
            </p:seq>
            <p:seq concurrent="1" nextAc="seek">
              <p:cTn id="29" restart="whenNotActive" fill="hold" evtFilter="cancelBubble" nodeType="interactiveSeq">
                <p:stCondLst>
                  <p:cond evt="onClick" delay="0">
                    <p:tgtEl>
                      <p:spTgt spid="34"/>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5"/>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3"/>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seq concurrent="1" nextAc="seek">
              <p:cTn id="38" restart="whenNotActive" fill="hold" evtFilter="cancelBubble" nodeType="interactiveSeq">
                <p:stCondLst>
                  <p:cond evt="onClick" delay="0">
                    <p:tgtEl>
                      <p:spTgt spid="38"/>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8"/>
                  </p:tgtEl>
                </p:cond>
              </p:nextCondLst>
            </p:seq>
            <p:seq concurrent="1" nextAc="seek">
              <p:cTn id="47" restart="whenNotActive" fill="hold" evtFilter="cancelBubble" nodeType="interactiveSeq">
                <p:stCondLst>
                  <p:cond evt="onClick" delay="0">
                    <p:tgtEl>
                      <p:spTgt spid="42"/>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3"/>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4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0"/>
                                        </p:tgtEl>
                                        <p:attrNameLst>
                                          <p:attrName>style.visibility</p:attrName>
                                        </p:attrNameLst>
                                      </p:cBhvr>
                                      <p:to>
                                        <p:strVal val="visible"/>
                                      </p:to>
                                    </p:set>
                                  </p:childTnLst>
                                </p:cTn>
                              </p:par>
                            </p:childTnLst>
                          </p:cTn>
                        </p:par>
                      </p:childTnLst>
                    </p:cTn>
                  </p:par>
                </p:childTnLst>
              </p:cTn>
              <p:nextCondLst>
                <p:cond evt="onClick" delay="0">
                  <p:tgtEl>
                    <p:spTgt spid="42"/>
                  </p:tgtEl>
                </p:cond>
              </p:nextCondLst>
            </p:seq>
            <p:seq concurrent="1" nextAc="seek">
              <p:cTn id="56" restart="whenNotActive" fill="hold" evtFilter="cancelBubble" nodeType="interactiveSeq">
                <p:stCondLst>
                  <p:cond evt="onClick" delay="0">
                    <p:tgtEl>
                      <p:spTgt spid="48"/>
                    </p:tgtEl>
                  </p:cond>
                </p:stCondLst>
                <p:endSync evt="end" delay="0">
                  <p:rtn val="all"/>
                </p:endSync>
                <p:childTnLst>
                  <p:par>
                    <p:cTn id="57" fill="hold">
                      <p:stCondLst>
                        <p:cond delay="0"/>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8"/>
                  </p:tgtEl>
                </p:cond>
              </p:nextCondLst>
            </p:seq>
            <p:seq concurrent="1" nextAc="seek">
              <p:cTn id="65" restart="whenNotActive" fill="hold" evtFilter="cancelBubble" nodeType="interactiveSeq">
                <p:stCondLst>
                  <p:cond evt="onClick" delay="0">
                    <p:tgtEl>
                      <p:spTgt spid="55"/>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56"/>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5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53"/>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74" restart="whenNotActive" fill="hold" evtFilter="cancelBubble" nodeType="interactiveSeq">
                <p:stCondLst>
                  <p:cond evt="onClick" delay="0">
                    <p:tgtEl>
                      <p:spTgt spid="62"/>
                    </p:tgtEl>
                  </p:cond>
                </p:stCondLst>
                <p:endSync evt="end" delay="0">
                  <p:rtn val="all"/>
                </p:endSync>
                <p:childTnLst>
                  <p:par>
                    <p:cTn id="75" fill="hold">
                      <p:stCondLst>
                        <p:cond delay="0"/>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0"/>
                                        </p:tgtEl>
                                        <p:attrNameLst>
                                          <p:attrName>style.visibility</p:attrName>
                                        </p:attrNameLst>
                                      </p:cBhvr>
                                      <p:to>
                                        <p:strVal val="visible"/>
                                      </p:to>
                                    </p:set>
                                  </p:childTnLst>
                                </p:cTn>
                              </p:par>
                            </p:childTnLst>
                          </p:cTn>
                        </p:par>
                      </p:childTnLst>
                    </p:cTn>
                  </p:par>
                </p:childTnLst>
              </p:cTn>
              <p:nextCondLst>
                <p:cond evt="onClick" delay="0">
                  <p:tgtEl>
                    <p:spTgt spid="62"/>
                  </p:tgtEl>
                </p:cond>
              </p:nextCondLst>
            </p:seq>
            <p:seq concurrent="1" nextAc="seek">
              <p:cTn id="83" restart="whenNotActive" fill="hold" evtFilter="cancelBubble" nodeType="interactiveSeq">
                <p:stCondLst>
                  <p:cond evt="onClick" delay="0">
                    <p:tgtEl>
                      <p:spTgt spid="44"/>
                    </p:tgtEl>
                  </p:cond>
                </p:stCondLst>
                <p:endSync evt="end" delay="0">
                  <p:rtn val="all"/>
                </p:endSync>
                <p:childTnLst>
                  <p:par>
                    <p:cTn id="84" fill="hold">
                      <p:stCondLst>
                        <p:cond delay="0"/>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9"/>
                                        </p:tgtEl>
                                        <p:attrNameLst>
                                          <p:attrName>style.visibility</p:attrName>
                                        </p:attrNameLst>
                                      </p:cBhvr>
                                      <p:to>
                                        <p:strVal val="visible"/>
                                      </p:to>
                                    </p:set>
                                  </p:childTnLst>
                                </p:cTn>
                              </p:par>
                              <p:par>
                                <p:cTn id="88" presetID="1" presetClass="entr" presetSubtype="0" fill="hold" grpId="1" nodeType="withEffect">
                                  <p:stCondLst>
                                    <p:cond delay="0"/>
                                  </p:stCondLst>
                                  <p:childTnLst>
                                    <p:set>
                                      <p:cBhvr>
                                        <p:cTn id="89" dur="1" fill="hold">
                                          <p:stCondLst>
                                            <p:cond delay="0"/>
                                          </p:stCondLst>
                                        </p:cTn>
                                        <p:tgtEl>
                                          <p:spTgt spid="8"/>
                                        </p:tgtEl>
                                        <p:attrNameLst>
                                          <p:attrName>style.visibility</p:attrName>
                                        </p:attrNameLst>
                                      </p:cBhvr>
                                      <p:to>
                                        <p:strVal val="visible"/>
                                      </p:to>
                                    </p:set>
                                  </p:childTnLst>
                                </p:cTn>
                              </p:par>
                              <p:par>
                                <p:cTn id="90" presetID="1" presetClass="entr" presetSubtype="0" fill="hold" grpId="1" nodeType="withEffect">
                                  <p:stCondLst>
                                    <p:cond delay="0"/>
                                  </p:stCondLst>
                                  <p:childTnLst>
                                    <p:set>
                                      <p:cBhvr>
                                        <p:cTn id="91" dur="1" fill="hold">
                                          <p:stCondLst>
                                            <p:cond delay="0"/>
                                          </p:stCondLst>
                                        </p:cTn>
                                        <p:tgtEl>
                                          <p:spTgt spid="6"/>
                                        </p:tgtEl>
                                        <p:attrNameLst>
                                          <p:attrName>style.visibility</p:attrName>
                                        </p:attrNameLst>
                                      </p:cBhvr>
                                      <p:to>
                                        <p:strVal val="visible"/>
                                      </p:to>
                                    </p:set>
                                  </p:childTnLst>
                                </p:cTn>
                              </p:par>
                              <p:par>
                                <p:cTn id="92" presetID="1" presetClass="entr" presetSubtype="0" fill="hold" grpId="1" nodeType="withEffect">
                                  <p:stCondLst>
                                    <p:cond delay="0"/>
                                  </p:stCondLst>
                                  <p:childTnLst>
                                    <p:set>
                                      <p:cBhvr>
                                        <p:cTn id="93" dur="1" fill="hold">
                                          <p:stCondLst>
                                            <p:cond delay="0"/>
                                          </p:stCondLst>
                                        </p:cTn>
                                        <p:tgtEl>
                                          <p:spTgt spid="20"/>
                                        </p:tgtEl>
                                        <p:attrNameLst>
                                          <p:attrName>style.visibility</p:attrName>
                                        </p:attrNameLst>
                                      </p:cBhvr>
                                      <p:to>
                                        <p:strVal val="visible"/>
                                      </p:to>
                                    </p:set>
                                  </p:childTnLst>
                                </p:cTn>
                              </p:par>
                              <p:par>
                                <p:cTn id="94" presetID="1" presetClass="entr" presetSubtype="0" fill="hold" nodeType="withEffect">
                                  <p:stCondLst>
                                    <p:cond delay="0"/>
                                  </p:stCondLst>
                                  <p:childTnLst>
                                    <p:set>
                                      <p:cBhvr>
                                        <p:cTn id="95" dur="1" fill="hold">
                                          <p:stCondLst>
                                            <p:cond delay="0"/>
                                          </p:stCondLst>
                                        </p:cTn>
                                        <p:tgtEl>
                                          <p:spTgt spid="18"/>
                                        </p:tgtEl>
                                        <p:attrNameLst>
                                          <p:attrName>style.visibility</p:attrName>
                                        </p:attrNameLst>
                                      </p:cBhvr>
                                      <p:to>
                                        <p:strVal val="visible"/>
                                      </p:to>
                                    </p:set>
                                  </p:childTnLst>
                                </p:cTn>
                              </p:par>
                              <p:par>
                                <p:cTn id="96" presetID="1" presetClass="entr" presetSubtype="0" fill="hold" grpId="1" nodeType="withEffect">
                                  <p:stCondLst>
                                    <p:cond delay="0"/>
                                  </p:stCondLst>
                                  <p:childTnLst>
                                    <p:set>
                                      <p:cBhvr>
                                        <p:cTn id="97" dur="1" fill="hold">
                                          <p:stCondLst>
                                            <p:cond delay="0"/>
                                          </p:stCondLst>
                                        </p:cTn>
                                        <p:tgtEl>
                                          <p:spTgt spid="17"/>
                                        </p:tgtEl>
                                        <p:attrNameLst>
                                          <p:attrName>style.visibility</p:attrName>
                                        </p:attrNameLst>
                                      </p:cBhvr>
                                      <p:to>
                                        <p:strVal val="visible"/>
                                      </p:to>
                                    </p:set>
                                  </p:childTnLst>
                                </p:cTn>
                              </p:par>
                              <p:par>
                                <p:cTn id="98" presetID="1" presetClass="entr" presetSubtype="0" fill="hold" grpId="1" nodeType="withEffect">
                                  <p:stCondLst>
                                    <p:cond delay="0"/>
                                  </p:stCondLst>
                                  <p:childTnLst>
                                    <p:set>
                                      <p:cBhvr>
                                        <p:cTn id="99" dur="1" fill="hold">
                                          <p:stCondLst>
                                            <p:cond delay="0"/>
                                          </p:stCondLst>
                                        </p:cTn>
                                        <p:tgtEl>
                                          <p:spTgt spid="31"/>
                                        </p:tgtEl>
                                        <p:attrNameLst>
                                          <p:attrName>style.visibility</p:attrName>
                                        </p:attrNameLst>
                                      </p:cBhvr>
                                      <p:to>
                                        <p:strVal val="visible"/>
                                      </p:to>
                                    </p:set>
                                  </p:childTnLst>
                                </p:cTn>
                              </p:par>
                              <p:par>
                                <p:cTn id="100" presetID="1" presetClass="entr" presetSubtype="0" fill="hold" grpId="1" nodeType="withEffect">
                                  <p:stCondLst>
                                    <p:cond delay="0"/>
                                  </p:stCondLst>
                                  <p:childTnLst>
                                    <p:set>
                                      <p:cBhvr>
                                        <p:cTn id="101" dur="1" fill="hold">
                                          <p:stCondLst>
                                            <p:cond delay="0"/>
                                          </p:stCondLst>
                                        </p:cTn>
                                        <p:tgtEl>
                                          <p:spTgt spid="25"/>
                                        </p:tgtEl>
                                        <p:attrNameLst>
                                          <p:attrName>style.visibility</p:attrName>
                                        </p:attrNameLst>
                                      </p:cBhvr>
                                      <p:to>
                                        <p:strVal val="visible"/>
                                      </p:to>
                                    </p:set>
                                  </p:childTnLst>
                                </p:cTn>
                              </p:par>
                              <p:par>
                                <p:cTn id="102" presetID="1" presetClass="entr" presetSubtype="0" fill="hold" grpId="1" nodeType="withEffect">
                                  <p:stCondLst>
                                    <p:cond delay="0"/>
                                  </p:stCondLst>
                                  <p:childTnLst>
                                    <p:set>
                                      <p:cBhvr>
                                        <p:cTn id="103" dur="1" fill="hold">
                                          <p:stCondLst>
                                            <p:cond delay="0"/>
                                          </p:stCondLst>
                                        </p:cTn>
                                        <p:tgtEl>
                                          <p:spTgt spid="35"/>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33"/>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26"/>
                                        </p:tgtEl>
                                        <p:attrNameLst>
                                          <p:attrName>style.visibility</p:attrName>
                                        </p:attrNameLst>
                                      </p:cBhvr>
                                      <p:to>
                                        <p:strVal val="visible"/>
                                      </p:to>
                                    </p:set>
                                  </p:childTnLst>
                                </p:cTn>
                              </p:par>
                              <p:par>
                                <p:cTn id="108" presetID="1" presetClass="entr" presetSubtype="0" fill="hold" grpId="1" nodeType="withEffect">
                                  <p:stCondLst>
                                    <p:cond delay="0"/>
                                  </p:stCondLst>
                                  <p:childTnLst>
                                    <p:set>
                                      <p:cBhvr>
                                        <p:cTn id="109" dur="1" fill="hold">
                                          <p:stCondLst>
                                            <p:cond delay="0"/>
                                          </p:stCondLst>
                                        </p:cTn>
                                        <p:tgtEl>
                                          <p:spTgt spid="32"/>
                                        </p:tgtEl>
                                        <p:attrNameLst>
                                          <p:attrName>style.visibility</p:attrName>
                                        </p:attrNameLst>
                                      </p:cBhvr>
                                      <p:to>
                                        <p:strVal val="visible"/>
                                      </p:to>
                                    </p:set>
                                  </p:childTnLst>
                                </p:cTn>
                              </p:par>
                              <p:par>
                                <p:cTn id="110" presetID="1" presetClass="entr" presetSubtype="0" fill="hold" grpId="1" nodeType="withEffect">
                                  <p:stCondLst>
                                    <p:cond delay="0"/>
                                  </p:stCondLst>
                                  <p:childTnLst>
                                    <p:set>
                                      <p:cBhvr>
                                        <p:cTn id="111" dur="1" fill="hold">
                                          <p:stCondLst>
                                            <p:cond delay="0"/>
                                          </p:stCondLst>
                                        </p:cTn>
                                        <p:tgtEl>
                                          <p:spTgt spid="39"/>
                                        </p:tgtEl>
                                        <p:attrNameLst>
                                          <p:attrName>style.visibility</p:attrName>
                                        </p:attrNameLst>
                                      </p:cBhvr>
                                      <p:to>
                                        <p:strVal val="visible"/>
                                      </p:to>
                                    </p:set>
                                  </p:childTnLst>
                                </p:cTn>
                              </p:par>
                              <p:par>
                                <p:cTn id="112" presetID="1" presetClass="entr" presetSubtype="0" fill="hold" nodeType="withEffect">
                                  <p:stCondLst>
                                    <p:cond delay="0"/>
                                  </p:stCondLst>
                                  <p:childTnLst>
                                    <p:set>
                                      <p:cBhvr>
                                        <p:cTn id="113" dur="1" fill="hold">
                                          <p:stCondLst>
                                            <p:cond delay="0"/>
                                          </p:stCondLst>
                                        </p:cTn>
                                        <p:tgtEl>
                                          <p:spTgt spid="37"/>
                                        </p:tgtEl>
                                        <p:attrNameLst>
                                          <p:attrName>style.visibility</p:attrName>
                                        </p:attrNameLst>
                                      </p:cBhvr>
                                      <p:to>
                                        <p:strVal val="visible"/>
                                      </p:to>
                                    </p:set>
                                  </p:childTnLst>
                                </p:cTn>
                              </p:par>
                              <p:par>
                                <p:cTn id="114" presetID="1" presetClass="entr" presetSubtype="0" fill="hold" grpId="1" nodeType="withEffect">
                                  <p:stCondLst>
                                    <p:cond delay="0"/>
                                  </p:stCondLst>
                                  <p:childTnLst>
                                    <p:set>
                                      <p:cBhvr>
                                        <p:cTn id="115" dur="1" fill="hold">
                                          <p:stCondLst>
                                            <p:cond delay="0"/>
                                          </p:stCondLst>
                                        </p:cTn>
                                        <p:tgtEl>
                                          <p:spTgt spid="36"/>
                                        </p:tgtEl>
                                        <p:attrNameLst>
                                          <p:attrName>style.visibility</p:attrName>
                                        </p:attrNameLst>
                                      </p:cBhvr>
                                      <p:to>
                                        <p:strVal val="visible"/>
                                      </p:to>
                                    </p:set>
                                  </p:childTnLst>
                                </p:cTn>
                              </p:par>
                              <p:par>
                                <p:cTn id="116" presetID="1" presetClass="entr" presetSubtype="0" fill="hold" grpId="1" nodeType="withEffect">
                                  <p:stCondLst>
                                    <p:cond delay="0"/>
                                  </p:stCondLst>
                                  <p:childTnLst>
                                    <p:set>
                                      <p:cBhvr>
                                        <p:cTn id="117" dur="1" fill="hold">
                                          <p:stCondLst>
                                            <p:cond delay="0"/>
                                          </p:stCondLst>
                                        </p:cTn>
                                        <p:tgtEl>
                                          <p:spTgt spid="43"/>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41"/>
                                        </p:tgtEl>
                                        <p:attrNameLst>
                                          <p:attrName>style.visibility</p:attrName>
                                        </p:attrNameLst>
                                      </p:cBhvr>
                                      <p:to>
                                        <p:strVal val="visible"/>
                                      </p:to>
                                    </p:set>
                                  </p:childTnLst>
                                </p:cTn>
                              </p:par>
                              <p:par>
                                <p:cTn id="120" presetID="1" presetClass="entr" presetSubtype="0" fill="hold" grpId="1" nodeType="withEffect">
                                  <p:stCondLst>
                                    <p:cond delay="0"/>
                                  </p:stCondLst>
                                  <p:childTnLst>
                                    <p:set>
                                      <p:cBhvr>
                                        <p:cTn id="121" dur="1" fill="hold">
                                          <p:stCondLst>
                                            <p:cond delay="0"/>
                                          </p:stCondLst>
                                        </p:cTn>
                                        <p:tgtEl>
                                          <p:spTgt spid="40"/>
                                        </p:tgtEl>
                                        <p:attrNameLst>
                                          <p:attrName>style.visibility</p:attrName>
                                        </p:attrNameLst>
                                      </p:cBhvr>
                                      <p:to>
                                        <p:strVal val="visible"/>
                                      </p:to>
                                    </p:set>
                                  </p:childTnLst>
                                </p:cTn>
                              </p:par>
                              <p:par>
                                <p:cTn id="122" presetID="1" presetClass="entr" presetSubtype="0" fill="hold" grpId="1" nodeType="withEffect">
                                  <p:stCondLst>
                                    <p:cond delay="0"/>
                                  </p:stCondLst>
                                  <p:childTnLst>
                                    <p:set>
                                      <p:cBhvr>
                                        <p:cTn id="123" dur="1" fill="hold">
                                          <p:stCondLst>
                                            <p:cond delay="0"/>
                                          </p:stCondLst>
                                        </p:cTn>
                                        <p:tgtEl>
                                          <p:spTgt spid="49"/>
                                        </p:tgtEl>
                                        <p:attrNameLst>
                                          <p:attrName>style.visibility</p:attrName>
                                        </p:attrNameLst>
                                      </p:cBhvr>
                                      <p:to>
                                        <p:strVal val="visible"/>
                                      </p:to>
                                    </p:set>
                                  </p:childTnLst>
                                </p:cTn>
                              </p:par>
                              <p:par>
                                <p:cTn id="124" presetID="1" presetClass="entr" presetSubtype="0" fill="hold" nodeType="withEffect">
                                  <p:stCondLst>
                                    <p:cond delay="0"/>
                                  </p:stCondLst>
                                  <p:childTnLst>
                                    <p:set>
                                      <p:cBhvr>
                                        <p:cTn id="125" dur="1" fill="hold">
                                          <p:stCondLst>
                                            <p:cond delay="0"/>
                                          </p:stCondLst>
                                        </p:cTn>
                                        <p:tgtEl>
                                          <p:spTgt spid="47"/>
                                        </p:tgtEl>
                                        <p:attrNameLst>
                                          <p:attrName>style.visibility</p:attrName>
                                        </p:attrNameLst>
                                      </p:cBhvr>
                                      <p:to>
                                        <p:strVal val="visible"/>
                                      </p:to>
                                    </p:set>
                                  </p:childTnLst>
                                </p:cTn>
                              </p:par>
                              <p:par>
                                <p:cTn id="126" presetID="1" presetClass="entr" presetSubtype="0" fill="hold" grpId="1" nodeType="withEffect">
                                  <p:stCondLst>
                                    <p:cond delay="0"/>
                                  </p:stCondLst>
                                  <p:childTnLst>
                                    <p:set>
                                      <p:cBhvr>
                                        <p:cTn id="127" dur="1" fill="hold">
                                          <p:stCondLst>
                                            <p:cond delay="0"/>
                                          </p:stCondLst>
                                        </p:cTn>
                                        <p:tgtEl>
                                          <p:spTgt spid="46"/>
                                        </p:tgtEl>
                                        <p:attrNameLst>
                                          <p:attrName>style.visibility</p:attrName>
                                        </p:attrNameLst>
                                      </p:cBhvr>
                                      <p:to>
                                        <p:strVal val="visible"/>
                                      </p:to>
                                    </p:set>
                                  </p:childTnLst>
                                </p:cTn>
                              </p:par>
                              <p:par>
                                <p:cTn id="128" presetID="1" presetClass="entr" presetSubtype="0" fill="hold" grpId="1" nodeType="withEffect">
                                  <p:stCondLst>
                                    <p:cond delay="0"/>
                                  </p:stCondLst>
                                  <p:childTnLst>
                                    <p:set>
                                      <p:cBhvr>
                                        <p:cTn id="129" dur="1" fill="hold">
                                          <p:stCondLst>
                                            <p:cond delay="0"/>
                                          </p:stCondLst>
                                        </p:cTn>
                                        <p:tgtEl>
                                          <p:spTgt spid="56"/>
                                        </p:tgtEl>
                                        <p:attrNameLst>
                                          <p:attrName>style.visibility</p:attrName>
                                        </p:attrNameLst>
                                      </p:cBhvr>
                                      <p:to>
                                        <p:strVal val="visible"/>
                                      </p:to>
                                    </p:set>
                                  </p:childTnLst>
                                </p:cTn>
                              </p:par>
                              <p:par>
                                <p:cTn id="130" presetID="1" presetClass="entr" presetSubtype="0" fill="hold" nodeType="withEffect">
                                  <p:stCondLst>
                                    <p:cond delay="0"/>
                                  </p:stCondLst>
                                  <p:childTnLst>
                                    <p:set>
                                      <p:cBhvr>
                                        <p:cTn id="131" dur="1" fill="hold">
                                          <p:stCondLst>
                                            <p:cond delay="0"/>
                                          </p:stCondLst>
                                        </p:cTn>
                                        <p:tgtEl>
                                          <p:spTgt spid="54"/>
                                        </p:tgtEl>
                                        <p:attrNameLst>
                                          <p:attrName>style.visibility</p:attrName>
                                        </p:attrNameLst>
                                      </p:cBhvr>
                                      <p:to>
                                        <p:strVal val="visible"/>
                                      </p:to>
                                    </p:set>
                                  </p:childTnLst>
                                </p:cTn>
                              </p:par>
                              <p:par>
                                <p:cTn id="132" presetID="1" presetClass="entr" presetSubtype="0" fill="hold" grpId="1" nodeType="withEffect">
                                  <p:stCondLst>
                                    <p:cond delay="0"/>
                                  </p:stCondLst>
                                  <p:childTnLst>
                                    <p:set>
                                      <p:cBhvr>
                                        <p:cTn id="133" dur="1" fill="hold">
                                          <p:stCondLst>
                                            <p:cond delay="0"/>
                                          </p:stCondLst>
                                        </p:cTn>
                                        <p:tgtEl>
                                          <p:spTgt spid="53"/>
                                        </p:tgtEl>
                                        <p:attrNameLst>
                                          <p:attrName>style.visibility</p:attrName>
                                        </p:attrNameLst>
                                      </p:cBhvr>
                                      <p:to>
                                        <p:strVal val="visible"/>
                                      </p:to>
                                    </p:set>
                                  </p:childTnLst>
                                </p:cTn>
                              </p:par>
                              <p:par>
                                <p:cTn id="134" presetID="1" presetClass="entr" presetSubtype="0" fill="hold" grpId="1" nodeType="withEffect">
                                  <p:stCondLst>
                                    <p:cond delay="0"/>
                                  </p:stCondLst>
                                  <p:childTnLst>
                                    <p:set>
                                      <p:cBhvr>
                                        <p:cTn id="135" dur="1" fill="hold">
                                          <p:stCondLst>
                                            <p:cond delay="0"/>
                                          </p:stCondLst>
                                        </p:cTn>
                                        <p:tgtEl>
                                          <p:spTgt spid="63"/>
                                        </p:tgtEl>
                                        <p:attrNameLst>
                                          <p:attrName>style.visibility</p:attrName>
                                        </p:attrNameLst>
                                      </p:cBhvr>
                                      <p:to>
                                        <p:strVal val="visible"/>
                                      </p:to>
                                    </p:set>
                                  </p:childTnLst>
                                </p:cTn>
                              </p:par>
                              <p:par>
                                <p:cTn id="136" presetID="1" presetClass="entr" presetSubtype="0" fill="hold" nodeType="withEffect">
                                  <p:stCondLst>
                                    <p:cond delay="0"/>
                                  </p:stCondLst>
                                  <p:childTnLst>
                                    <p:set>
                                      <p:cBhvr>
                                        <p:cTn id="137" dur="1" fill="hold">
                                          <p:stCondLst>
                                            <p:cond delay="0"/>
                                          </p:stCondLst>
                                        </p:cTn>
                                        <p:tgtEl>
                                          <p:spTgt spid="61"/>
                                        </p:tgtEl>
                                        <p:attrNameLst>
                                          <p:attrName>style.visibility</p:attrName>
                                        </p:attrNameLst>
                                      </p:cBhvr>
                                      <p:to>
                                        <p:strVal val="visible"/>
                                      </p:to>
                                    </p:set>
                                  </p:childTnLst>
                                </p:cTn>
                              </p:par>
                              <p:par>
                                <p:cTn id="138" presetID="1" presetClass="entr" presetSubtype="0" fill="hold" grpId="1" nodeType="withEffect">
                                  <p:stCondLst>
                                    <p:cond delay="0"/>
                                  </p:stCondLst>
                                  <p:childTnLst>
                                    <p:set>
                                      <p:cBhvr>
                                        <p:cTn id="139" dur="1" fill="hold">
                                          <p:stCondLst>
                                            <p:cond delay="0"/>
                                          </p:stCondLst>
                                        </p:cTn>
                                        <p:tgtEl>
                                          <p:spTgt spid="60"/>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16"/>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19"/>
                                        </p:tgtEl>
                                        <p:attrNameLst>
                                          <p:attrName>style.visibility</p:attrName>
                                        </p:attrNameLst>
                                      </p:cBhvr>
                                      <p:to>
                                        <p:strVal val="visible"/>
                                      </p:to>
                                    </p:set>
                                  </p:childTnLst>
                                </p:cTn>
                              </p:par>
                              <p:par>
                                <p:cTn id="144" presetID="1" presetClass="entr" presetSubtype="0" fill="hold" grpId="0" nodeType="withEffect">
                                  <p:stCondLst>
                                    <p:cond delay="0"/>
                                  </p:stCondLst>
                                  <p:childTnLst>
                                    <p:set>
                                      <p:cBhvr>
                                        <p:cTn id="145" dur="1" fill="hold">
                                          <p:stCondLst>
                                            <p:cond delay="0"/>
                                          </p:stCondLst>
                                        </p:cTn>
                                        <p:tgtEl>
                                          <p:spTgt spid="28"/>
                                        </p:tgtEl>
                                        <p:attrNameLst>
                                          <p:attrName>style.visibility</p:attrName>
                                        </p:attrNameLst>
                                      </p:cBhvr>
                                      <p:to>
                                        <p:strVal val="visible"/>
                                      </p:to>
                                    </p:set>
                                  </p:childTnLst>
                                </p:cTn>
                              </p:par>
                              <p:par>
                                <p:cTn id="146" presetID="1" presetClass="entr" presetSubtype="0" fill="hold" grpId="0" nodeType="withEffect">
                                  <p:stCondLst>
                                    <p:cond delay="0"/>
                                  </p:stCondLst>
                                  <p:childTnLst>
                                    <p:set>
                                      <p:cBhvr>
                                        <p:cTn id="147" dur="1" fill="hold">
                                          <p:stCondLst>
                                            <p:cond delay="0"/>
                                          </p:stCondLst>
                                        </p:cTn>
                                        <p:tgtEl>
                                          <p:spTgt spid="34"/>
                                        </p:tgtEl>
                                        <p:attrNameLst>
                                          <p:attrName>style.visibility</p:attrName>
                                        </p:attrNameLst>
                                      </p:cBhvr>
                                      <p:to>
                                        <p:strVal val="visible"/>
                                      </p:to>
                                    </p:set>
                                  </p:childTnLst>
                                </p:cTn>
                              </p:par>
                              <p:par>
                                <p:cTn id="148" presetID="1" presetClass="entr" presetSubtype="0" fill="hold" grpId="0" nodeType="withEffect">
                                  <p:stCondLst>
                                    <p:cond delay="0"/>
                                  </p:stCondLst>
                                  <p:childTnLst>
                                    <p:set>
                                      <p:cBhvr>
                                        <p:cTn id="149" dur="1" fill="hold">
                                          <p:stCondLst>
                                            <p:cond delay="0"/>
                                          </p:stCondLst>
                                        </p:cTn>
                                        <p:tgtEl>
                                          <p:spTgt spid="38"/>
                                        </p:tgtEl>
                                        <p:attrNameLst>
                                          <p:attrName>style.visibility</p:attrName>
                                        </p:attrNameLst>
                                      </p:cBhvr>
                                      <p:to>
                                        <p:strVal val="visible"/>
                                      </p:to>
                                    </p:set>
                                  </p:childTnLst>
                                </p:cTn>
                              </p:par>
                              <p:par>
                                <p:cTn id="150" presetID="1" presetClass="entr" presetSubtype="0" fill="hold" grpId="0" nodeType="withEffect">
                                  <p:stCondLst>
                                    <p:cond delay="0"/>
                                  </p:stCondLst>
                                  <p:childTnLst>
                                    <p:set>
                                      <p:cBhvr>
                                        <p:cTn id="151" dur="1" fill="hold">
                                          <p:stCondLst>
                                            <p:cond delay="0"/>
                                          </p:stCondLst>
                                        </p:cTn>
                                        <p:tgtEl>
                                          <p:spTgt spid="42"/>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48"/>
                                        </p:tgtEl>
                                        <p:attrNameLst>
                                          <p:attrName>style.visibility</p:attrName>
                                        </p:attrNameLst>
                                      </p:cBhvr>
                                      <p:to>
                                        <p:strVal val="visible"/>
                                      </p:to>
                                    </p:set>
                                  </p:childTnLst>
                                </p:cTn>
                              </p:par>
                              <p:par>
                                <p:cTn id="154" presetID="1" presetClass="entr" presetSubtype="0" fill="hold" grpId="0" nodeType="withEffect">
                                  <p:stCondLst>
                                    <p:cond delay="0"/>
                                  </p:stCondLst>
                                  <p:childTnLst>
                                    <p:set>
                                      <p:cBhvr>
                                        <p:cTn id="155" dur="1" fill="hold">
                                          <p:stCondLst>
                                            <p:cond delay="0"/>
                                          </p:stCondLst>
                                        </p:cTn>
                                        <p:tgtEl>
                                          <p:spTgt spid="55"/>
                                        </p:tgtEl>
                                        <p:attrNameLst>
                                          <p:attrName>style.visibility</p:attrName>
                                        </p:attrNameLst>
                                      </p:cBhvr>
                                      <p:to>
                                        <p:strVal val="visible"/>
                                      </p:to>
                                    </p:set>
                                  </p:childTnLst>
                                </p:cTn>
                              </p:par>
                              <p:par>
                                <p:cTn id="156" presetID="1" presetClass="entr" presetSubtype="0" fill="hold" grpId="0" nodeType="withEffect">
                                  <p:stCondLst>
                                    <p:cond delay="0"/>
                                  </p:stCondLst>
                                  <p:childTnLst>
                                    <p:set>
                                      <p:cBhvr>
                                        <p:cTn id="157" dur="1" fill="hold">
                                          <p:stCondLst>
                                            <p:cond delay="0"/>
                                          </p:stCondLst>
                                        </p:cTn>
                                        <p:tgtEl>
                                          <p:spTgt spid="62"/>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childTnLst>
        </p:cTn>
      </p:par>
    </p:tnLst>
    <p:bldLst>
      <p:bldP spid="8" grpId="0"/>
      <p:bldP spid="8" grpId="1"/>
      <p:bldP spid="6" grpId="0" animBg="1"/>
      <p:bldP spid="6" grpId="1" animBg="1"/>
      <p:bldP spid="16" grpId="0" animBg="1"/>
      <p:bldP spid="17" grpId="0"/>
      <p:bldP spid="17" grpId="1"/>
      <p:bldP spid="19" grpId="0" animBg="1"/>
      <p:bldP spid="20" grpId="0" animBg="1"/>
      <p:bldP spid="20" grpId="1" animBg="1"/>
      <p:bldP spid="25" grpId="0"/>
      <p:bldP spid="25" grpId="1"/>
      <p:bldP spid="28" grpId="0" animBg="1"/>
      <p:bldP spid="31" grpId="0" animBg="1"/>
      <p:bldP spid="31" grpId="1" animBg="1"/>
      <p:bldP spid="32" grpId="0"/>
      <p:bldP spid="32" grpId="1"/>
      <p:bldP spid="34" grpId="0" animBg="1"/>
      <p:bldP spid="35" grpId="0" animBg="1"/>
      <p:bldP spid="35" grpId="1" animBg="1"/>
      <p:bldP spid="36" grpId="0"/>
      <p:bldP spid="36" grpId="1"/>
      <p:bldP spid="38" grpId="0" animBg="1"/>
      <p:bldP spid="39" grpId="0" animBg="1"/>
      <p:bldP spid="39" grpId="1" animBg="1"/>
      <p:bldP spid="40" grpId="0"/>
      <p:bldP spid="40" grpId="1"/>
      <p:bldP spid="42" grpId="0" animBg="1"/>
      <p:bldP spid="43" grpId="0" animBg="1"/>
      <p:bldP spid="43" grpId="1" animBg="1"/>
      <p:bldP spid="46" grpId="0"/>
      <p:bldP spid="46" grpId="1"/>
      <p:bldP spid="48" grpId="0" animBg="1"/>
      <p:bldP spid="49" grpId="0" animBg="1"/>
      <p:bldP spid="49" grpId="1" animBg="1"/>
      <p:bldP spid="53" grpId="0"/>
      <p:bldP spid="53" grpId="1"/>
      <p:bldP spid="55" grpId="0" animBg="1"/>
      <p:bldP spid="56" grpId="0" animBg="1"/>
      <p:bldP spid="56" grpId="1" animBg="1"/>
      <p:bldP spid="60" grpId="0"/>
      <p:bldP spid="60" grpId="1"/>
      <p:bldP spid="62" grpId="0" animBg="1"/>
      <p:bldP spid="63" grpId="0" animBg="1"/>
      <p:bldP spid="6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sz="1600" dirty="0"/>
              <a:t>The organelles inside the nucleus are bounded by membranes. They form enclosed compartments. The conditions (e.g. pH) inside the compartments may vary.  Each organelle has a specific function.</a:t>
            </a:r>
          </a:p>
          <a:p>
            <a:pPr marL="0" indent="0">
              <a:buNone/>
            </a:pPr>
            <a:r>
              <a:rPr lang="en-GB" sz="1600" dirty="0"/>
              <a:t>Match the picture of the organelle </a:t>
            </a:r>
            <a:r>
              <a:rPr lang="en-GB" sz="1600" dirty="0" smtClean="0"/>
              <a:t>on the left with </a:t>
            </a:r>
            <a:r>
              <a:rPr lang="en-GB" sz="1600" dirty="0"/>
              <a:t>its </a:t>
            </a:r>
            <a:r>
              <a:rPr lang="en-GB" sz="1600" dirty="0" smtClean="0"/>
              <a:t>function on the right.</a:t>
            </a:r>
            <a:endParaRPr lang="en-GB" sz="16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5" name="Rectangle 4"/>
          <p:cNvSpPr/>
          <p:nvPr/>
        </p:nvSpPr>
        <p:spPr>
          <a:xfrm>
            <a:off x="4427984" y="2492896"/>
            <a:ext cx="4716016" cy="784830"/>
          </a:xfrm>
          <a:prstGeom prst="rect">
            <a:avLst/>
          </a:prstGeom>
        </p:spPr>
        <p:txBody>
          <a:bodyPr wrap="square">
            <a:spAutoFit/>
          </a:bodyPr>
          <a:lstStyle/>
          <a:p>
            <a:pPr>
              <a:spcAft>
                <a:spcPts val="600"/>
              </a:spcAft>
            </a:pPr>
            <a:r>
              <a:rPr lang="en-GB" sz="1500" dirty="0" smtClean="0">
                <a:ea typeface="Calibri"/>
                <a:cs typeface="Times New Roman"/>
              </a:rPr>
              <a:t>Composed of phospholipid molecules and proteins. Forms a boundary around the cell. It controls movement of materials in and out.</a:t>
            </a:r>
          </a:p>
        </p:txBody>
      </p:sp>
      <p:pic>
        <p:nvPicPr>
          <p:cNvPr id="13" name="Picture 12" descr="https://figures.boundless.com/471/large/ch1-lysosome.jpeg"/>
          <p:cNvPicPr/>
          <p:nvPr/>
        </p:nvPicPr>
        <p:blipFill>
          <a:blip r:embed="rId3">
            <a:extLst>
              <a:ext uri="{28A0092B-C50C-407E-A947-70E740481C1C}">
                <a14:useLocalDpi xmlns:a14="http://schemas.microsoft.com/office/drawing/2010/main" val="0"/>
              </a:ext>
            </a:extLst>
          </a:blip>
          <a:srcRect/>
          <a:stretch>
            <a:fillRect/>
          </a:stretch>
        </p:blipFill>
        <p:spPr bwMode="auto">
          <a:xfrm>
            <a:off x="2726097" y="5225314"/>
            <a:ext cx="1656184" cy="1192453"/>
          </a:xfrm>
          <a:prstGeom prst="rect">
            <a:avLst/>
          </a:prstGeom>
          <a:noFill/>
          <a:ln>
            <a:noFill/>
          </a:ln>
        </p:spPr>
      </p:pic>
      <p:pic>
        <p:nvPicPr>
          <p:cNvPr id="2050" name="Picture 2" descr="C:\Business\Hodder Biology PowerPoints\Received\Re-use artwork for chapters 1-9\03_16a_K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396" y="3927431"/>
            <a:ext cx="2713484" cy="115775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Business\Hodder Biology PowerPoints\Received\Re-use artwork for chapters 1-9\03_16c_KC.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9046" y="2564904"/>
            <a:ext cx="936104" cy="146266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Business\Hodder Biology PowerPoints\Received\Re-use artwork for chapters 1-9\03_16d_KC.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528" y="5225314"/>
            <a:ext cx="2367140" cy="895568"/>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Business\Hodder Biology PowerPoints\Received\Re-use artwork for chapters 1-9\03_16e_KC.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80896" y="2564904"/>
            <a:ext cx="1705372" cy="852686"/>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Arrow Connector 10"/>
          <p:cNvCxnSpPr>
            <a:stCxn id="2050" idx="3"/>
          </p:cNvCxnSpPr>
          <p:nvPr/>
        </p:nvCxnSpPr>
        <p:spPr>
          <a:xfrm flipV="1">
            <a:off x="3491880" y="4506307"/>
            <a:ext cx="864096" cy="1"/>
          </a:xfrm>
          <a:prstGeom prst="straightConnector1">
            <a:avLst/>
          </a:prstGeom>
          <a:ln w="28575">
            <a:solidFill>
              <a:srgbClr val="008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986268" y="5719836"/>
            <a:ext cx="369708" cy="13420"/>
          </a:xfrm>
          <a:prstGeom prst="straightConnector1">
            <a:avLst/>
          </a:prstGeom>
          <a:ln w="28575">
            <a:solidFill>
              <a:srgbClr val="008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064119" y="3140968"/>
            <a:ext cx="291857" cy="0"/>
          </a:xfrm>
          <a:prstGeom prst="straightConnector1">
            <a:avLst/>
          </a:prstGeom>
          <a:ln w="28575">
            <a:solidFill>
              <a:srgbClr val="008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135138" y="3753036"/>
            <a:ext cx="2220838" cy="0"/>
          </a:xfrm>
          <a:prstGeom prst="straightConnector1">
            <a:avLst/>
          </a:prstGeom>
          <a:ln w="28575">
            <a:solidFill>
              <a:srgbClr val="008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flipV="1">
            <a:off x="2313756" y="5085184"/>
            <a:ext cx="2042220" cy="183825"/>
          </a:xfrm>
          <a:prstGeom prst="bentConnector3">
            <a:avLst>
              <a:gd name="adj1" fmla="val -1022"/>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4396932" y="3259235"/>
            <a:ext cx="4716016" cy="784830"/>
          </a:xfrm>
          <a:prstGeom prst="rect">
            <a:avLst/>
          </a:prstGeom>
        </p:spPr>
        <p:txBody>
          <a:bodyPr wrap="square">
            <a:spAutoFit/>
          </a:bodyPr>
          <a:lstStyle/>
          <a:p>
            <a:pPr>
              <a:spcAft>
                <a:spcPts val="600"/>
              </a:spcAft>
            </a:pPr>
            <a:r>
              <a:rPr lang="en-GB" sz="1500" dirty="0" smtClean="0">
                <a:ea typeface="Calibri"/>
                <a:cs typeface="Times New Roman"/>
              </a:rPr>
              <a:t>Small</a:t>
            </a:r>
            <a:r>
              <a:rPr lang="en-GB" sz="1500" dirty="0">
                <a:ea typeface="Calibri"/>
                <a:cs typeface="Times New Roman"/>
              </a:rPr>
              <a:t>, spherical organelles containing hydrolytic enzymes. Created by the Golgi apparatus. They are prominent in phagocytes. </a:t>
            </a:r>
            <a:endParaRPr lang="en-GB" sz="1500" dirty="0" smtClean="0">
              <a:ea typeface="Calibri"/>
              <a:cs typeface="Times New Roman"/>
            </a:endParaRPr>
          </a:p>
        </p:txBody>
      </p:sp>
      <p:sp>
        <p:nvSpPr>
          <p:cNvPr id="35" name="Rectangle 34"/>
          <p:cNvSpPr/>
          <p:nvPr/>
        </p:nvSpPr>
        <p:spPr>
          <a:xfrm>
            <a:off x="4396932" y="4025574"/>
            <a:ext cx="4716016" cy="784830"/>
          </a:xfrm>
          <a:prstGeom prst="rect">
            <a:avLst/>
          </a:prstGeom>
        </p:spPr>
        <p:txBody>
          <a:bodyPr wrap="square">
            <a:spAutoFit/>
          </a:bodyPr>
          <a:lstStyle/>
          <a:p>
            <a:pPr>
              <a:spcAft>
                <a:spcPts val="600"/>
              </a:spcAft>
            </a:pPr>
            <a:r>
              <a:rPr lang="en-GB" sz="1500" dirty="0" smtClean="0">
                <a:ea typeface="Calibri"/>
                <a:cs typeface="Times New Roman"/>
              </a:rPr>
              <a:t>Tiny </a:t>
            </a:r>
            <a:r>
              <a:rPr lang="en-GB" sz="1500" dirty="0">
                <a:ea typeface="Calibri"/>
                <a:cs typeface="Times New Roman"/>
              </a:rPr>
              <a:t>organelles (25nm in diameter) which are not membrane bound. Consist of two subunits. Found in vast numbers in cells. The site of protein synthesis</a:t>
            </a:r>
            <a:r>
              <a:rPr lang="en-GB" sz="1500" dirty="0" smtClean="0">
                <a:ea typeface="Calibri"/>
                <a:cs typeface="Times New Roman"/>
              </a:rPr>
              <a:t>.</a:t>
            </a:r>
          </a:p>
        </p:txBody>
      </p:sp>
      <p:sp>
        <p:nvSpPr>
          <p:cNvPr id="36" name="Rectangle 35"/>
          <p:cNvSpPr/>
          <p:nvPr/>
        </p:nvSpPr>
        <p:spPr>
          <a:xfrm>
            <a:off x="4396932" y="4791913"/>
            <a:ext cx="4716016" cy="553998"/>
          </a:xfrm>
          <a:prstGeom prst="rect">
            <a:avLst/>
          </a:prstGeom>
        </p:spPr>
        <p:txBody>
          <a:bodyPr wrap="square">
            <a:spAutoFit/>
          </a:bodyPr>
          <a:lstStyle/>
          <a:p>
            <a:pPr>
              <a:spcAft>
                <a:spcPts val="600"/>
              </a:spcAft>
            </a:pPr>
            <a:r>
              <a:rPr lang="en-GB" sz="1500" dirty="0" smtClean="0">
                <a:ea typeface="Calibri"/>
                <a:cs typeface="Times New Roman"/>
              </a:rPr>
              <a:t>A stack of flattened sacs like a pile of plates. Hormones and enzymes are synthesised and packed into the vesicles.</a:t>
            </a:r>
          </a:p>
        </p:txBody>
      </p:sp>
      <p:sp>
        <p:nvSpPr>
          <p:cNvPr id="37" name="Rectangle 36"/>
          <p:cNvSpPr/>
          <p:nvPr/>
        </p:nvSpPr>
        <p:spPr>
          <a:xfrm>
            <a:off x="4396932" y="5327421"/>
            <a:ext cx="4716016" cy="784830"/>
          </a:xfrm>
          <a:prstGeom prst="rect">
            <a:avLst/>
          </a:prstGeom>
        </p:spPr>
        <p:txBody>
          <a:bodyPr wrap="square">
            <a:spAutoFit/>
          </a:bodyPr>
          <a:lstStyle/>
          <a:p>
            <a:pPr>
              <a:spcAft>
                <a:spcPts val="600"/>
              </a:spcAft>
            </a:pPr>
            <a:r>
              <a:rPr lang="en-GB" sz="1500" dirty="0" smtClean="0">
                <a:ea typeface="Calibri"/>
                <a:cs typeface="Times New Roman"/>
              </a:rPr>
              <a:t>Length </a:t>
            </a:r>
            <a:r>
              <a:rPr lang="en-GB" sz="1500" dirty="0">
                <a:ea typeface="Calibri"/>
                <a:cs typeface="Times New Roman"/>
              </a:rPr>
              <a:t>up to 10 µm. Found in virtually all cells. Have a double membrane: the inner one is highly folded. Play a role in aerobic respiration</a:t>
            </a:r>
            <a:r>
              <a:rPr lang="en-GB" sz="1500" dirty="0" smtClean="0">
                <a:ea typeface="Calibri"/>
                <a:cs typeface="Times New Roman"/>
              </a:rPr>
              <a:t>.</a:t>
            </a:r>
            <a:endParaRPr lang="en-GB" sz="1500" dirty="0">
              <a:ea typeface="Calibri"/>
              <a:cs typeface="Times New Roman"/>
            </a:endParaRPr>
          </a:p>
        </p:txBody>
      </p:sp>
    </p:spTree>
    <p:extLst>
      <p:ext uri="{BB962C8B-B14F-4D97-AF65-F5344CB8AC3E}">
        <p14:creationId xmlns:p14="http://schemas.microsoft.com/office/powerpoint/2010/main" val="4507538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6" presetClass="emph" presetSubtype="0" autoRev="1" fill="hold" grpId="2" nodeType="clickEffect">
                                  <p:stCondLst>
                                    <p:cond delay="0"/>
                                  </p:stCondLst>
                                  <p:childTnLst>
                                    <p:animScale>
                                      <p:cBhvr>
                                        <p:cTn id="6" dur="1000" fill="hold"/>
                                        <p:tgtEl>
                                          <p:spTgt spid="5"/>
                                        </p:tgtEl>
                                      </p:cBhvr>
                                      <p:by x="25000" y="25000"/>
                                    </p:animScale>
                                  </p:childTnLst>
                                </p:cTn>
                              </p:par>
                              <p:par>
                                <p:cTn id="7" presetID="6" presetClass="emph" presetSubtype="0" autoRev="1" fill="hold" grpId="0" nodeType="withEffect">
                                  <p:stCondLst>
                                    <p:cond delay="0"/>
                                  </p:stCondLst>
                                  <p:childTnLst>
                                    <p:animScale>
                                      <p:cBhvr>
                                        <p:cTn id="8" dur="1000" fill="hold"/>
                                        <p:tgtEl>
                                          <p:spTgt spid="36"/>
                                        </p:tgtEl>
                                      </p:cBhvr>
                                      <p:by x="25000" y="25000"/>
                                    </p:animScale>
                                  </p:childTnLst>
                                </p:cTn>
                              </p:par>
                              <p:par>
                                <p:cTn id="9" presetID="6" presetClass="emph" presetSubtype="0" autoRev="1" fill="hold" grpId="2" nodeType="withEffect">
                                  <p:stCondLst>
                                    <p:cond delay="0"/>
                                  </p:stCondLst>
                                  <p:childTnLst>
                                    <p:animScale>
                                      <p:cBhvr>
                                        <p:cTn id="10" dur="1000" fill="hold"/>
                                        <p:tgtEl>
                                          <p:spTgt spid="37"/>
                                        </p:tgtEl>
                                      </p:cBhvr>
                                      <p:by x="25000" y="25000"/>
                                    </p:animScale>
                                  </p:childTnLst>
                                </p:cTn>
                              </p:par>
                              <p:par>
                                <p:cTn id="11" presetID="6" presetClass="emph" presetSubtype="0" autoRev="1" fill="hold" grpId="2" nodeType="withEffect">
                                  <p:stCondLst>
                                    <p:cond delay="0"/>
                                  </p:stCondLst>
                                  <p:childTnLst>
                                    <p:animScale>
                                      <p:cBhvr>
                                        <p:cTn id="12" dur="1000" fill="hold"/>
                                        <p:tgtEl>
                                          <p:spTgt spid="35"/>
                                        </p:tgtEl>
                                      </p:cBhvr>
                                      <p:by x="25000" y="25000"/>
                                    </p:animScale>
                                  </p:childTnLst>
                                </p:cTn>
                              </p:par>
                              <p:par>
                                <p:cTn id="13" presetID="6" presetClass="emph" presetSubtype="0" autoRev="1" fill="hold" grpId="2" nodeType="withEffect">
                                  <p:stCondLst>
                                    <p:cond delay="0"/>
                                  </p:stCondLst>
                                  <p:childTnLst>
                                    <p:animScale>
                                      <p:cBhvr>
                                        <p:cTn id="14" dur="1000" fill="hold"/>
                                        <p:tgtEl>
                                          <p:spTgt spid="34"/>
                                        </p:tgtEl>
                                      </p:cBhvr>
                                      <p:by x="25000" y="25000"/>
                                    </p:animScale>
                                  </p:childTnLst>
                                </p:cTn>
                              </p:par>
                              <p:par>
                                <p:cTn id="15" presetID="51" presetClass="path" presetSubtype="0" accel="50000" decel="50000" fill="hold" grpId="1" nodeType="withEffect">
                                  <p:stCondLst>
                                    <p:cond delay="0"/>
                                  </p:stCondLst>
                                  <p:childTnLst>
                                    <p:animMotion origin="layout" path="M -0.0033 -0.00463 L -0.04323 0.05301 C -0.05225 0.06528 -0.05729 0.08333 -0.05729 0.10255 C -0.05729 0.12408 -0.05225 0.14121 -0.04323 0.15347 L -0.0033 0.21134 " pathEditMode="relative" rAng="0" ptsTypes="FffFF">
                                      <p:cBhvr>
                                        <p:cTn id="16" dur="2000" fill="hold"/>
                                        <p:tgtEl>
                                          <p:spTgt spid="5"/>
                                        </p:tgtEl>
                                        <p:attrNameLst>
                                          <p:attrName>ppt_x</p:attrName>
                                          <p:attrName>ppt_y</p:attrName>
                                        </p:attrNameLst>
                                      </p:cBhvr>
                                      <p:rCtr x="-2708" y="10787"/>
                                    </p:animMotion>
                                  </p:childTnLst>
                                </p:cTn>
                              </p:par>
                              <p:par>
                                <p:cTn id="17" presetID="58" presetClass="path" presetSubtype="0" accel="50000" decel="50000" fill="hold" grpId="1" nodeType="withEffect">
                                  <p:stCondLst>
                                    <p:cond delay="0"/>
                                  </p:stCondLst>
                                  <p:childTnLst>
                                    <p:animMotion origin="layout" path="M 4.72222E-6 -0.00926 L 0.03993 -0.11852 C 0.04895 -0.14144 0.05399 -0.17593 0.05399 -0.21158 C 0.05399 -0.25255 0.04895 -0.28496 0.03993 -0.30787 L 4.72222E-6 -0.4169 " pathEditMode="relative" rAng="0" ptsTypes="FffFF">
                                      <p:cBhvr>
                                        <p:cTn id="18" dur="2000" fill="hold"/>
                                        <p:tgtEl>
                                          <p:spTgt spid="37"/>
                                        </p:tgtEl>
                                        <p:attrNameLst>
                                          <p:attrName>ppt_x</p:attrName>
                                          <p:attrName>ppt_y</p:attrName>
                                        </p:attrNameLst>
                                      </p:cBhvr>
                                      <p:rCtr x="2691" y="-20394"/>
                                    </p:animMotion>
                                  </p:childTnLst>
                                </p:cTn>
                              </p:par>
                              <p:par>
                                <p:cTn id="19" presetID="51" presetClass="path" presetSubtype="0" accel="50000" decel="50000" fill="hold" grpId="1" nodeType="withEffect">
                                  <p:stCondLst>
                                    <p:cond delay="0"/>
                                  </p:stCondLst>
                                  <p:childTnLst>
                                    <p:animMotion origin="layout" path="M 4.72222E-6 -4.44444E-6 L -0.03994 -0.03009 C -0.04896 -0.03657 -0.054 -0.0456 -0.054 -0.05555 C -0.054 -0.06666 -0.04896 -0.07523 -0.03994 -0.08171 L 4.72222E-6 -0.11088 " pathEditMode="relative" rAng="0" ptsTypes="FffFF">
                                      <p:cBhvr>
                                        <p:cTn id="20" dur="2000" fill="hold"/>
                                        <p:tgtEl>
                                          <p:spTgt spid="35"/>
                                        </p:tgtEl>
                                        <p:attrNameLst>
                                          <p:attrName>ppt_x</p:attrName>
                                          <p:attrName>ppt_y</p:attrName>
                                        </p:attrNameLst>
                                      </p:cBhvr>
                                      <p:rCtr x="-2708" y="-5556"/>
                                    </p:animMotion>
                                  </p:childTnLst>
                                </p:cTn>
                              </p:par>
                              <p:par>
                                <p:cTn id="21" presetID="58" presetClass="path" presetSubtype="0" accel="50000" decel="50000" fill="hold" grpId="1" nodeType="withEffect">
                                  <p:stCondLst>
                                    <p:cond delay="0"/>
                                  </p:stCondLst>
                                  <p:childTnLst>
                                    <p:animMotion origin="layout" path="M 4.72222E-6 -4.81481E-6 L 0.03993 0.07848 C 0.04895 0.09491 0.05399 0.11968 0.05399 0.14561 C 0.05399 0.17524 0.04895 0.19862 0.03993 0.21505 L 4.72222E-6 0.29399 " pathEditMode="relative" rAng="0" ptsTypes="FffFF">
                                      <p:cBhvr>
                                        <p:cTn id="22" dur="2000" fill="hold"/>
                                        <p:tgtEl>
                                          <p:spTgt spid="34"/>
                                        </p:tgtEl>
                                        <p:attrNameLst>
                                          <p:attrName>ppt_x</p:attrName>
                                          <p:attrName>ppt_y</p:attrName>
                                        </p:attrNameLst>
                                      </p:cBhvr>
                                      <p:rCtr x="2691" y="14699"/>
                                    </p:animMotion>
                                  </p:childTnLst>
                                </p:cTn>
                              </p:par>
                              <p:par>
                                <p:cTn id="23" presetID="1" presetClass="entr" presetSubtype="0" fill="hold" grpId="3"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left)">
                                      <p:cBhvr>
                                        <p:cTn id="28" dur="500"/>
                                        <p:tgtEl>
                                          <p:spTgt spid="26"/>
                                        </p:tgtEl>
                                      </p:cBhvr>
                                    </p:animEffect>
                                  </p:childTnLst>
                                </p:cTn>
                              </p:par>
                              <p:par>
                                <p:cTn id="29" presetID="22" presetClass="entr" presetSubtype="8"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par>
                                <p:cTn id="32" presetID="22" presetClass="entr" presetSubtype="8" fill="hold"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par>
                                <p:cTn id="35" presetID="22" presetClass="entr" presetSubtype="8"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left)">
                                      <p:cBhvr>
                                        <p:cTn id="37" dur="500"/>
                                        <p:tgtEl>
                                          <p:spTgt spid="22"/>
                                        </p:tgtEl>
                                      </p:cBhvr>
                                    </p:animEffect>
                                  </p:childTnLst>
                                </p:cTn>
                              </p:par>
                              <p:par>
                                <p:cTn id="38" presetID="22" presetClass="entr" presetSubtype="8"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500"/>
                                        <p:tgtEl>
                                          <p:spTgt spid="14"/>
                                        </p:tgtEl>
                                      </p:cBhvr>
                                    </p:animEffect>
                                  </p:childTnLst>
                                </p:cTn>
                              </p:par>
                            </p:childTnLst>
                          </p:cTn>
                        </p:par>
                        <p:par>
                          <p:cTn id="41" fill="hold">
                            <p:stCondLst>
                              <p:cond delay="2500"/>
                            </p:stCondLst>
                            <p:childTnLst>
                              <p:par>
                                <p:cTn id="42" presetID="1"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21" grpId="0" animBg="1"/>
      <p:bldP spid="5" grpId="1"/>
      <p:bldP spid="5" grpId="2"/>
      <p:bldP spid="34" grpId="1"/>
      <p:bldP spid="34" grpId="2"/>
      <p:bldP spid="35" grpId="1"/>
      <p:bldP spid="35" grpId="2"/>
      <p:bldP spid="36" grpId="0"/>
      <p:bldP spid="37" grpId="1"/>
      <p:bldP spid="37" grpId="2"/>
      <p:bldP spid="37" grpId="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Plant Cells</a:t>
            </a:r>
            <a:endParaRPr lang="en-GB" b="1" dirty="0"/>
          </a:p>
          <a:p>
            <a:pPr marL="0" indent="0">
              <a:buNone/>
            </a:pPr>
            <a:r>
              <a:rPr lang="en-GB" sz="2400" dirty="0"/>
              <a:t>Plant cells have a cellulose cell wall. This gives them a fixed shape. Plant cells are usually larger than animal cells. Under the light microscope the nucleus and chloroplasts are visible. </a:t>
            </a:r>
          </a:p>
          <a:p>
            <a:pPr marL="0" indent="0">
              <a:buNone/>
            </a:pPr>
            <a:r>
              <a:rPr lang="en-GB" sz="2400" dirty="0"/>
              <a:t>The cytoplasm contains many organelles which are also found in animal cells. </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10278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Plant Cells</a:t>
            </a:r>
          </a:p>
          <a:p>
            <a:pPr marL="0" indent="0">
              <a:buNone/>
            </a:pPr>
            <a:r>
              <a:rPr lang="en-GB" sz="2000" dirty="0"/>
              <a:t>Click on each hotspot to find out more about each structure and </a:t>
            </a:r>
            <a:r>
              <a:rPr lang="en-GB" sz="2000" dirty="0" smtClean="0"/>
              <a:t>its </a:t>
            </a:r>
            <a:r>
              <a:rPr lang="en-GB" sz="2000" dirty="0"/>
              <a:t>role in the plant </a:t>
            </a:r>
            <a:r>
              <a:rPr lang="en-GB" sz="2000" dirty="0" smtClean="0"/>
              <a:t>cell. There are seven in total.</a:t>
            </a:r>
            <a:endParaRPr lang="en-GB" sz="20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3074" name="Picture 2" descr="C:\Business\Hodder Biology PowerPoints\Received\Re-use artwork for chapters 1-9\03_17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451443" y="2245301"/>
            <a:ext cx="2047238" cy="383857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464096" y="2492896"/>
            <a:ext cx="4140352" cy="646331"/>
          </a:xfrm>
          <a:prstGeom prst="rect">
            <a:avLst/>
          </a:prstGeom>
          <a:noFill/>
        </p:spPr>
        <p:txBody>
          <a:bodyPr wrap="square" rtlCol="0">
            <a:spAutoFit/>
          </a:bodyPr>
          <a:lstStyle/>
          <a:p>
            <a:r>
              <a:rPr lang="en-GB" dirty="0"/>
              <a:t>chloroplast contains chlorophyll to absorb light energy for photosynthesis</a:t>
            </a:r>
          </a:p>
        </p:txBody>
      </p:sp>
      <p:cxnSp>
        <p:nvCxnSpPr>
          <p:cNvPr id="9" name="Straight Connector 8"/>
          <p:cNvCxnSpPr/>
          <p:nvPr/>
        </p:nvCxnSpPr>
        <p:spPr>
          <a:xfrm flipH="1">
            <a:off x="5256613" y="3078284"/>
            <a:ext cx="827555" cy="4704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961257" y="3459756"/>
            <a:ext cx="468052"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4961257" y="3459756"/>
            <a:ext cx="468052" cy="216024"/>
          </a:xfrm>
          <a:prstGeom prst="ellipse">
            <a:avLst/>
          </a:prstGeom>
          <a:solidFill>
            <a:srgbClr val="008000">
              <a:alpha val="50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363680" y="3548741"/>
            <a:ext cx="2808312" cy="646331"/>
          </a:xfrm>
          <a:prstGeom prst="rect">
            <a:avLst/>
          </a:prstGeom>
          <a:noFill/>
        </p:spPr>
        <p:txBody>
          <a:bodyPr wrap="square" rtlCol="0">
            <a:spAutoFit/>
          </a:bodyPr>
          <a:lstStyle/>
          <a:p>
            <a:r>
              <a:rPr lang="en-GB" dirty="0" err="1"/>
              <a:t>tonoplast</a:t>
            </a:r>
            <a:r>
              <a:rPr lang="en-GB" dirty="0"/>
              <a:t> is the membrane enclosing the vacuole</a:t>
            </a:r>
          </a:p>
        </p:txBody>
      </p:sp>
      <p:cxnSp>
        <p:nvCxnSpPr>
          <p:cNvPr id="13" name="Straight Connector 12"/>
          <p:cNvCxnSpPr>
            <a:stCxn id="12" idx="1"/>
          </p:cNvCxnSpPr>
          <p:nvPr/>
        </p:nvCxnSpPr>
        <p:spPr>
          <a:xfrm flipH="1" flipV="1">
            <a:off x="5385438" y="3682386"/>
            <a:ext cx="978242" cy="189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2989067" y="3548741"/>
            <a:ext cx="2589492" cy="1026648"/>
          </a:xfrm>
          <a:custGeom>
            <a:avLst/>
            <a:gdLst>
              <a:gd name="connsiteX0" fmla="*/ 3972101 w 4444433"/>
              <a:gd name="connsiteY0" fmla="*/ 2650289 h 3026610"/>
              <a:gd name="connsiteX1" fmla="*/ 4026529 w 4444433"/>
              <a:gd name="connsiteY1" fmla="*/ 342517 h 3026610"/>
              <a:gd name="connsiteX2" fmla="*/ 434243 w 4444433"/>
              <a:gd name="connsiteY2" fmla="*/ 266317 h 3026610"/>
              <a:gd name="connsiteX3" fmla="*/ 456015 w 4444433"/>
              <a:gd name="connsiteY3" fmla="*/ 2780917 h 3026610"/>
              <a:gd name="connsiteX4" fmla="*/ 3972101 w 4444433"/>
              <a:gd name="connsiteY4" fmla="*/ 2650289 h 3026610"/>
              <a:gd name="connsiteX0" fmla="*/ 3911832 w 4377099"/>
              <a:gd name="connsiteY0" fmla="*/ 2617103 h 2987296"/>
              <a:gd name="connsiteX1" fmla="*/ 3966260 w 4377099"/>
              <a:gd name="connsiteY1" fmla="*/ 309331 h 2987296"/>
              <a:gd name="connsiteX2" fmla="*/ 482832 w 4377099"/>
              <a:gd name="connsiteY2" fmla="*/ 287560 h 2987296"/>
              <a:gd name="connsiteX3" fmla="*/ 395746 w 4377099"/>
              <a:gd name="connsiteY3" fmla="*/ 2747731 h 2987296"/>
              <a:gd name="connsiteX4" fmla="*/ 3911832 w 4377099"/>
              <a:gd name="connsiteY4" fmla="*/ 2617103 h 2987296"/>
              <a:gd name="connsiteX0" fmla="*/ 3911832 w 4322131"/>
              <a:gd name="connsiteY0" fmla="*/ 2588311 h 2955133"/>
              <a:gd name="connsiteX1" fmla="*/ 3868289 w 4322131"/>
              <a:gd name="connsiteY1" fmla="*/ 345853 h 2955133"/>
              <a:gd name="connsiteX2" fmla="*/ 482832 w 4322131"/>
              <a:gd name="connsiteY2" fmla="*/ 258768 h 2955133"/>
              <a:gd name="connsiteX3" fmla="*/ 395746 w 4322131"/>
              <a:gd name="connsiteY3" fmla="*/ 2718939 h 2955133"/>
              <a:gd name="connsiteX4" fmla="*/ 3911832 w 4322131"/>
              <a:gd name="connsiteY4" fmla="*/ 2588311 h 2955133"/>
              <a:gd name="connsiteX0" fmla="*/ 3817339 w 4227638"/>
              <a:gd name="connsiteY0" fmla="*/ 2637177 h 3003999"/>
              <a:gd name="connsiteX1" fmla="*/ 3773796 w 4227638"/>
              <a:gd name="connsiteY1" fmla="*/ 394719 h 3003999"/>
              <a:gd name="connsiteX2" fmla="*/ 2064739 w 4227638"/>
              <a:gd name="connsiteY2" fmla="*/ 46378 h 3003999"/>
              <a:gd name="connsiteX3" fmla="*/ 388339 w 4227638"/>
              <a:gd name="connsiteY3" fmla="*/ 307634 h 3003999"/>
              <a:gd name="connsiteX4" fmla="*/ 301253 w 4227638"/>
              <a:gd name="connsiteY4" fmla="*/ 2767805 h 3003999"/>
              <a:gd name="connsiteX5" fmla="*/ 3817339 w 4227638"/>
              <a:gd name="connsiteY5" fmla="*/ 2637177 h 3003999"/>
              <a:gd name="connsiteX0" fmla="*/ 3817339 w 4137230"/>
              <a:gd name="connsiteY0" fmla="*/ 2528749 h 2895571"/>
              <a:gd name="connsiteX1" fmla="*/ 3773796 w 4137230"/>
              <a:gd name="connsiteY1" fmla="*/ 286291 h 2895571"/>
              <a:gd name="connsiteX2" fmla="*/ 2042967 w 4137230"/>
              <a:gd name="connsiteY2" fmla="*/ 220978 h 2895571"/>
              <a:gd name="connsiteX3" fmla="*/ 388339 w 4137230"/>
              <a:gd name="connsiteY3" fmla="*/ 199206 h 2895571"/>
              <a:gd name="connsiteX4" fmla="*/ 301253 w 4137230"/>
              <a:gd name="connsiteY4" fmla="*/ 2659377 h 2895571"/>
              <a:gd name="connsiteX5" fmla="*/ 3817339 w 4137230"/>
              <a:gd name="connsiteY5" fmla="*/ 2528749 h 2895571"/>
              <a:gd name="connsiteX0" fmla="*/ 3817339 w 4137230"/>
              <a:gd name="connsiteY0" fmla="*/ 2522223 h 2889045"/>
              <a:gd name="connsiteX1" fmla="*/ 3773796 w 4137230"/>
              <a:gd name="connsiteY1" fmla="*/ 279765 h 2889045"/>
              <a:gd name="connsiteX2" fmla="*/ 3229509 w 4137230"/>
              <a:gd name="connsiteY2" fmla="*/ 94710 h 2889045"/>
              <a:gd name="connsiteX3" fmla="*/ 2042967 w 4137230"/>
              <a:gd name="connsiteY3" fmla="*/ 214452 h 2889045"/>
              <a:gd name="connsiteX4" fmla="*/ 388339 w 4137230"/>
              <a:gd name="connsiteY4" fmla="*/ 192680 h 2889045"/>
              <a:gd name="connsiteX5" fmla="*/ 301253 w 4137230"/>
              <a:gd name="connsiteY5" fmla="*/ 2652851 h 2889045"/>
              <a:gd name="connsiteX6" fmla="*/ 3817339 w 4137230"/>
              <a:gd name="connsiteY6" fmla="*/ 2522223 h 2889045"/>
              <a:gd name="connsiteX0" fmla="*/ 3817339 w 4084849"/>
              <a:gd name="connsiteY0" fmla="*/ 2522223 h 2889045"/>
              <a:gd name="connsiteX1" fmla="*/ 3773796 w 4084849"/>
              <a:gd name="connsiteY1" fmla="*/ 279765 h 2889045"/>
              <a:gd name="connsiteX2" fmla="*/ 3240395 w 4084849"/>
              <a:gd name="connsiteY2" fmla="*/ 225339 h 2889045"/>
              <a:gd name="connsiteX3" fmla="*/ 2042967 w 4084849"/>
              <a:gd name="connsiteY3" fmla="*/ 214452 h 2889045"/>
              <a:gd name="connsiteX4" fmla="*/ 388339 w 4084849"/>
              <a:gd name="connsiteY4" fmla="*/ 192680 h 2889045"/>
              <a:gd name="connsiteX5" fmla="*/ 301253 w 4084849"/>
              <a:gd name="connsiteY5" fmla="*/ 2652851 h 2889045"/>
              <a:gd name="connsiteX6" fmla="*/ 3817339 w 4084849"/>
              <a:gd name="connsiteY6" fmla="*/ 2522223 h 2889045"/>
              <a:gd name="connsiteX0" fmla="*/ 3817339 w 4106256"/>
              <a:gd name="connsiteY0" fmla="*/ 2522223 h 2889045"/>
              <a:gd name="connsiteX1" fmla="*/ 3773796 w 4106256"/>
              <a:gd name="connsiteY1" fmla="*/ 279765 h 2889045"/>
              <a:gd name="connsiteX2" fmla="*/ 3240395 w 4106256"/>
              <a:gd name="connsiteY2" fmla="*/ 225339 h 2889045"/>
              <a:gd name="connsiteX3" fmla="*/ 2042967 w 4106256"/>
              <a:gd name="connsiteY3" fmla="*/ 214452 h 2889045"/>
              <a:gd name="connsiteX4" fmla="*/ 388339 w 4106256"/>
              <a:gd name="connsiteY4" fmla="*/ 192680 h 2889045"/>
              <a:gd name="connsiteX5" fmla="*/ 301253 w 4106256"/>
              <a:gd name="connsiteY5" fmla="*/ 2652851 h 2889045"/>
              <a:gd name="connsiteX6" fmla="*/ 3817339 w 4106256"/>
              <a:gd name="connsiteY6" fmla="*/ 2522223 h 2889045"/>
              <a:gd name="connsiteX0" fmla="*/ 3817339 w 4199527"/>
              <a:gd name="connsiteY0" fmla="*/ 2522223 h 2889045"/>
              <a:gd name="connsiteX1" fmla="*/ 4100366 w 4199527"/>
              <a:gd name="connsiteY1" fmla="*/ 1379224 h 2889045"/>
              <a:gd name="connsiteX2" fmla="*/ 3773796 w 4199527"/>
              <a:gd name="connsiteY2" fmla="*/ 279765 h 2889045"/>
              <a:gd name="connsiteX3" fmla="*/ 3240395 w 4199527"/>
              <a:gd name="connsiteY3" fmla="*/ 225339 h 2889045"/>
              <a:gd name="connsiteX4" fmla="*/ 2042967 w 4199527"/>
              <a:gd name="connsiteY4" fmla="*/ 214452 h 2889045"/>
              <a:gd name="connsiteX5" fmla="*/ 388339 w 4199527"/>
              <a:gd name="connsiteY5" fmla="*/ 192680 h 2889045"/>
              <a:gd name="connsiteX6" fmla="*/ 301253 w 4199527"/>
              <a:gd name="connsiteY6" fmla="*/ 2652851 h 2889045"/>
              <a:gd name="connsiteX7" fmla="*/ 3817339 w 4199527"/>
              <a:gd name="connsiteY7" fmla="*/ 2522223 h 2889045"/>
              <a:gd name="connsiteX0" fmla="*/ 3817339 w 4079409"/>
              <a:gd name="connsiteY0" fmla="*/ 2522223 h 2837712"/>
              <a:gd name="connsiteX1" fmla="*/ 3817337 w 4079409"/>
              <a:gd name="connsiteY1" fmla="*/ 1411882 h 2837712"/>
              <a:gd name="connsiteX2" fmla="*/ 3773796 w 4079409"/>
              <a:gd name="connsiteY2" fmla="*/ 279765 h 2837712"/>
              <a:gd name="connsiteX3" fmla="*/ 3240395 w 4079409"/>
              <a:gd name="connsiteY3" fmla="*/ 225339 h 2837712"/>
              <a:gd name="connsiteX4" fmla="*/ 2042967 w 4079409"/>
              <a:gd name="connsiteY4" fmla="*/ 214452 h 2837712"/>
              <a:gd name="connsiteX5" fmla="*/ 388339 w 4079409"/>
              <a:gd name="connsiteY5" fmla="*/ 192680 h 2837712"/>
              <a:gd name="connsiteX6" fmla="*/ 301253 w 4079409"/>
              <a:gd name="connsiteY6" fmla="*/ 2652851 h 2837712"/>
              <a:gd name="connsiteX7" fmla="*/ 3817339 w 4079409"/>
              <a:gd name="connsiteY7" fmla="*/ 2522223 h 2837712"/>
              <a:gd name="connsiteX0" fmla="*/ 3817339 w 3829166"/>
              <a:gd name="connsiteY0" fmla="*/ 2522223 h 2891287"/>
              <a:gd name="connsiteX1" fmla="*/ 3817337 w 3829166"/>
              <a:gd name="connsiteY1" fmla="*/ 1411882 h 2891287"/>
              <a:gd name="connsiteX2" fmla="*/ 3773796 w 3829166"/>
              <a:gd name="connsiteY2" fmla="*/ 279765 h 2891287"/>
              <a:gd name="connsiteX3" fmla="*/ 3240395 w 3829166"/>
              <a:gd name="connsiteY3" fmla="*/ 225339 h 2891287"/>
              <a:gd name="connsiteX4" fmla="*/ 2042967 w 3829166"/>
              <a:gd name="connsiteY4" fmla="*/ 214452 h 2891287"/>
              <a:gd name="connsiteX5" fmla="*/ 388339 w 3829166"/>
              <a:gd name="connsiteY5" fmla="*/ 192680 h 2891287"/>
              <a:gd name="connsiteX6" fmla="*/ 301253 w 3829166"/>
              <a:gd name="connsiteY6" fmla="*/ 2652851 h 2891287"/>
              <a:gd name="connsiteX7" fmla="*/ 3817339 w 3829166"/>
              <a:gd name="connsiteY7" fmla="*/ 2522223 h 2891287"/>
              <a:gd name="connsiteX0" fmla="*/ 3817339 w 3829166"/>
              <a:gd name="connsiteY0" fmla="*/ 2385984 h 2755048"/>
              <a:gd name="connsiteX1" fmla="*/ 3817337 w 3829166"/>
              <a:gd name="connsiteY1" fmla="*/ 1275643 h 2755048"/>
              <a:gd name="connsiteX2" fmla="*/ 3773796 w 3829166"/>
              <a:gd name="connsiteY2" fmla="*/ 143526 h 2755048"/>
              <a:gd name="connsiteX3" fmla="*/ 3240395 w 3829166"/>
              <a:gd name="connsiteY3" fmla="*/ 89100 h 2755048"/>
              <a:gd name="connsiteX4" fmla="*/ 2042967 w 3829166"/>
              <a:gd name="connsiteY4" fmla="*/ 78213 h 2755048"/>
              <a:gd name="connsiteX5" fmla="*/ 388339 w 3829166"/>
              <a:gd name="connsiteY5" fmla="*/ 56441 h 2755048"/>
              <a:gd name="connsiteX6" fmla="*/ 301253 w 3829166"/>
              <a:gd name="connsiteY6" fmla="*/ 2516612 h 2755048"/>
              <a:gd name="connsiteX7" fmla="*/ 3817339 w 3829166"/>
              <a:gd name="connsiteY7" fmla="*/ 2385984 h 2755048"/>
              <a:gd name="connsiteX0" fmla="*/ 3784847 w 4043236"/>
              <a:gd name="connsiteY0" fmla="*/ 2385984 h 2575937"/>
              <a:gd name="connsiteX1" fmla="*/ 3784845 w 4043236"/>
              <a:gd name="connsiteY1" fmla="*/ 1275643 h 2575937"/>
              <a:gd name="connsiteX2" fmla="*/ 3741304 w 4043236"/>
              <a:gd name="connsiteY2" fmla="*/ 143526 h 2575937"/>
              <a:gd name="connsiteX3" fmla="*/ 3207903 w 4043236"/>
              <a:gd name="connsiteY3" fmla="*/ 89100 h 2575937"/>
              <a:gd name="connsiteX4" fmla="*/ 2010475 w 4043236"/>
              <a:gd name="connsiteY4" fmla="*/ 78213 h 2575937"/>
              <a:gd name="connsiteX5" fmla="*/ 355847 w 4043236"/>
              <a:gd name="connsiteY5" fmla="*/ 56441 h 2575937"/>
              <a:gd name="connsiteX6" fmla="*/ 318456 w 4043236"/>
              <a:gd name="connsiteY6" fmla="*/ 2337708 h 2575937"/>
              <a:gd name="connsiteX7" fmla="*/ 3784847 w 4043236"/>
              <a:gd name="connsiteY7" fmla="*/ 2385984 h 2575937"/>
              <a:gd name="connsiteX0" fmla="*/ 3657013 w 3915402"/>
              <a:gd name="connsiteY0" fmla="*/ 2385984 h 2659415"/>
              <a:gd name="connsiteX1" fmla="*/ 3657011 w 3915402"/>
              <a:gd name="connsiteY1" fmla="*/ 1275643 h 2659415"/>
              <a:gd name="connsiteX2" fmla="*/ 3613470 w 3915402"/>
              <a:gd name="connsiteY2" fmla="*/ 143526 h 2659415"/>
              <a:gd name="connsiteX3" fmla="*/ 3080069 w 3915402"/>
              <a:gd name="connsiteY3" fmla="*/ 89100 h 2659415"/>
              <a:gd name="connsiteX4" fmla="*/ 1882641 w 3915402"/>
              <a:gd name="connsiteY4" fmla="*/ 78213 h 2659415"/>
              <a:gd name="connsiteX5" fmla="*/ 228013 w 3915402"/>
              <a:gd name="connsiteY5" fmla="*/ 56441 h 2659415"/>
              <a:gd name="connsiteX6" fmla="*/ 190622 w 3915402"/>
              <a:gd name="connsiteY6" fmla="*/ 2337708 h 2659415"/>
              <a:gd name="connsiteX7" fmla="*/ 3657013 w 3915402"/>
              <a:gd name="connsiteY7" fmla="*/ 2385984 h 2659415"/>
              <a:gd name="connsiteX0" fmla="*/ 3798701 w 4057090"/>
              <a:gd name="connsiteY0" fmla="*/ 2390581 h 2664012"/>
              <a:gd name="connsiteX1" fmla="*/ 3798699 w 4057090"/>
              <a:gd name="connsiteY1" fmla="*/ 1280240 h 2664012"/>
              <a:gd name="connsiteX2" fmla="*/ 3755158 w 4057090"/>
              <a:gd name="connsiteY2" fmla="*/ 148123 h 2664012"/>
              <a:gd name="connsiteX3" fmla="*/ 3221757 w 4057090"/>
              <a:gd name="connsiteY3" fmla="*/ 93697 h 2664012"/>
              <a:gd name="connsiteX4" fmla="*/ 2024329 w 4057090"/>
              <a:gd name="connsiteY4" fmla="*/ 82810 h 2664012"/>
              <a:gd name="connsiteX5" fmla="*/ 369701 w 4057090"/>
              <a:gd name="connsiteY5" fmla="*/ 61038 h 2664012"/>
              <a:gd name="connsiteX6" fmla="*/ 142993 w 4057090"/>
              <a:gd name="connsiteY6" fmla="*/ 1018509 h 2664012"/>
              <a:gd name="connsiteX7" fmla="*/ 332310 w 4057090"/>
              <a:gd name="connsiteY7" fmla="*/ 2342305 h 2664012"/>
              <a:gd name="connsiteX8" fmla="*/ 3798701 w 4057090"/>
              <a:gd name="connsiteY8" fmla="*/ 2390581 h 2664012"/>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568569 w 3826958"/>
              <a:gd name="connsiteY0" fmla="*/ 2390581 h 2546061"/>
              <a:gd name="connsiteX1" fmla="*/ 3568567 w 3826958"/>
              <a:gd name="connsiteY1" fmla="*/ 1280240 h 2546061"/>
              <a:gd name="connsiteX2" fmla="*/ 3525026 w 3826958"/>
              <a:gd name="connsiteY2" fmla="*/ 148123 h 2546061"/>
              <a:gd name="connsiteX3" fmla="*/ 2991625 w 3826958"/>
              <a:gd name="connsiteY3" fmla="*/ 93697 h 2546061"/>
              <a:gd name="connsiteX4" fmla="*/ 1794197 w 3826958"/>
              <a:gd name="connsiteY4" fmla="*/ 82810 h 2546061"/>
              <a:gd name="connsiteX5" fmla="*/ 139569 w 3826958"/>
              <a:gd name="connsiteY5" fmla="*/ 61038 h 2546061"/>
              <a:gd name="connsiteX6" fmla="*/ 32130 w 3826958"/>
              <a:gd name="connsiteY6" fmla="*/ 1058266 h 2546061"/>
              <a:gd name="connsiteX7" fmla="*/ 102178 w 3826958"/>
              <a:gd name="connsiteY7" fmla="*/ 2342305 h 2546061"/>
              <a:gd name="connsiteX8" fmla="*/ 3568569 w 3826958"/>
              <a:gd name="connsiteY8" fmla="*/ 2390581 h 2546061"/>
              <a:gd name="connsiteX0" fmla="*/ 3664033 w 3945036"/>
              <a:gd name="connsiteY0" fmla="*/ 2370703 h 2504964"/>
              <a:gd name="connsiteX1" fmla="*/ 3743544 w 3945036"/>
              <a:gd name="connsiteY1" fmla="*/ 1280240 h 2504964"/>
              <a:gd name="connsiteX2" fmla="*/ 3700003 w 3945036"/>
              <a:gd name="connsiteY2" fmla="*/ 148123 h 2504964"/>
              <a:gd name="connsiteX3" fmla="*/ 3166602 w 3945036"/>
              <a:gd name="connsiteY3" fmla="*/ 93697 h 2504964"/>
              <a:gd name="connsiteX4" fmla="*/ 1969174 w 3945036"/>
              <a:gd name="connsiteY4" fmla="*/ 82810 h 2504964"/>
              <a:gd name="connsiteX5" fmla="*/ 314546 w 3945036"/>
              <a:gd name="connsiteY5" fmla="*/ 61038 h 2504964"/>
              <a:gd name="connsiteX6" fmla="*/ 207107 w 3945036"/>
              <a:gd name="connsiteY6" fmla="*/ 1058266 h 2504964"/>
              <a:gd name="connsiteX7" fmla="*/ 277155 w 3945036"/>
              <a:gd name="connsiteY7" fmla="*/ 2342305 h 2504964"/>
              <a:gd name="connsiteX8" fmla="*/ 3664033 w 3945036"/>
              <a:gd name="connsiteY8" fmla="*/ 2370703 h 2504964"/>
              <a:gd name="connsiteX0" fmla="*/ 3533436 w 3814439"/>
              <a:gd name="connsiteY0" fmla="*/ 2370703 h 2580336"/>
              <a:gd name="connsiteX1" fmla="*/ 3612947 w 3814439"/>
              <a:gd name="connsiteY1" fmla="*/ 1280240 h 2580336"/>
              <a:gd name="connsiteX2" fmla="*/ 3569406 w 3814439"/>
              <a:gd name="connsiteY2" fmla="*/ 148123 h 2580336"/>
              <a:gd name="connsiteX3" fmla="*/ 3036005 w 3814439"/>
              <a:gd name="connsiteY3" fmla="*/ 93697 h 2580336"/>
              <a:gd name="connsiteX4" fmla="*/ 1838577 w 3814439"/>
              <a:gd name="connsiteY4" fmla="*/ 82810 h 2580336"/>
              <a:gd name="connsiteX5" fmla="*/ 183949 w 3814439"/>
              <a:gd name="connsiteY5" fmla="*/ 61038 h 2580336"/>
              <a:gd name="connsiteX6" fmla="*/ 76510 w 3814439"/>
              <a:gd name="connsiteY6" fmla="*/ 1058266 h 2580336"/>
              <a:gd name="connsiteX7" fmla="*/ 146558 w 3814439"/>
              <a:gd name="connsiteY7" fmla="*/ 2342305 h 2580336"/>
              <a:gd name="connsiteX8" fmla="*/ 3533436 w 3814439"/>
              <a:gd name="connsiteY8" fmla="*/ 2370703 h 2580336"/>
              <a:gd name="connsiteX0" fmla="*/ 3533436 w 3814439"/>
              <a:gd name="connsiteY0" fmla="*/ 2370703 h 2580265"/>
              <a:gd name="connsiteX1" fmla="*/ 3612947 w 3814439"/>
              <a:gd name="connsiteY1" fmla="*/ 1280240 h 2580265"/>
              <a:gd name="connsiteX2" fmla="*/ 3569406 w 3814439"/>
              <a:gd name="connsiteY2" fmla="*/ 148123 h 2580265"/>
              <a:gd name="connsiteX3" fmla="*/ 3036005 w 3814439"/>
              <a:gd name="connsiteY3" fmla="*/ 93697 h 2580265"/>
              <a:gd name="connsiteX4" fmla="*/ 1838577 w 3814439"/>
              <a:gd name="connsiteY4" fmla="*/ 82810 h 2580265"/>
              <a:gd name="connsiteX5" fmla="*/ 183949 w 3814439"/>
              <a:gd name="connsiteY5" fmla="*/ 61038 h 2580265"/>
              <a:gd name="connsiteX6" fmla="*/ 76510 w 3814439"/>
              <a:gd name="connsiteY6" fmla="*/ 1058266 h 2580265"/>
              <a:gd name="connsiteX7" fmla="*/ 146558 w 3814439"/>
              <a:gd name="connsiteY7" fmla="*/ 2342305 h 2580265"/>
              <a:gd name="connsiteX8" fmla="*/ 1716467 w 3814439"/>
              <a:gd name="connsiteY8" fmla="*/ 2578952 h 2580265"/>
              <a:gd name="connsiteX9" fmla="*/ 3533436 w 3814439"/>
              <a:gd name="connsiteY9" fmla="*/ 2370703 h 2580265"/>
              <a:gd name="connsiteX0" fmla="*/ 3534283 w 3698081"/>
              <a:gd name="connsiteY0" fmla="*/ 2370703 h 2471479"/>
              <a:gd name="connsiteX1" fmla="*/ 3613794 w 3698081"/>
              <a:gd name="connsiteY1" fmla="*/ 1280240 h 2471479"/>
              <a:gd name="connsiteX2" fmla="*/ 3570253 w 3698081"/>
              <a:gd name="connsiteY2" fmla="*/ 148123 h 2471479"/>
              <a:gd name="connsiteX3" fmla="*/ 3036852 w 3698081"/>
              <a:gd name="connsiteY3" fmla="*/ 93697 h 2471479"/>
              <a:gd name="connsiteX4" fmla="*/ 1839424 w 3698081"/>
              <a:gd name="connsiteY4" fmla="*/ 82810 h 2471479"/>
              <a:gd name="connsiteX5" fmla="*/ 184796 w 3698081"/>
              <a:gd name="connsiteY5" fmla="*/ 61038 h 2471479"/>
              <a:gd name="connsiteX6" fmla="*/ 77357 w 3698081"/>
              <a:gd name="connsiteY6" fmla="*/ 1058266 h 2471479"/>
              <a:gd name="connsiteX7" fmla="*/ 147405 w 3698081"/>
              <a:gd name="connsiteY7" fmla="*/ 2342305 h 2471479"/>
              <a:gd name="connsiteX8" fmla="*/ 1757070 w 3698081"/>
              <a:gd name="connsiteY8" fmla="*/ 2419926 h 2471479"/>
              <a:gd name="connsiteX9" fmla="*/ 3534283 w 3698081"/>
              <a:gd name="connsiteY9" fmla="*/ 2370703 h 2471479"/>
              <a:gd name="connsiteX0" fmla="*/ 3534283 w 3625623"/>
              <a:gd name="connsiteY0" fmla="*/ 2370703 h 2505984"/>
              <a:gd name="connsiteX1" fmla="*/ 3613794 w 3625623"/>
              <a:gd name="connsiteY1" fmla="*/ 1280240 h 2505984"/>
              <a:gd name="connsiteX2" fmla="*/ 3570253 w 3625623"/>
              <a:gd name="connsiteY2" fmla="*/ 148123 h 2505984"/>
              <a:gd name="connsiteX3" fmla="*/ 3036852 w 3625623"/>
              <a:gd name="connsiteY3" fmla="*/ 93697 h 2505984"/>
              <a:gd name="connsiteX4" fmla="*/ 1839424 w 3625623"/>
              <a:gd name="connsiteY4" fmla="*/ 82810 h 2505984"/>
              <a:gd name="connsiteX5" fmla="*/ 184796 w 3625623"/>
              <a:gd name="connsiteY5" fmla="*/ 61038 h 2505984"/>
              <a:gd name="connsiteX6" fmla="*/ 77357 w 3625623"/>
              <a:gd name="connsiteY6" fmla="*/ 1058266 h 2505984"/>
              <a:gd name="connsiteX7" fmla="*/ 147405 w 3625623"/>
              <a:gd name="connsiteY7" fmla="*/ 2342305 h 2505984"/>
              <a:gd name="connsiteX8" fmla="*/ 1757070 w 3625623"/>
              <a:gd name="connsiteY8" fmla="*/ 2419926 h 2505984"/>
              <a:gd name="connsiteX9" fmla="*/ 3534283 w 3625623"/>
              <a:gd name="connsiteY9" fmla="*/ 2370703 h 2505984"/>
              <a:gd name="connsiteX0" fmla="*/ 3534283 w 3625623"/>
              <a:gd name="connsiteY0" fmla="*/ 2444265 h 2579546"/>
              <a:gd name="connsiteX1" fmla="*/ 3613794 w 3625623"/>
              <a:gd name="connsiteY1" fmla="*/ 1353802 h 2579546"/>
              <a:gd name="connsiteX2" fmla="*/ 3570253 w 3625623"/>
              <a:gd name="connsiteY2" fmla="*/ 221685 h 2579546"/>
              <a:gd name="connsiteX3" fmla="*/ 3036852 w 3625623"/>
              <a:gd name="connsiteY3" fmla="*/ 167259 h 2579546"/>
              <a:gd name="connsiteX4" fmla="*/ 874043 w 3625623"/>
              <a:gd name="connsiteY4" fmla="*/ 1094 h 2579546"/>
              <a:gd name="connsiteX5" fmla="*/ 184796 w 3625623"/>
              <a:gd name="connsiteY5" fmla="*/ 134600 h 2579546"/>
              <a:gd name="connsiteX6" fmla="*/ 77357 w 3625623"/>
              <a:gd name="connsiteY6" fmla="*/ 1131828 h 2579546"/>
              <a:gd name="connsiteX7" fmla="*/ 147405 w 3625623"/>
              <a:gd name="connsiteY7" fmla="*/ 2415867 h 2579546"/>
              <a:gd name="connsiteX8" fmla="*/ 1757070 w 3625623"/>
              <a:gd name="connsiteY8" fmla="*/ 2493488 h 2579546"/>
              <a:gd name="connsiteX9" fmla="*/ 3534283 w 3625623"/>
              <a:gd name="connsiteY9" fmla="*/ 2444265 h 2579546"/>
              <a:gd name="connsiteX0" fmla="*/ 3534283 w 3625623"/>
              <a:gd name="connsiteY0" fmla="*/ 2451383 h 2586664"/>
              <a:gd name="connsiteX1" fmla="*/ 3613794 w 3625623"/>
              <a:gd name="connsiteY1" fmla="*/ 1360920 h 2586664"/>
              <a:gd name="connsiteX2" fmla="*/ 3570253 w 3625623"/>
              <a:gd name="connsiteY2" fmla="*/ 228803 h 2586664"/>
              <a:gd name="connsiteX3" fmla="*/ 3036852 w 3625623"/>
              <a:gd name="connsiteY3" fmla="*/ 174377 h 2586664"/>
              <a:gd name="connsiteX4" fmla="*/ 1534736 w 3625623"/>
              <a:gd name="connsiteY4" fmla="*/ 31843 h 2586664"/>
              <a:gd name="connsiteX5" fmla="*/ 874043 w 3625623"/>
              <a:gd name="connsiteY5" fmla="*/ 8212 h 2586664"/>
              <a:gd name="connsiteX6" fmla="*/ 184796 w 3625623"/>
              <a:gd name="connsiteY6" fmla="*/ 141718 h 2586664"/>
              <a:gd name="connsiteX7" fmla="*/ 77357 w 3625623"/>
              <a:gd name="connsiteY7" fmla="*/ 1138946 h 2586664"/>
              <a:gd name="connsiteX8" fmla="*/ 147405 w 3625623"/>
              <a:gd name="connsiteY8" fmla="*/ 2422985 h 2586664"/>
              <a:gd name="connsiteX9" fmla="*/ 1757070 w 3625623"/>
              <a:gd name="connsiteY9" fmla="*/ 2500606 h 2586664"/>
              <a:gd name="connsiteX10" fmla="*/ 3534283 w 3625623"/>
              <a:gd name="connsiteY10" fmla="*/ 2451383 h 2586664"/>
              <a:gd name="connsiteX0" fmla="*/ 3534283 w 3625623"/>
              <a:gd name="connsiteY0" fmla="*/ 2444024 h 2579305"/>
              <a:gd name="connsiteX1" fmla="*/ 3613794 w 3625623"/>
              <a:gd name="connsiteY1" fmla="*/ 1353561 h 2579305"/>
              <a:gd name="connsiteX2" fmla="*/ 3570253 w 3625623"/>
              <a:gd name="connsiteY2" fmla="*/ 221444 h 2579305"/>
              <a:gd name="connsiteX3" fmla="*/ 3036852 w 3625623"/>
              <a:gd name="connsiteY3" fmla="*/ 167018 h 2579305"/>
              <a:gd name="connsiteX4" fmla="*/ 1364375 w 3625623"/>
              <a:gd name="connsiteY4" fmla="*/ 292689 h 2579305"/>
              <a:gd name="connsiteX5" fmla="*/ 874043 w 3625623"/>
              <a:gd name="connsiteY5" fmla="*/ 853 h 2579305"/>
              <a:gd name="connsiteX6" fmla="*/ 184796 w 3625623"/>
              <a:gd name="connsiteY6" fmla="*/ 134359 h 2579305"/>
              <a:gd name="connsiteX7" fmla="*/ 77357 w 3625623"/>
              <a:gd name="connsiteY7" fmla="*/ 1131587 h 2579305"/>
              <a:gd name="connsiteX8" fmla="*/ 147405 w 3625623"/>
              <a:gd name="connsiteY8" fmla="*/ 2415626 h 2579305"/>
              <a:gd name="connsiteX9" fmla="*/ 1757070 w 3625623"/>
              <a:gd name="connsiteY9" fmla="*/ 2493247 h 2579305"/>
              <a:gd name="connsiteX10" fmla="*/ 3534283 w 3625623"/>
              <a:gd name="connsiteY10" fmla="*/ 2444024 h 2579305"/>
              <a:gd name="connsiteX0" fmla="*/ 3534283 w 3625623"/>
              <a:gd name="connsiteY0" fmla="*/ 2444024 h 2579305"/>
              <a:gd name="connsiteX1" fmla="*/ 3613794 w 3625623"/>
              <a:gd name="connsiteY1" fmla="*/ 1353561 h 2579305"/>
              <a:gd name="connsiteX2" fmla="*/ 3570253 w 3625623"/>
              <a:gd name="connsiteY2" fmla="*/ 221444 h 2579305"/>
              <a:gd name="connsiteX3" fmla="*/ 3036852 w 3625623"/>
              <a:gd name="connsiteY3" fmla="*/ 167018 h 2579305"/>
              <a:gd name="connsiteX4" fmla="*/ 2000391 w 3625623"/>
              <a:gd name="connsiteY4" fmla="*/ 236226 h 2579305"/>
              <a:gd name="connsiteX5" fmla="*/ 1364375 w 3625623"/>
              <a:gd name="connsiteY5" fmla="*/ 292689 h 2579305"/>
              <a:gd name="connsiteX6" fmla="*/ 874043 w 3625623"/>
              <a:gd name="connsiteY6" fmla="*/ 853 h 2579305"/>
              <a:gd name="connsiteX7" fmla="*/ 184796 w 3625623"/>
              <a:gd name="connsiteY7" fmla="*/ 134359 h 2579305"/>
              <a:gd name="connsiteX8" fmla="*/ 77357 w 3625623"/>
              <a:gd name="connsiteY8" fmla="*/ 1131587 h 2579305"/>
              <a:gd name="connsiteX9" fmla="*/ 147405 w 3625623"/>
              <a:gd name="connsiteY9" fmla="*/ 2415626 h 2579305"/>
              <a:gd name="connsiteX10" fmla="*/ 1757070 w 3625623"/>
              <a:gd name="connsiteY10" fmla="*/ 2493247 h 2579305"/>
              <a:gd name="connsiteX11" fmla="*/ 3534283 w 3625623"/>
              <a:gd name="connsiteY11" fmla="*/ 2444024 h 2579305"/>
              <a:gd name="connsiteX0" fmla="*/ 3534283 w 3625623"/>
              <a:gd name="connsiteY0" fmla="*/ 2588932 h 2724213"/>
              <a:gd name="connsiteX1" fmla="*/ 3613794 w 3625623"/>
              <a:gd name="connsiteY1" fmla="*/ 1498469 h 2724213"/>
              <a:gd name="connsiteX2" fmla="*/ 3570253 w 3625623"/>
              <a:gd name="connsiteY2" fmla="*/ 366352 h 2724213"/>
              <a:gd name="connsiteX3" fmla="*/ 3036852 w 3625623"/>
              <a:gd name="connsiteY3" fmla="*/ 311926 h 2724213"/>
              <a:gd name="connsiteX4" fmla="*/ 1909532 w 3625623"/>
              <a:gd name="connsiteY4" fmla="*/ 0 h 2724213"/>
              <a:gd name="connsiteX5" fmla="*/ 1364375 w 3625623"/>
              <a:gd name="connsiteY5" fmla="*/ 437597 h 2724213"/>
              <a:gd name="connsiteX6" fmla="*/ 874043 w 3625623"/>
              <a:gd name="connsiteY6" fmla="*/ 145761 h 2724213"/>
              <a:gd name="connsiteX7" fmla="*/ 184796 w 3625623"/>
              <a:gd name="connsiteY7" fmla="*/ 279267 h 2724213"/>
              <a:gd name="connsiteX8" fmla="*/ 77357 w 3625623"/>
              <a:gd name="connsiteY8" fmla="*/ 1276495 h 2724213"/>
              <a:gd name="connsiteX9" fmla="*/ 147405 w 3625623"/>
              <a:gd name="connsiteY9" fmla="*/ 2560534 h 2724213"/>
              <a:gd name="connsiteX10" fmla="*/ 1757070 w 3625623"/>
              <a:gd name="connsiteY10" fmla="*/ 2638155 h 2724213"/>
              <a:gd name="connsiteX11" fmla="*/ 3534283 w 3625623"/>
              <a:gd name="connsiteY11" fmla="*/ 2588932 h 2724213"/>
              <a:gd name="connsiteX0" fmla="*/ 3534283 w 3647928"/>
              <a:gd name="connsiteY0" fmla="*/ 2588932 h 2724213"/>
              <a:gd name="connsiteX1" fmla="*/ 3613794 w 3647928"/>
              <a:gd name="connsiteY1" fmla="*/ 1498469 h 2724213"/>
              <a:gd name="connsiteX2" fmla="*/ 3570253 w 3647928"/>
              <a:gd name="connsiteY2" fmla="*/ 366352 h 2724213"/>
              <a:gd name="connsiteX3" fmla="*/ 2718845 w 3647928"/>
              <a:gd name="connsiteY3" fmla="*/ 269578 h 2724213"/>
              <a:gd name="connsiteX4" fmla="*/ 1909532 w 3647928"/>
              <a:gd name="connsiteY4" fmla="*/ 0 h 2724213"/>
              <a:gd name="connsiteX5" fmla="*/ 1364375 w 3647928"/>
              <a:gd name="connsiteY5" fmla="*/ 437597 h 2724213"/>
              <a:gd name="connsiteX6" fmla="*/ 874043 w 3647928"/>
              <a:gd name="connsiteY6" fmla="*/ 145761 h 2724213"/>
              <a:gd name="connsiteX7" fmla="*/ 184796 w 3647928"/>
              <a:gd name="connsiteY7" fmla="*/ 279267 h 2724213"/>
              <a:gd name="connsiteX8" fmla="*/ 77357 w 3647928"/>
              <a:gd name="connsiteY8" fmla="*/ 1276495 h 2724213"/>
              <a:gd name="connsiteX9" fmla="*/ 147405 w 3647928"/>
              <a:gd name="connsiteY9" fmla="*/ 2560534 h 2724213"/>
              <a:gd name="connsiteX10" fmla="*/ 1757070 w 3647928"/>
              <a:gd name="connsiteY10" fmla="*/ 2638155 h 2724213"/>
              <a:gd name="connsiteX11" fmla="*/ 3534283 w 3647928"/>
              <a:gd name="connsiteY11" fmla="*/ 2588932 h 2724213"/>
              <a:gd name="connsiteX0" fmla="*/ 3534283 w 3623680"/>
              <a:gd name="connsiteY0" fmla="*/ 2588932 h 2724213"/>
              <a:gd name="connsiteX1" fmla="*/ 3613794 w 3623680"/>
              <a:gd name="connsiteY1" fmla="*/ 1498469 h 2724213"/>
              <a:gd name="connsiteX2" fmla="*/ 2627586 w 3623680"/>
              <a:gd name="connsiteY2" fmla="*/ 1001578 h 2724213"/>
              <a:gd name="connsiteX3" fmla="*/ 2718845 w 3623680"/>
              <a:gd name="connsiteY3" fmla="*/ 269578 h 2724213"/>
              <a:gd name="connsiteX4" fmla="*/ 1909532 w 3623680"/>
              <a:gd name="connsiteY4" fmla="*/ 0 h 2724213"/>
              <a:gd name="connsiteX5" fmla="*/ 1364375 w 3623680"/>
              <a:gd name="connsiteY5" fmla="*/ 437597 h 2724213"/>
              <a:gd name="connsiteX6" fmla="*/ 874043 w 3623680"/>
              <a:gd name="connsiteY6" fmla="*/ 145761 h 2724213"/>
              <a:gd name="connsiteX7" fmla="*/ 184796 w 3623680"/>
              <a:gd name="connsiteY7" fmla="*/ 279267 h 2724213"/>
              <a:gd name="connsiteX8" fmla="*/ 77357 w 3623680"/>
              <a:gd name="connsiteY8" fmla="*/ 1276495 h 2724213"/>
              <a:gd name="connsiteX9" fmla="*/ 147405 w 3623680"/>
              <a:gd name="connsiteY9" fmla="*/ 2560534 h 2724213"/>
              <a:gd name="connsiteX10" fmla="*/ 1757070 w 3623680"/>
              <a:gd name="connsiteY10" fmla="*/ 2638155 h 2724213"/>
              <a:gd name="connsiteX11" fmla="*/ 3534283 w 3623680"/>
              <a:gd name="connsiteY11" fmla="*/ 2588932 h 2724213"/>
              <a:gd name="connsiteX0" fmla="*/ 3534283 w 3537018"/>
              <a:gd name="connsiteY0" fmla="*/ 2588932 h 2715175"/>
              <a:gd name="connsiteX1" fmla="*/ 2194117 w 3537018"/>
              <a:gd name="connsiteY1" fmla="*/ 1145567 h 2715175"/>
              <a:gd name="connsiteX2" fmla="*/ 2627586 w 3537018"/>
              <a:gd name="connsiteY2" fmla="*/ 1001578 h 2715175"/>
              <a:gd name="connsiteX3" fmla="*/ 2718845 w 3537018"/>
              <a:gd name="connsiteY3" fmla="*/ 269578 h 2715175"/>
              <a:gd name="connsiteX4" fmla="*/ 1909532 w 3537018"/>
              <a:gd name="connsiteY4" fmla="*/ 0 h 2715175"/>
              <a:gd name="connsiteX5" fmla="*/ 1364375 w 3537018"/>
              <a:gd name="connsiteY5" fmla="*/ 437597 h 2715175"/>
              <a:gd name="connsiteX6" fmla="*/ 874043 w 3537018"/>
              <a:gd name="connsiteY6" fmla="*/ 145761 h 2715175"/>
              <a:gd name="connsiteX7" fmla="*/ 184796 w 3537018"/>
              <a:gd name="connsiteY7" fmla="*/ 279267 h 2715175"/>
              <a:gd name="connsiteX8" fmla="*/ 77357 w 3537018"/>
              <a:gd name="connsiteY8" fmla="*/ 1276495 h 2715175"/>
              <a:gd name="connsiteX9" fmla="*/ 147405 w 3537018"/>
              <a:gd name="connsiteY9" fmla="*/ 2560534 h 2715175"/>
              <a:gd name="connsiteX10" fmla="*/ 1757070 w 3537018"/>
              <a:gd name="connsiteY10" fmla="*/ 2638155 h 2715175"/>
              <a:gd name="connsiteX11" fmla="*/ 3534283 w 3537018"/>
              <a:gd name="connsiteY11" fmla="*/ 2588932 h 2715175"/>
              <a:gd name="connsiteX0" fmla="*/ 1717096 w 2831235"/>
              <a:gd name="connsiteY0" fmla="*/ 1177323 h 2684871"/>
              <a:gd name="connsiteX1" fmla="*/ 2194117 w 2831235"/>
              <a:gd name="connsiteY1" fmla="*/ 1145567 h 2684871"/>
              <a:gd name="connsiteX2" fmla="*/ 2627586 w 2831235"/>
              <a:gd name="connsiteY2" fmla="*/ 1001578 h 2684871"/>
              <a:gd name="connsiteX3" fmla="*/ 2718845 w 2831235"/>
              <a:gd name="connsiteY3" fmla="*/ 269578 h 2684871"/>
              <a:gd name="connsiteX4" fmla="*/ 1909532 w 2831235"/>
              <a:gd name="connsiteY4" fmla="*/ 0 h 2684871"/>
              <a:gd name="connsiteX5" fmla="*/ 1364375 w 2831235"/>
              <a:gd name="connsiteY5" fmla="*/ 437597 h 2684871"/>
              <a:gd name="connsiteX6" fmla="*/ 874043 w 2831235"/>
              <a:gd name="connsiteY6" fmla="*/ 145761 h 2684871"/>
              <a:gd name="connsiteX7" fmla="*/ 184796 w 2831235"/>
              <a:gd name="connsiteY7" fmla="*/ 279267 h 2684871"/>
              <a:gd name="connsiteX8" fmla="*/ 77357 w 2831235"/>
              <a:gd name="connsiteY8" fmla="*/ 1276495 h 2684871"/>
              <a:gd name="connsiteX9" fmla="*/ 147405 w 2831235"/>
              <a:gd name="connsiteY9" fmla="*/ 2560534 h 2684871"/>
              <a:gd name="connsiteX10" fmla="*/ 1757070 w 2831235"/>
              <a:gd name="connsiteY10" fmla="*/ 2638155 h 2684871"/>
              <a:gd name="connsiteX11" fmla="*/ 1717096 w 2831235"/>
              <a:gd name="connsiteY11" fmla="*/ 1177323 h 2684871"/>
              <a:gd name="connsiteX0" fmla="*/ 1717096 w 2834775"/>
              <a:gd name="connsiteY0" fmla="*/ 1177323 h 2684871"/>
              <a:gd name="connsiteX1" fmla="*/ 2091901 w 2834775"/>
              <a:gd name="connsiteY1" fmla="*/ 1060871 h 2684871"/>
              <a:gd name="connsiteX2" fmla="*/ 2627586 w 2834775"/>
              <a:gd name="connsiteY2" fmla="*/ 1001578 h 2684871"/>
              <a:gd name="connsiteX3" fmla="*/ 2718845 w 2834775"/>
              <a:gd name="connsiteY3" fmla="*/ 269578 h 2684871"/>
              <a:gd name="connsiteX4" fmla="*/ 1909532 w 2834775"/>
              <a:gd name="connsiteY4" fmla="*/ 0 h 2684871"/>
              <a:gd name="connsiteX5" fmla="*/ 1364375 w 2834775"/>
              <a:gd name="connsiteY5" fmla="*/ 437597 h 2684871"/>
              <a:gd name="connsiteX6" fmla="*/ 874043 w 2834775"/>
              <a:gd name="connsiteY6" fmla="*/ 145761 h 2684871"/>
              <a:gd name="connsiteX7" fmla="*/ 184796 w 2834775"/>
              <a:gd name="connsiteY7" fmla="*/ 279267 h 2684871"/>
              <a:gd name="connsiteX8" fmla="*/ 77357 w 2834775"/>
              <a:gd name="connsiteY8" fmla="*/ 1276495 h 2684871"/>
              <a:gd name="connsiteX9" fmla="*/ 147405 w 2834775"/>
              <a:gd name="connsiteY9" fmla="*/ 2560534 h 2684871"/>
              <a:gd name="connsiteX10" fmla="*/ 1757070 w 2834775"/>
              <a:gd name="connsiteY10" fmla="*/ 2638155 h 2684871"/>
              <a:gd name="connsiteX11" fmla="*/ 1717096 w 2834775"/>
              <a:gd name="connsiteY11" fmla="*/ 1177323 h 2684871"/>
              <a:gd name="connsiteX0" fmla="*/ 1717096 w 2834775"/>
              <a:gd name="connsiteY0" fmla="*/ 1177323 h 2684871"/>
              <a:gd name="connsiteX1" fmla="*/ 2091901 w 2834775"/>
              <a:gd name="connsiteY1" fmla="*/ 1060871 h 2684871"/>
              <a:gd name="connsiteX2" fmla="*/ 2627586 w 2834775"/>
              <a:gd name="connsiteY2" fmla="*/ 1001578 h 2684871"/>
              <a:gd name="connsiteX3" fmla="*/ 2718845 w 2834775"/>
              <a:gd name="connsiteY3" fmla="*/ 269578 h 2684871"/>
              <a:gd name="connsiteX4" fmla="*/ 1909532 w 2834775"/>
              <a:gd name="connsiteY4" fmla="*/ 0 h 2684871"/>
              <a:gd name="connsiteX5" fmla="*/ 1364375 w 2834775"/>
              <a:gd name="connsiteY5" fmla="*/ 437597 h 2684871"/>
              <a:gd name="connsiteX6" fmla="*/ 874043 w 2834775"/>
              <a:gd name="connsiteY6" fmla="*/ 145761 h 2684871"/>
              <a:gd name="connsiteX7" fmla="*/ 184796 w 2834775"/>
              <a:gd name="connsiteY7" fmla="*/ 279267 h 2684871"/>
              <a:gd name="connsiteX8" fmla="*/ 77357 w 2834775"/>
              <a:gd name="connsiteY8" fmla="*/ 1276495 h 2684871"/>
              <a:gd name="connsiteX9" fmla="*/ 147405 w 2834775"/>
              <a:gd name="connsiteY9" fmla="*/ 2560534 h 2684871"/>
              <a:gd name="connsiteX10" fmla="*/ 1757070 w 2834775"/>
              <a:gd name="connsiteY10" fmla="*/ 2638155 h 2684871"/>
              <a:gd name="connsiteX11" fmla="*/ 1717096 w 2834775"/>
              <a:gd name="connsiteY11" fmla="*/ 1177323 h 2684871"/>
              <a:gd name="connsiteX0" fmla="*/ 1682665 w 2800344"/>
              <a:gd name="connsiteY0" fmla="*/ 1177323 h 2560856"/>
              <a:gd name="connsiteX1" fmla="*/ 2057470 w 2800344"/>
              <a:gd name="connsiteY1" fmla="*/ 1060871 h 2560856"/>
              <a:gd name="connsiteX2" fmla="*/ 2593155 w 2800344"/>
              <a:gd name="connsiteY2" fmla="*/ 1001578 h 2560856"/>
              <a:gd name="connsiteX3" fmla="*/ 2684414 w 2800344"/>
              <a:gd name="connsiteY3" fmla="*/ 269578 h 2560856"/>
              <a:gd name="connsiteX4" fmla="*/ 1875101 w 2800344"/>
              <a:gd name="connsiteY4" fmla="*/ 0 h 2560856"/>
              <a:gd name="connsiteX5" fmla="*/ 1329944 w 2800344"/>
              <a:gd name="connsiteY5" fmla="*/ 437597 h 2560856"/>
              <a:gd name="connsiteX6" fmla="*/ 839612 w 2800344"/>
              <a:gd name="connsiteY6" fmla="*/ 145761 h 2560856"/>
              <a:gd name="connsiteX7" fmla="*/ 150365 w 2800344"/>
              <a:gd name="connsiteY7" fmla="*/ 279267 h 2560856"/>
              <a:gd name="connsiteX8" fmla="*/ 42926 w 2800344"/>
              <a:gd name="connsiteY8" fmla="*/ 1276495 h 2560856"/>
              <a:gd name="connsiteX9" fmla="*/ 112974 w 2800344"/>
              <a:gd name="connsiteY9" fmla="*/ 2560534 h 2560856"/>
              <a:gd name="connsiteX10" fmla="*/ 1234269 w 2800344"/>
              <a:gd name="connsiteY10" fmla="*/ 1155966 h 2560856"/>
              <a:gd name="connsiteX11" fmla="*/ 1682665 w 2800344"/>
              <a:gd name="connsiteY11" fmla="*/ 1177323 h 2560856"/>
              <a:gd name="connsiteX0" fmla="*/ 1639821 w 2757500"/>
              <a:gd name="connsiteY0" fmla="*/ 1177323 h 1457873"/>
              <a:gd name="connsiteX1" fmla="*/ 2014626 w 2757500"/>
              <a:gd name="connsiteY1" fmla="*/ 1060871 h 1457873"/>
              <a:gd name="connsiteX2" fmla="*/ 2550311 w 2757500"/>
              <a:gd name="connsiteY2" fmla="*/ 1001578 h 1457873"/>
              <a:gd name="connsiteX3" fmla="*/ 2641570 w 2757500"/>
              <a:gd name="connsiteY3" fmla="*/ 269578 h 1457873"/>
              <a:gd name="connsiteX4" fmla="*/ 1832257 w 2757500"/>
              <a:gd name="connsiteY4" fmla="*/ 0 h 1457873"/>
              <a:gd name="connsiteX5" fmla="*/ 1287100 w 2757500"/>
              <a:gd name="connsiteY5" fmla="*/ 437597 h 1457873"/>
              <a:gd name="connsiteX6" fmla="*/ 796768 w 2757500"/>
              <a:gd name="connsiteY6" fmla="*/ 145761 h 1457873"/>
              <a:gd name="connsiteX7" fmla="*/ 107521 w 2757500"/>
              <a:gd name="connsiteY7" fmla="*/ 279267 h 1457873"/>
              <a:gd name="connsiteX8" fmla="*/ 82 w 2757500"/>
              <a:gd name="connsiteY8" fmla="*/ 1276495 h 1457873"/>
              <a:gd name="connsiteX9" fmla="*/ 547142 w 2757500"/>
              <a:gd name="connsiteY9" fmla="*/ 1304201 h 1457873"/>
              <a:gd name="connsiteX10" fmla="*/ 1191425 w 2757500"/>
              <a:gd name="connsiteY10" fmla="*/ 1155966 h 1457873"/>
              <a:gd name="connsiteX11" fmla="*/ 1639821 w 2757500"/>
              <a:gd name="connsiteY11" fmla="*/ 1177323 h 1457873"/>
              <a:gd name="connsiteX0" fmla="*/ 1639835 w 2757514"/>
              <a:gd name="connsiteY0" fmla="*/ 1177323 h 1435549"/>
              <a:gd name="connsiteX1" fmla="*/ 2014640 w 2757514"/>
              <a:gd name="connsiteY1" fmla="*/ 1060871 h 1435549"/>
              <a:gd name="connsiteX2" fmla="*/ 2550325 w 2757514"/>
              <a:gd name="connsiteY2" fmla="*/ 1001578 h 1435549"/>
              <a:gd name="connsiteX3" fmla="*/ 2641584 w 2757514"/>
              <a:gd name="connsiteY3" fmla="*/ 269578 h 1435549"/>
              <a:gd name="connsiteX4" fmla="*/ 1832271 w 2757514"/>
              <a:gd name="connsiteY4" fmla="*/ 0 h 1435549"/>
              <a:gd name="connsiteX5" fmla="*/ 1287114 w 2757514"/>
              <a:gd name="connsiteY5" fmla="*/ 437597 h 1435549"/>
              <a:gd name="connsiteX6" fmla="*/ 796782 w 2757514"/>
              <a:gd name="connsiteY6" fmla="*/ 145761 h 1435549"/>
              <a:gd name="connsiteX7" fmla="*/ 107535 w 2757514"/>
              <a:gd name="connsiteY7" fmla="*/ 279267 h 1435549"/>
              <a:gd name="connsiteX8" fmla="*/ 96 w 2757514"/>
              <a:gd name="connsiteY8" fmla="*/ 1276495 h 1435549"/>
              <a:gd name="connsiteX9" fmla="*/ 547156 w 2757514"/>
              <a:gd name="connsiteY9" fmla="*/ 1304201 h 1435549"/>
              <a:gd name="connsiteX10" fmla="*/ 1191439 w 2757514"/>
              <a:gd name="connsiteY10" fmla="*/ 1155966 h 1435549"/>
              <a:gd name="connsiteX11" fmla="*/ 1639835 w 2757514"/>
              <a:gd name="connsiteY11" fmla="*/ 1177323 h 1435549"/>
              <a:gd name="connsiteX0" fmla="*/ 1639809 w 2757488"/>
              <a:gd name="connsiteY0" fmla="*/ 1177323 h 1452090"/>
              <a:gd name="connsiteX1" fmla="*/ 2014614 w 2757488"/>
              <a:gd name="connsiteY1" fmla="*/ 1060871 h 1452090"/>
              <a:gd name="connsiteX2" fmla="*/ 2550299 w 2757488"/>
              <a:gd name="connsiteY2" fmla="*/ 1001578 h 1452090"/>
              <a:gd name="connsiteX3" fmla="*/ 2641558 w 2757488"/>
              <a:gd name="connsiteY3" fmla="*/ 269578 h 1452090"/>
              <a:gd name="connsiteX4" fmla="*/ 1832245 w 2757488"/>
              <a:gd name="connsiteY4" fmla="*/ 0 h 1452090"/>
              <a:gd name="connsiteX5" fmla="*/ 1287088 w 2757488"/>
              <a:gd name="connsiteY5" fmla="*/ 437597 h 1452090"/>
              <a:gd name="connsiteX6" fmla="*/ 796756 w 2757488"/>
              <a:gd name="connsiteY6" fmla="*/ 145761 h 1452090"/>
              <a:gd name="connsiteX7" fmla="*/ 107509 w 2757488"/>
              <a:gd name="connsiteY7" fmla="*/ 279267 h 1452090"/>
              <a:gd name="connsiteX8" fmla="*/ 70 w 2757488"/>
              <a:gd name="connsiteY8" fmla="*/ 1276495 h 1452090"/>
              <a:gd name="connsiteX9" fmla="*/ 547130 w 2757488"/>
              <a:gd name="connsiteY9" fmla="*/ 1304201 h 1452090"/>
              <a:gd name="connsiteX10" fmla="*/ 832791 w 2757488"/>
              <a:gd name="connsiteY10" fmla="*/ 1298683 h 1452090"/>
              <a:gd name="connsiteX11" fmla="*/ 1191413 w 2757488"/>
              <a:gd name="connsiteY11" fmla="*/ 1155966 h 1452090"/>
              <a:gd name="connsiteX12" fmla="*/ 1639809 w 2757488"/>
              <a:gd name="connsiteY12" fmla="*/ 1177323 h 1452090"/>
              <a:gd name="connsiteX0" fmla="*/ 1546311 w 2663990"/>
              <a:gd name="connsiteY0" fmla="*/ 1177323 h 1331309"/>
              <a:gd name="connsiteX1" fmla="*/ 1921116 w 2663990"/>
              <a:gd name="connsiteY1" fmla="*/ 1060871 h 1331309"/>
              <a:gd name="connsiteX2" fmla="*/ 2456801 w 2663990"/>
              <a:gd name="connsiteY2" fmla="*/ 1001578 h 1331309"/>
              <a:gd name="connsiteX3" fmla="*/ 2548060 w 2663990"/>
              <a:gd name="connsiteY3" fmla="*/ 269578 h 1331309"/>
              <a:gd name="connsiteX4" fmla="*/ 1738747 w 2663990"/>
              <a:gd name="connsiteY4" fmla="*/ 0 h 1331309"/>
              <a:gd name="connsiteX5" fmla="*/ 1193590 w 2663990"/>
              <a:gd name="connsiteY5" fmla="*/ 437597 h 1331309"/>
              <a:gd name="connsiteX6" fmla="*/ 703258 w 2663990"/>
              <a:gd name="connsiteY6" fmla="*/ 145761 h 1331309"/>
              <a:gd name="connsiteX7" fmla="*/ 14011 w 2663990"/>
              <a:gd name="connsiteY7" fmla="*/ 279267 h 1331309"/>
              <a:gd name="connsiteX8" fmla="*/ 88290 w 2663990"/>
              <a:gd name="connsiteY8" fmla="*/ 994173 h 1331309"/>
              <a:gd name="connsiteX9" fmla="*/ 453632 w 2663990"/>
              <a:gd name="connsiteY9" fmla="*/ 1304201 h 1331309"/>
              <a:gd name="connsiteX10" fmla="*/ 739293 w 2663990"/>
              <a:gd name="connsiteY10" fmla="*/ 1298683 h 1331309"/>
              <a:gd name="connsiteX11" fmla="*/ 1097915 w 2663990"/>
              <a:gd name="connsiteY11" fmla="*/ 1155966 h 1331309"/>
              <a:gd name="connsiteX12" fmla="*/ 1546311 w 2663990"/>
              <a:gd name="connsiteY12" fmla="*/ 1177323 h 1331309"/>
              <a:gd name="connsiteX0" fmla="*/ 1584024 w 2701703"/>
              <a:gd name="connsiteY0" fmla="*/ 1177323 h 1331309"/>
              <a:gd name="connsiteX1" fmla="*/ 1958829 w 2701703"/>
              <a:gd name="connsiteY1" fmla="*/ 1060871 h 1331309"/>
              <a:gd name="connsiteX2" fmla="*/ 2494514 w 2701703"/>
              <a:gd name="connsiteY2" fmla="*/ 1001578 h 1331309"/>
              <a:gd name="connsiteX3" fmla="*/ 2585773 w 2701703"/>
              <a:gd name="connsiteY3" fmla="*/ 269578 h 1331309"/>
              <a:gd name="connsiteX4" fmla="*/ 1776460 w 2701703"/>
              <a:gd name="connsiteY4" fmla="*/ 0 h 1331309"/>
              <a:gd name="connsiteX5" fmla="*/ 1231303 w 2701703"/>
              <a:gd name="connsiteY5" fmla="*/ 437597 h 1331309"/>
              <a:gd name="connsiteX6" fmla="*/ 740971 w 2701703"/>
              <a:gd name="connsiteY6" fmla="*/ 145761 h 1331309"/>
              <a:gd name="connsiteX7" fmla="*/ 51724 w 2701703"/>
              <a:gd name="connsiteY7" fmla="*/ 279267 h 1331309"/>
              <a:gd name="connsiteX8" fmla="*/ 126003 w 2701703"/>
              <a:gd name="connsiteY8" fmla="*/ 994173 h 1331309"/>
              <a:gd name="connsiteX9" fmla="*/ 491345 w 2701703"/>
              <a:gd name="connsiteY9" fmla="*/ 1304201 h 1331309"/>
              <a:gd name="connsiteX10" fmla="*/ 777006 w 2701703"/>
              <a:gd name="connsiteY10" fmla="*/ 1298683 h 1331309"/>
              <a:gd name="connsiteX11" fmla="*/ 1135628 w 2701703"/>
              <a:gd name="connsiteY11" fmla="*/ 1155966 h 1331309"/>
              <a:gd name="connsiteX12" fmla="*/ 1584024 w 2701703"/>
              <a:gd name="connsiteY12" fmla="*/ 1177323 h 1331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01703" h="1331309">
                <a:moveTo>
                  <a:pt x="1584024" y="1177323"/>
                </a:moveTo>
                <a:cubicBezTo>
                  <a:pt x="1721224" y="1161474"/>
                  <a:pt x="1966086" y="1434614"/>
                  <a:pt x="1958829" y="1060871"/>
                </a:cubicBezTo>
                <a:cubicBezTo>
                  <a:pt x="2201434" y="941217"/>
                  <a:pt x="2390023" y="1133460"/>
                  <a:pt x="2494514" y="1001578"/>
                </a:cubicBezTo>
                <a:cubicBezTo>
                  <a:pt x="2599005" y="869696"/>
                  <a:pt x="2847417" y="267114"/>
                  <a:pt x="2585773" y="269578"/>
                </a:cubicBezTo>
                <a:lnTo>
                  <a:pt x="1776460" y="0"/>
                </a:lnTo>
                <a:lnTo>
                  <a:pt x="1231303" y="437597"/>
                </a:lnTo>
                <a:cubicBezTo>
                  <a:pt x="870835" y="409903"/>
                  <a:pt x="965961" y="127449"/>
                  <a:pt x="740971" y="145761"/>
                </a:cubicBezTo>
                <a:cubicBezTo>
                  <a:pt x="515981" y="164073"/>
                  <a:pt x="365280" y="123317"/>
                  <a:pt x="51724" y="279267"/>
                </a:cubicBezTo>
                <a:cubicBezTo>
                  <a:pt x="-13354" y="564426"/>
                  <a:pt x="-43798" y="714361"/>
                  <a:pt x="126003" y="994173"/>
                </a:cubicBezTo>
                <a:cubicBezTo>
                  <a:pt x="119771" y="1374384"/>
                  <a:pt x="382845" y="1253449"/>
                  <a:pt x="491345" y="1304201"/>
                </a:cubicBezTo>
                <a:cubicBezTo>
                  <a:pt x="599845" y="1354953"/>
                  <a:pt x="669626" y="1323389"/>
                  <a:pt x="777006" y="1298683"/>
                </a:cubicBezTo>
                <a:cubicBezTo>
                  <a:pt x="884386" y="1273977"/>
                  <a:pt x="1003018" y="1162077"/>
                  <a:pt x="1135628" y="1155966"/>
                </a:cubicBezTo>
                <a:cubicBezTo>
                  <a:pt x="1700108" y="1160699"/>
                  <a:pt x="1446824" y="1193172"/>
                  <a:pt x="1584024" y="1177323"/>
                </a:cubicBezTo>
                <a:close/>
              </a:path>
            </a:pathLst>
          </a:custGeom>
          <a:noFill/>
          <a:ln w="111125">
            <a:solidFill>
              <a:srgbClr val="008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18"/>
          <p:cNvSpPr/>
          <p:nvPr/>
        </p:nvSpPr>
        <p:spPr>
          <a:xfrm>
            <a:off x="2989067" y="3548741"/>
            <a:ext cx="2589492" cy="1026648"/>
          </a:xfrm>
          <a:custGeom>
            <a:avLst/>
            <a:gdLst>
              <a:gd name="connsiteX0" fmla="*/ 3972101 w 4444433"/>
              <a:gd name="connsiteY0" fmla="*/ 2650289 h 3026610"/>
              <a:gd name="connsiteX1" fmla="*/ 4026529 w 4444433"/>
              <a:gd name="connsiteY1" fmla="*/ 342517 h 3026610"/>
              <a:gd name="connsiteX2" fmla="*/ 434243 w 4444433"/>
              <a:gd name="connsiteY2" fmla="*/ 266317 h 3026610"/>
              <a:gd name="connsiteX3" fmla="*/ 456015 w 4444433"/>
              <a:gd name="connsiteY3" fmla="*/ 2780917 h 3026610"/>
              <a:gd name="connsiteX4" fmla="*/ 3972101 w 4444433"/>
              <a:gd name="connsiteY4" fmla="*/ 2650289 h 3026610"/>
              <a:gd name="connsiteX0" fmla="*/ 3911832 w 4377099"/>
              <a:gd name="connsiteY0" fmla="*/ 2617103 h 2987296"/>
              <a:gd name="connsiteX1" fmla="*/ 3966260 w 4377099"/>
              <a:gd name="connsiteY1" fmla="*/ 309331 h 2987296"/>
              <a:gd name="connsiteX2" fmla="*/ 482832 w 4377099"/>
              <a:gd name="connsiteY2" fmla="*/ 287560 h 2987296"/>
              <a:gd name="connsiteX3" fmla="*/ 395746 w 4377099"/>
              <a:gd name="connsiteY3" fmla="*/ 2747731 h 2987296"/>
              <a:gd name="connsiteX4" fmla="*/ 3911832 w 4377099"/>
              <a:gd name="connsiteY4" fmla="*/ 2617103 h 2987296"/>
              <a:gd name="connsiteX0" fmla="*/ 3911832 w 4322131"/>
              <a:gd name="connsiteY0" fmla="*/ 2588311 h 2955133"/>
              <a:gd name="connsiteX1" fmla="*/ 3868289 w 4322131"/>
              <a:gd name="connsiteY1" fmla="*/ 345853 h 2955133"/>
              <a:gd name="connsiteX2" fmla="*/ 482832 w 4322131"/>
              <a:gd name="connsiteY2" fmla="*/ 258768 h 2955133"/>
              <a:gd name="connsiteX3" fmla="*/ 395746 w 4322131"/>
              <a:gd name="connsiteY3" fmla="*/ 2718939 h 2955133"/>
              <a:gd name="connsiteX4" fmla="*/ 3911832 w 4322131"/>
              <a:gd name="connsiteY4" fmla="*/ 2588311 h 2955133"/>
              <a:gd name="connsiteX0" fmla="*/ 3817339 w 4227638"/>
              <a:gd name="connsiteY0" fmla="*/ 2637177 h 3003999"/>
              <a:gd name="connsiteX1" fmla="*/ 3773796 w 4227638"/>
              <a:gd name="connsiteY1" fmla="*/ 394719 h 3003999"/>
              <a:gd name="connsiteX2" fmla="*/ 2064739 w 4227638"/>
              <a:gd name="connsiteY2" fmla="*/ 46378 h 3003999"/>
              <a:gd name="connsiteX3" fmla="*/ 388339 w 4227638"/>
              <a:gd name="connsiteY3" fmla="*/ 307634 h 3003999"/>
              <a:gd name="connsiteX4" fmla="*/ 301253 w 4227638"/>
              <a:gd name="connsiteY4" fmla="*/ 2767805 h 3003999"/>
              <a:gd name="connsiteX5" fmla="*/ 3817339 w 4227638"/>
              <a:gd name="connsiteY5" fmla="*/ 2637177 h 3003999"/>
              <a:gd name="connsiteX0" fmla="*/ 3817339 w 4137230"/>
              <a:gd name="connsiteY0" fmla="*/ 2528749 h 2895571"/>
              <a:gd name="connsiteX1" fmla="*/ 3773796 w 4137230"/>
              <a:gd name="connsiteY1" fmla="*/ 286291 h 2895571"/>
              <a:gd name="connsiteX2" fmla="*/ 2042967 w 4137230"/>
              <a:gd name="connsiteY2" fmla="*/ 220978 h 2895571"/>
              <a:gd name="connsiteX3" fmla="*/ 388339 w 4137230"/>
              <a:gd name="connsiteY3" fmla="*/ 199206 h 2895571"/>
              <a:gd name="connsiteX4" fmla="*/ 301253 w 4137230"/>
              <a:gd name="connsiteY4" fmla="*/ 2659377 h 2895571"/>
              <a:gd name="connsiteX5" fmla="*/ 3817339 w 4137230"/>
              <a:gd name="connsiteY5" fmla="*/ 2528749 h 2895571"/>
              <a:gd name="connsiteX0" fmla="*/ 3817339 w 4137230"/>
              <a:gd name="connsiteY0" fmla="*/ 2522223 h 2889045"/>
              <a:gd name="connsiteX1" fmla="*/ 3773796 w 4137230"/>
              <a:gd name="connsiteY1" fmla="*/ 279765 h 2889045"/>
              <a:gd name="connsiteX2" fmla="*/ 3229509 w 4137230"/>
              <a:gd name="connsiteY2" fmla="*/ 94710 h 2889045"/>
              <a:gd name="connsiteX3" fmla="*/ 2042967 w 4137230"/>
              <a:gd name="connsiteY3" fmla="*/ 214452 h 2889045"/>
              <a:gd name="connsiteX4" fmla="*/ 388339 w 4137230"/>
              <a:gd name="connsiteY4" fmla="*/ 192680 h 2889045"/>
              <a:gd name="connsiteX5" fmla="*/ 301253 w 4137230"/>
              <a:gd name="connsiteY5" fmla="*/ 2652851 h 2889045"/>
              <a:gd name="connsiteX6" fmla="*/ 3817339 w 4137230"/>
              <a:gd name="connsiteY6" fmla="*/ 2522223 h 2889045"/>
              <a:gd name="connsiteX0" fmla="*/ 3817339 w 4084849"/>
              <a:gd name="connsiteY0" fmla="*/ 2522223 h 2889045"/>
              <a:gd name="connsiteX1" fmla="*/ 3773796 w 4084849"/>
              <a:gd name="connsiteY1" fmla="*/ 279765 h 2889045"/>
              <a:gd name="connsiteX2" fmla="*/ 3240395 w 4084849"/>
              <a:gd name="connsiteY2" fmla="*/ 225339 h 2889045"/>
              <a:gd name="connsiteX3" fmla="*/ 2042967 w 4084849"/>
              <a:gd name="connsiteY3" fmla="*/ 214452 h 2889045"/>
              <a:gd name="connsiteX4" fmla="*/ 388339 w 4084849"/>
              <a:gd name="connsiteY4" fmla="*/ 192680 h 2889045"/>
              <a:gd name="connsiteX5" fmla="*/ 301253 w 4084849"/>
              <a:gd name="connsiteY5" fmla="*/ 2652851 h 2889045"/>
              <a:gd name="connsiteX6" fmla="*/ 3817339 w 4084849"/>
              <a:gd name="connsiteY6" fmla="*/ 2522223 h 2889045"/>
              <a:gd name="connsiteX0" fmla="*/ 3817339 w 4106256"/>
              <a:gd name="connsiteY0" fmla="*/ 2522223 h 2889045"/>
              <a:gd name="connsiteX1" fmla="*/ 3773796 w 4106256"/>
              <a:gd name="connsiteY1" fmla="*/ 279765 h 2889045"/>
              <a:gd name="connsiteX2" fmla="*/ 3240395 w 4106256"/>
              <a:gd name="connsiteY2" fmla="*/ 225339 h 2889045"/>
              <a:gd name="connsiteX3" fmla="*/ 2042967 w 4106256"/>
              <a:gd name="connsiteY3" fmla="*/ 214452 h 2889045"/>
              <a:gd name="connsiteX4" fmla="*/ 388339 w 4106256"/>
              <a:gd name="connsiteY4" fmla="*/ 192680 h 2889045"/>
              <a:gd name="connsiteX5" fmla="*/ 301253 w 4106256"/>
              <a:gd name="connsiteY5" fmla="*/ 2652851 h 2889045"/>
              <a:gd name="connsiteX6" fmla="*/ 3817339 w 4106256"/>
              <a:gd name="connsiteY6" fmla="*/ 2522223 h 2889045"/>
              <a:gd name="connsiteX0" fmla="*/ 3817339 w 4199527"/>
              <a:gd name="connsiteY0" fmla="*/ 2522223 h 2889045"/>
              <a:gd name="connsiteX1" fmla="*/ 4100366 w 4199527"/>
              <a:gd name="connsiteY1" fmla="*/ 1379224 h 2889045"/>
              <a:gd name="connsiteX2" fmla="*/ 3773796 w 4199527"/>
              <a:gd name="connsiteY2" fmla="*/ 279765 h 2889045"/>
              <a:gd name="connsiteX3" fmla="*/ 3240395 w 4199527"/>
              <a:gd name="connsiteY3" fmla="*/ 225339 h 2889045"/>
              <a:gd name="connsiteX4" fmla="*/ 2042967 w 4199527"/>
              <a:gd name="connsiteY4" fmla="*/ 214452 h 2889045"/>
              <a:gd name="connsiteX5" fmla="*/ 388339 w 4199527"/>
              <a:gd name="connsiteY5" fmla="*/ 192680 h 2889045"/>
              <a:gd name="connsiteX6" fmla="*/ 301253 w 4199527"/>
              <a:gd name="connsiteY6" fmla="*/ 2652851 h 2889045"/>
              <a:gd name="connsiteX7" fmla="*/ 3817339 w 4199527"/>
              <a:gd name="connsiteY7" fmla="*/ 2522223 h 2889045"/>
              <a:gd name="connsiteX0" fmla="*/ 3817339 w 4079409"/>
              <a:gd name="connsiteY0" fmla="*/ 2522223 h 2837712"/>
              <a:gd name="connsiteX1" fmla="*/ 3817337 w 4079409"/>
              <a:gd name="connsiteY1" fmla="*/ 1411882 h 2837712"/>
              <a:gd name="connsiteX2" fmla="*/ 3773796 w 4079409"/>
              <a:gd name="connsiteY2" fmla="*/ 279765 h 2837712"/>
              <a:gd name="connsiteX3" fmla="*/ 3240395 w 4079409"/>
              <a:gd name="connsiteY3" fmla="*/ 225339 h 2837712"/>
              <a:gd name="connsiteX4" fmla="*/ 2042967 w 4079409"/>
              <a:gd name="connsiteY4" fmla="*/ 214452 h 2837712"/>
              <a:gd name="connsiteX5" fmla="*/ 388339 w 4079409"/>
              <a:gd name="connsiteY5" fmla="*/ 192680 h 2837712"/>
              <a:gd name="connsiteX6" fmla="*/ 301253 w 4079409"/>
              <a:gd name="connsiteY6" fmla="*/ 2652851 h 2837712"/>
              <a:gd name="connsiteX7" fmla="*/ 3817339 w 4079409"/>
              <a:gd name="connsiteY7" fmla="*/ 2522223 h 2837712"/>
              <a:gd name="connsiteX0" fmla="*/ 3817339 w 3829166"/>
              <a:gd name="connsiteY0" fmla="*/ 2522223 h 2891287"/>
              <a:gd name="connsiteX1" fmla="*/ 3817337 w 3829166"/>
              <a:gd name="connsiteY1" fmla="*/ 1411882 h 2891287"/>
              <a:gd name="connsiteX2" fmla="*/ 3773796 w 3829166"/>
              <a:gd name="connsiteY2" fmla="*/ 279765 h 2891287"/>
              <a:gd name="connsiteX3" fmla="*/ 3240395 w 3829166"/>
              <a:gd name="connsiteY3" fmla="*/ 225339 h 2891287"/>
              <a:gd name="connsiteX4" fmla="*/ 2042967 w 3829166"/>
              <a:gd name="connsiteY4" fmla="*/ 214452 h 2891287"/>
              <a:gd name="connsiteX5" fmla="*/ 388339 w 3829166"/>
              <a:gd name="connsiteY5" fmla="*/ 192680 h 2891287"/>
              <a:gd name="connsiteX6" fmla="*/ 301253 w 3829166"/>
              <a:gd name="connsiteY6" fmla="*/ 2652851 h 2891287"/>
              <a:gd name="connsiteX7" fmla="*/ 3817339 w 3829166"/>
              <a:gd name="connsiteY7" fmla="*/ 2522223 h 2891287"/>
              <a:gd name="connsiteX0" fmla="*/ 3817339 w 3829166"/>
              <a:gd name="connsiteY0" fmla="*/ 2385984 h 2755048"/>
              <a:gd name="connsiteX1" fmla="*/ 3817337 w 3829166"/>
              <a:gd name="connsiteY1" fmla="*/ 1275643 h 2755048"/>
              <a:gd name="connsiteX2" fmla="*/ 3773796 w 3829166"/>
              <a:gd name="connsiteY2" fmla="*/ 143526 h 2755048"/>
              <a:gd name="connsiteX3" fmla="*/ 3240395 w 3829166"/>
              <a:gd name="connsiteY3" fmla="*/ 89100 h 2755048"/>
              <a:gd name="connsiteX4" fmla="*/ 2042967 w 3829166"/>
              <a:gd name="connsiteY4" fmla="*/ 78213 h 2755048"/>
              <a:gd name="connsiteX5" fmla="*/ 388339 w 3829166"/>
              <a:gd name="connsiteY5" fmla="*/ 56441 h 2755048"/>
              <a:gd name="connsiteX6" fmla="*/ 301253 w 3829166"/>
              <a:gd name="connsiteY6" fmla="*/ 2516612 h 2755048"/>
              <a:gd name="connsiteX7" fmla="*/ 3817339 w 3829166"/>
              <a:gd name="connsiteY7" fmla="*/ 2385984 h 2755048"/>
              <a:gd name="connsiteX0" fmla="*/ 3784847 w 4043236"/>
              <a:gd name="connsiteY0" fmla="*/ 2385984 h 2575937"/>
              <a:gd name="connsiteX1" fmla="*/ 3784845 w 4043236"/>
              <a:gd name="connsiteY1" fmla="*/ 1275643 h 2575937"/>
              <a:gd name="connsiteX2" fmla="*/ 3741304 w 4043236"/>
              <a:gd name="connsiteY2" fmla="*/ 143526 h 2575937"/>
              <a:gd name="connsiteX3" fmla="*/ 3207903 w 4043236"/>
              <a:gd name="connsiteY3" fmla="*/ 89100 h 2575937"/>
              <a:gd name="connsiteX4" fmla="*/ 2010475 w 4043236"/>
              <a:gd name="connsiteY4" fmla="*/ 78213 h 2575937"/>
              <a:gd name="connsiteX5" fmla="*/ 355847 w 4043236"/>
              <a:gd name="connsiteY5" fmla="*/ 56441 h 2575937"/>
              <a:gd name="connsiteX6" fmla="*/ 318456 w 4043236"/>
              <a:gd name="connsiteY6" fmla="*/ 2337708 h 2575937"/>
              <a:gd name="connsiteX7" fmla="*/ 3784847 w 4043236"/>
              <a:gd name="connsiteY7" fmla="*/ 2385984 h 2575937"/>
              <a:gd name="connsiteX0" fmla="*/ 3657013 w 3915402"/>
              <a:gd name="connsiteY0" fmla="*/ 2385984 h 2659415"/>
              <a:gd name="connsiteX1" fmla="*/ 3657011 w 3915402"/>
              <a:gd name="connsiteY1" fmla="*/ 1275643 h 2659415"/>
              <a:gd name="connsiteX2" fmla="*/ 3613470 w 3915402"/>
              <a:gd name="connsiteY2" fmla="*/ 143526 h 2659415"/>
              <a:gd name="connsiteX3" fmla="*/ 3080069 w 3915402"/>
              <a:gd name="connsiteY3" fmla="*/ 89100 h 2659415"/>
              <a:gd name="connsiteX4" fmla="*/ 1882641 w 3915402"/>
              <a:gd name="connsiteY4" fmla="*/ 78213 h 2659415"/>
              <a:gd name="connsiteX5" fmla="*/ 228013 w 3915402"/>
              <a:gd name="connsiteY5" fmla="*/ 56441 h 2659415"/>
              <a:gd name="connsiteX6" fmla="*/ 190622 w 3915402"/>
              <a:gd name="connsiteY6" fmla="*/ 2337708 h 2659415"/>
              <a:gd name="connsiteX7" fmla="*/ 3657013 w 3915402"/>
              <a:gd name="connsiteY7" fmla="*/ 2385984 h 2659415"/>
              <a:gd name="connsiteX0" fmla="*/ 3798701 w 4057090"/>
              <a:gd name="connsiteY0" fmla="*/ 2390581 h 2664012"/>
              <a:gd name="connsiteX1" fmla="*/ 3798699 w 4057090"/>
              <a:gd name="connsiteY1" fmla="*/ 1280240 h 2664012"/>
              <a:gd name="connsiteX2" fmla="*/ 3755158 w 4057090"/>
              <a:gd name="connsiteY2" fmla="*/ 148123 h 2664012"/>
              <a:gd name="connsiteX3" fmla="*/ 3221757 w 4057090"/>
              <a:gd name="connsiteY3" fmla="*/ 93697 h 2664012"/>
              <a:gd name="connsiteX4" fmla="*/ 2024329 w 4057090"/>
              <a:gd name="connsiteY4" fmla="*/ 82810 h 2664012"/>
              <a:gd name="connsiteX5" fmla="*/ 369701 w 4057090"/>
              <a:gd name="connsiteY5" fmla="*/ 61038 h 2664012"/>
              <a:gd name="connsiteX6" fmla="*/ 142993 w 4057090"/>
              <a:gd name="connsiteY6" fmla="*/ 1018509 h 2664012"/>
              <a:gd name="connsiteX7" fmla="*/ 332310 w 4057090"/>
              <a:gd name="connsiteY7" fmla="*/ 2342305 h 2664012"/>
              <a:gd name="connsiteX8" fmla="*/ 3798701 w 4057090"/>
              <a:gd name="connsiteY8" fmla="*/ 2390581 h 2664012"/>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749400 w 4007789"/>
              <a:gd name="connsiteY0" fmla="*/ 2390581 h 2516716"/>
              <a:gd name="connsiteX1" fmla="*/ 3749398 w 4007789"/>
              <a:gd name="connsiteY1" fmla="*/ 1280240 h 2516716"/>
              <a:gd name="connsiteX2" fmla="*/ 3705857 w 4007789"/>
              <a:gd name="connsiteY2" fmla="*/ 148123 h 2516716"/>
              <a:gd name="connsiteX3" fmla="*/ 3172456 w 4007789"/>
              <a:gd name="connsiteY3" fmla="*/ 93697 h 2516716"/>
              <a:gd name="connsiteX4" fmla="*/ 1975028 w 4007789"/>
              <a:gd name="connsiteY4" fmla="*/ 82810 h 2516716"/>
              <a:gd name="connsiteX5" fmla="*/ 320400 w 4007789"/>
              <a:gd name="connsiteY5" fmla="*/ 61038 h 2516716"/>
              <a:gd name="connsiteX6" fmla="*/ 212961 w 4007789"/>
              <a:gd name="connsiteY6" fmla="*/ 1058266 h 2516716"/>
              <a:gd name="connsiteX7" fmla="*/ 283009 w 4007789"/>
              <a:gd name="connsiteY7" fmla="*/ 2342305 h 2516716"/>
              <a:gd name="connsiteX8" fmla="*/ 3749400 w 4007789"/>
              <a:gd name="connsiteY8" fmla="*/ 2390581 h 2516716"/>
              <a:gd name="connsiteX0" fmla="*/ 3568569 w 3826958"/>
              <a:gd name="connsiteY0" fmla="*/ 2390581 h 2546061"/>
              <a:gd name="connsiteX1" fmla="*/ 3568567 w 3826958"/>
              <a:gd name="connsiteY1" fmla="*/ 1280240 h 2546061"/>
              <a:gd name="connsiteX2" fmla="*/ 3525026 w 3826958"/>
              <a:gd name="connsiteY2" fmla="*/ 148123 h 2546061"/>
              <a:gd name="connsiteX3" fmla="*/ 2991625 w 3826958"/>
              <a:gd name="connsiteY3" fmla="*/ 93697 h 2546061"/>
              <a:gd name="connsiteX4" fmla="*/ 1794197 w 3826958"/>
              <a:gd name="connsiteY4" fmla="*/ 82810 h 2546061"/>
              <a:gd name="connsiteX5" fmla="*/ 139569 w 3826958"/>
              <a:gd name="connsiteY5" fmla="*/ 61038 h 2546061"/>
              <a:gd name="connsiteX6" fmla="*/ 32130 w 3826958"/>
              <a:gd name="connsiteY6" fmla="*/ 1058266 h 2546061"/>
              <a:gd name="connsiteX7" fmla="*/ 102178 w 3826958"/>
              <a:gd name="connsiteY7" fmla="*/ 2342305 h 2546061"/>
              <a:gd name="connsiteX8" fmla="*/ 3568569 w 3826958"/>
              <a:gd name="connsiteY8" fmla="*/ 2390581 h 2546061"/>
              <a:gd name="connsiteX0" fmla="*/ 3664033 w 3945036"/>
              <a:gd name="connsiteY0" fmla="*/ 2370703 h 2504964"/>
              <a:gd name="connsiteX1" fmla="*/ 3743544 w 3945036"/>
              <a:gd name="connsiteY1" fmla="*/ 1280240 h 2504964"/>
              <a:gd name="connsiteX2" fmla="*/ 3700003 w 3945036"/>
              <a:gd name="connsiteY2" fmla="*/ 148123 h 2504964"/>
              <a:gd name="connsiteX3" fmla="*/ 3166602 w 3945036"/>
              <a:gd name="connsiteY3" fmla="*/ 93697 h 2504964"/>
              <a:gd name="connsiteX4" fmla="*/ 1969174 w 3945036"/>
              <a:gd name="connsiteY4" fmla="*/ 82810 h 2504964"/>
              <a:gd name="connsiteX5" fmla="*/ 314546 w 3945036"/>
              <a:gd name="connsiteY5" fmla="*/ 61038 h 2504964"/>
              <a:gd name="connsiteX6" fmla="*/ 207107 w 3945036"/>
              <a:gd name="connsiteY6" fmla="*/ 1058266 h 2504964"/>
              <a:gd name="connsiteX7" fmla="*/ 277155 w 3945036"/>
              <a:gd name="connsiteY7" fmla="*/ 2342305 h 2504964"/>
              <a:gd name="connsiteX8" fmla="*/ 3664033 w 3945036"/>
              <a:gd name="connsiteY8" fmla="*/ 2370703 h 2504964"/>
              <a:gd name="connsiteX0" fmla="*/ 3533436 w 3814439"/>
              <a:gd name="connsiteY0" fmla="*/ 2370703 h 2580336"/>
              <a:gd name="connsiteX1" fmla="*/ 3612947 w 3814439"/>
              <a:gd name="connsiteY1" fmla="*/ 1280240 h 2580336"/>
              <a:gd name="connsiteX2" fmla="*/ 3569406 w 3814439"/>
              <a:gd name="connsiteY2" fmla="*/ 148123 h 2580336"/>
              <a:gd name="connsiteX3" fmla="*/ 3036005 w 3814439"/>
              <a:gd name="connsiteY3" fmla="*/ 93697 h 2580336"/>
              <a:gd name="connsiteX4" fmla="*/ 1838577 w 3814439"/>
              <a:gd name="connsiteY4" fmla="*/ 82810 h 2580336"/>
              <a:gd name="connsiteX5" fmla="*/ 183949 w 3814439"/>
              <a:gd name="connsiteY5" fmla="*/ 61038 h 2580336"/>
              <a:gd name="connsiteX6" fmla="*/ 76510 w 3814439"/>
              <a:gd name="connsiteY6" fmla="*/ 1058266 h 2580336"/>
              <a:gd name="connsiteX7" fmla="*/ 146558 w 3814439"/>
              <a:gd name="connsiteY7" fmla="*/ 2342305 h 2580336"/>
              <a:gd name="connsiteX8" fmla="*/ 3533436 w 3814439"/>
              <a:gd name="connsiteY8" fmla="*/ 2370703 h 2580336"/>
              <a:gd name="connsiteX0" fmla="*/ 3533436 w 3814439"/>
              <a:gd name="connsiteY0" fmla="*/ 2370703 h 2580265"/>
              <a:gd name="connsiteX1" fmla="*/ 3612947 w 3814439"/>
              <a:gd name="connsiteY1" fmla="*/ 1280240 h 2580265"/>
              <a:gd name="connsiteX2" fmla="*/ 3569406 w 3814439"/>
              <a:gd name="connsiteY2" fmla="*/ 148123 h 2580265"/>
              <a:gd name="connsiteX3" fmla="*/ 3036005 w 3814439"/>
              <a:gd name="connsiteY3" fmla="*/ 93697 h 2580265"/>
              <a:gd name="connsiteX4" fmla="*/ 1838577 w 3814439"/>
              <a:gd name="connsiteY4" fmla="*/ 82810 h 2580265"/>
              <a:gd name="connsiteX5" fmla="*/ 183949 w 3814439"/>
              <a:gd name="connsiteY5" fmla="*/ 61038 h 2580265"/>
              <a:gd name="connsiteX6" fmla="*/ 76510 w 3814439"/>
              <a:gd name="connsiteY6" fmla="*/ 1058266 h 2580265"/>
              <a:gd name="connsiteX7" fmla="*/ 146558 w 3814439"/>
              <a:gd name="connsiteY7" fmla="*/ 2342305 h 2580265"/>
              <a:gd name="connsiteX8" fmla="*/ 1716467 w 3814439"/>
              <a:gd name="connsiteY8" fmla="*/ 2578952 h 2580265"/>
              <a:gd name="connsiteX9" fmla="*/ 3533436 w 3814439"/>
              <a:gd name="connsiteY9" fmla="*/ 2370703 h 2580265"/>
              <a:gd name="connsiteX0" fmla="*/ 3534283 w 3698081"/>
              <a:gd name="connsiteY0" fmla="*/ 2370703 h 2471479"/>
              <a:gd name="connsiteX1" fmla="*/ 3613794 w 3698081"/>
              <a:gd name="connsiteY1" fmla="*/ 1280240 h 2471479"/>
              <a:gd name="connsiteX2" fmla="*/ 3570253 w 3698081"/>
              <a:gd name="connsiteY2" fmla="*/ 148123 h 2471479"/>
              <a:gd name="connsiteX3" fmla="*/ 3036852 w 3698081"/>
              <a:gd name="connsiteY3" fmla="*/ 93697 h 2471479"/>
              <a:gd name="connsiteX4" fmla="*/ 1839424 w 3698081"/>
              <a:gd name="connsiteY4" fmla="*/ 82810 h 2471479"/>
              <a:gd name="connsiteX5" fmla="*/ 184796 w 3698081"/>
              <a:gd name="connsiteY5" fmla="*/ 61038 h 2471479"/>
              <a:gd name="connsiteX6" fmla="*/ 77357 w 3698081"/>
              <a:gd name="connsiteY6" fmla="*/ 1058266 h 2471479"/>
              <a:gd name="connsiteX7" fmla="*/ 147405 w 3698081"/>
              <a:gd name="connsiteY7" fmla="*/ 2342305 h 2471479"/>
              <a:gd name="connsiteX8" fmla="*/ 1757070 w 3698081"/>
              <a:gd name="connsiteY8" fmla="*/ 2419926 h 2471479"/>
              <a:gd name="connsiteX9" fmla="*/ 3534283 w 3698081"/>
              <a:gd name="connsiteY9" fmla="*/ 2370703 h 2471479"/>
              <a:gd name="connsiteX0" fmla="*/ 3534283 w 3625623"/>
              <a:gd name="connsiteY0" fmla="*/ 2370703 h 2505984"/>
              <a:gd name="connsiteX1" fmla="*/ 3613794 w 3625623"/>
              <a:gd name="connsiteY1" fmla="*/ 1280240 h 2505984"/>
              <a:gd name="connsiteX2" fmla="*/ 3570253 w 3625623"/>
              <a:gd name="connsiteY2" fmla="*/ 148123 h 2505984"/>
              <a:gd name="connsiteX3" fmla="*/ 3036852 w 3625623"/>
              <a:gd name="connsiteY3" fmla="*/ 93697 h 2505984"/>
              <a:gd name="connsiteX4" fmla="*/ 1839424 w 3625623"/>
              <a:gd name="connsiteY4" fmla="*/ 82810 h 2505984"/>
              <a:gd name="connsiteX5" fmla="*/ 184796 w 3625623"/>
              <a:gd name="connsiteY5" fmla="*/ 61038 h 2505984"/>
              <a:gd name="connsiteX6" fmla="*/ 77357 w 3625623"/>
              <a:gd name="connsiteY6" fmla="*/ 1058266 h 2505984"/>
              <a:gd name="connsiteX7" fmla="*/ 147405 w 3625623"/>
              <a:gd name="connsiteY7" fmla="*/ 2342305 h 2505984"/>
              <a:gd name="connsiteX8" fmla="*/ 1757070 w 3625623"/>
              <a:gd name="connsiteY8" fmla="*/ 2419926 h 2505984"/>
              <a:gd name="connsiteX9" fmla="*/ 3534283 w 3625623"/>
              <a:gd name="connsiteY9" fmla="*/ 2370703 h 2505984"/>
              <a:gd name="connsiteX0" fmla="*/ 3534283 w 3625623"/>
              <a:gd name="connsiteY0" fmla="*/ 2444265 h 2579546"/>
              <a:gd name="connsiteX1" fmla="*/ 3613794 w 3625623"/>
              <a:gd name="connsiteY1" fmla="*/ 1353802 h 2579546"/>
              <a:gd name="connsiteX2" fmla="*/ 3570253 w 3625623"/>
              <a:gd name="connsiteY2" fmla="*/ 221685 h 2579546"/>
              <a:gd name="connsiteX3" fmla="*/ 3036852 w 3625623"/>
              <a:gd name="connsiteY3" fmla="*/ 167259 h 2579546"/>
              <a:gd name="connsiteX4" fmla="*/ 874043 w 3625623"/>
              <a:gd name="connsiteY4" fmla="*/ 1094 h 2579546"/>
              <a:gd name="connsiteX5" fmla="*/ 184796 w 3625623"/>
              <a:gd name="connsiteY5" fmla="*/ 134600 h 2579546"/>
              <a:gd name="connsiteX6" fmla="*/ 77357 w 3625623"/>
              <a:gd name="connsiteY6" fmla="*/ 1131828 h 2579546"/>
              <a:gd name="connsiteX7" fmla="*/ 147405 w 3625623"/>
              <a:gd name="connsiteY7" fmla="*/ 2415867 h 2579546"/>
              <a:gd name="connsiteX8" fmla="*/ 1757070 w 3625623"/>
              <a:gd name="connsiteY8" fmla="*/ 2493488 h 2579546"/>
              <a:gd name="connsiteX9" fmla="*/ 3534283 w 3625623"/>
              <a:gd name="connsiteY9" fmla="*/ 2444265 h 2579546"/>
              <a:gd name="connsiteX0" fmla="*/ 3534283 w 3625623"/>
              <a:gd name="connsiteY0" fmla="*/ 2451383 h 2586664"/>
              <a:gd name="connsiteX1" fmla="*/ 3613794 w 3625623"/>
              <a:gd name="connsiteY1" fmla="*/ 1360920 h 2586664"/>
              <a:gd name="connsiteX2" fmla="*/ 3570253 w 3625623"/>
              <a:gd name="connsiteY2" fmla="*/ 228803 h 2586664"/>
              <a:gd name="connsiteX3" fmla="*/ 3036852 w 3625623"/>
              <a:gd name="connsiteY3" fmla="*/ 174377 h 2586664"/>
              <a:gd name="connsiteX4" fmla="*/ 1534736 w 3625623"/>
              <a:gd name="connsiteY4" fmla="*/ 31843 h 2586664"/>
              <a:gd name="connsiteX5" fmla="*/ 874043 w 3625623"/>
              <a:gd name="connsiteY5" fmla="*/ 8212 h 2586664"/>
              <a:gd name="connsiteX6" fmla="*/ 184796 w 3625623"/>
              <a:gd name="connsiteY6" fmla="*/ 141718 h 2586664"/>
              <a:gd name="connsiteX7" fmla="*/ 77357 w 3625623"/>
              <a:gd name="connsiteY7" fmla="*/ 1138946 h 2586664"/>
              <a:gd name="connsiteX8" fmla="*/ 147405 w 3625623"/>
              <a:gd name="connsiteY8" fmla="*/ 2422985 h 2586664"/>
              <a:gd name="connsiteX9" fmla="*/ 1757070 w 3625623"/>
              <a:gd name="connsiteY9" fmla="*/ 2500606 h 2586664"/>
              <a:gd name="connsiteX10" fmla="*/ 3534283 w 3625623"/>
              <a:gd name="connsiteY10" fmla="*/ 2451383 h 2586664"/>
              <a:gd name="connsiteX0" fmla="*/ 3534283 w 3625623"/>
              <a:gd name="connsiteY0" fmla="*/ 2444024 h 2579305"/>
              <a:gd name="connsiteX1" fmla="*/ 3613794 w 3625623"/>
              <a:gd name="connsiteY1" fmla="*/ 1353561 h 2579305"/>
              <a:gd name="connsiteX2" fmla="*/ 3570253 w 3625623"/>
              <a:gd name="connsiteY2" fmla="*/ 221444 h 2579305"/>
              <a:gd name="connsiteX3" fmla="*/ 3036852 w 3625623"/>
              <a:gd name="connsiteY3" fmla="*/ 167018 h 2579305"/>
              <a:gd name="connsiteX4" fmla="*/ 1364375 w 3625623"/>
              <a:gd name="connsiteY4" fmla="*/ 292689 h 2579305"/>
              <a:gd name="connsiteX5" fmla="*/ 874043 w 3625623"/>
              <a:gd name="connsiteY5" fmla="*/ 853 h 2579305"/>
              <a:gd name="connsiteX6" fmla="*/ 184796 w 3625623"/>
              <a:gd name="connsiteY6" fmla="*/ 134359 h 2579305"/>
              <a:gd name="connsiteX7" fmla="*/ 77357 w 3625623"/>
              <a:gd name="connsiteY7" fmla="*/ 1131587 h 2579305"/>
              <a:gd name="connsiteX8" fmla="*/ 147405 w 3625623"/>
              <a:gd name="connsiteY8" fmla="*/ 2415626 h 2579305"/>
              <a:gd name="connsiteX9" fmla="*/ 1757070 w 3625623"/>
              <a:gd name="connsiteY9" fmla="*/ 2493247 h 2579305"/>
              <a:gd name="connsiteX10" fmla="*/ 3534283 w 3625623"/>
              <a:gd name="connsiteY10" fmla="*/ 2444024 h 2579305"/>
              <a:gd name="connsiteX0" fmla="*/ 3534283 w 3625623"/>
              <a:gd name="connsiteY0" fmla="*/ 2444024 h 2579305"/>
              <a:gd name="connsiteX1" fmla="*/ 3613794 w 3625623"/>
              <a:gd name="connsiteY1" fmla="*/ 1353561 h 2579305"/>
              <a:gd name="connsiteX2" fmla="*/ 3570253 w 3625623"/>
              <a:gd name="connsiteY2" fmla="*/ 221444 h 2579305"/>
              <a:gd name="connsiteX3" fmla="*/ 3036852 w 3625623"/>
              <a:gd name="connsiteY3" fmla="*/ 167018 h 2579305"/>
              <a:gd name="connsiteX4" fmla="*/ 2000391 w 3625623"/>
              <a:gd name="connsiteY4" fmla="*/ 236226 h 2579305"/>
              <a:gd name="connsiteX5" fmla="*/ 1364375 w 3625623"/>
              <a:gd name="connsiteY5" fmla="*/ 292689 h 2579305"/>
              <a:gd name="connsiteX6" fmla="*/ 874043 w 3625623"/>
              <a:gd name="connsiteY6" fmla="*/ 853 h 2579305"/>
              <a:gd name="connsiteX7" fmla="*/ 184796 w 3625623"/>
              <a:gd name="connsiteY7" fmla="*/ 134359 h 2579305"/>
              <a:gd name="connsiteX8" fmla="*/ 77357 w 3625623"/>
              <a:gd name="connsiteY8" fmla="*/ 1131587 h 2579305"/>
              <a:gd name="connsiteX9" fmla="*/ 147405 w 3625623"/>
              <a:gd name="connsiteY9" fmla="*/ 2415626 h 2579305"/>
              <a:gd name="connsiteX10" fmla="*/ 1757070 w 3625623"/>
              <a:gd name="connsiteY10" fmla="*/ 2493247 h 2579305"/>
              <a:gd name="connsiteX11" fmla="*/ 3534283 w 3625623"/>
              <a:gd name="connsiteY11" fmla="*/ 2444024 h 2579305"/>
              <a:gd name="connsiteX0" fmla="*/ 3534283 w 3625623"/>
              <a:gd name="connsiteY0" fmla="*/ 2588932 h 2724213"/>
              <a:gd name="connsiteX1" fmla="*/ 3613794 w 3625623"/>
              <a:gd name="connsiteY1" fmla="*/ 1498469 h 2724213"/>
              <a:gd name="connsiteX2" fmla="*/ 3570253 w 3625623"/>
              <a:gd name="connsiteY2" fmla="*/ 366352 h 2724213"/>
              <a:gd name="connsiteX3" fmla="*/ 3036852 w 3625623"/>
              <a:gd name="connsiteY3" fmla="*/ 311926 h 2724213"/>
              <a:gd name="connsiteX4" fmla="*/ 1909532 w 3625623"/>
              <a:gd name="connsiteY4" fmla="*/ 0 h 2724213"/>
              <a:gd name="connsiteX5" fmla="*/ 1364375 w 3625623"/>
              <a:gd name="connsiteY5" fmla="*/ 437597 h 2724213"/>
              <a:gd name="connsiteX6" fmla="*/ 874043 w 3625623"/>
              <a:gd name="connsiteY6" fmla="*/ 145761 h 2724213"/>
              <a:gd name="connsiteX7" fmla="*/ 184796 w 3625623"/>
              <a:gd name="connsiteY7" fmla="*/ 279267 h 2724213"/>
              <a:gd name="connsiteX8" fmla="*/ 77357 w 3625623"/>
              <a:gd name="connsiteY8" fmla="*/ 1276495 h 2724213"/>
              <a:gd name="connsiteX9" fmla="*/ 147405 w 3625623"/>
              <a:gd name="connsiteY9" fmla="*/ 2560534 h 2724213"/>
              <a:gd name="connsiteX10" fmla="*/ 1757070 w 3625623"/>
              <a:gd name="connsiteY10" fmla="*/ 2638155 h 2724213"/>
              <a:gd name="connsiteX11" fmla="*/ 3534283 w 3625623"/>
              <a:gd name="connsiteY11" fmla="*/ 2588932 h 2724213"/>
              <a:gd name="connsiteX0" fmla="*/ 3534283 w 3647928"/>
              <a:gd name="connsiteY0" fmla="*/ 2588932 h 2724213"/>
              <a:gd name="connsiteX1" fmla="*/ 3613794 w 3647928"/>
              <a:gd name="connsiteY1" fmla="*/ 1498469 h 2724213"/>
              <a:gd name="connsiteX2" fmla="*/ 3570253 w 3647928"/>
              <a:gd name="connsiteY2" fmla="*/ 366352 h 2724213"/>
              <a:gd name="connsiteX3" fmla="*/ 2718845 w 3647928"/>
              <a:gd name="connsiteY3" fmla="*/ 269578 h 2724213"/>
              <a:gd name="connsiteX4" fmla="*/ 1909532 w 3647928"/>
              <a:gd name="connsiteY4" fmla="*/ 0 h 2724213"/>
              <a:gd name="connsiteX5" fmla="*/ 1364375 w 3647928"/>
              <a:gd name="connsiteY5" fmla="*/ 437597 h 2724213"/>
              <a:gd name="connsiteX6" fmla="*/ 874043 w 3647928"/>
              <a:gd name="connsiteY6" fmla="*/ 145761 h 2724213"/>
              <a:gd name="connsiteX7" fmla="*/ 184796 w 3647928"/>
              <a:gd name="connsiteY7" fmla="*/ 279267 h 2724213"/>
              <a:gd name="connsiteX8" fmla="*/ 77357 w 3647928"/>
              <a:gd name="connsiteY8" fmla="*/ 1276495 h 2724213"/>
              <a:gd name="connsiteX9" fmla="*/ 147405 w 3647928"/>
              <a:gd name="connsiteY9" fmla="*/ 2560534 h 2724213"/>
              <a:gd name="connsiteX10" fmla="*/ 1757070 w 3647928"/>
              <a:gd name="connsiteY10" fmla="*/ 2638155 h 2724213"/>
              <a:gd name="connsiteX11" fmla="*/ 3534283 w 3647928"/>
              <a:gd name="connsiteY11" fmla="*/ 2588932 h 2724213"/>
              <a:gd name="connsiteX0" fmla="*/ 3534283 w 3623680"/>
              <a:gd name="connsiteY0" fmla="*/ 2588932 h 2724213"/>
              <a:gd name="connsiteX1" fmla="*/ 3613794 w 3623680"/>
              <a:gd name="connsiteY1" fmla="*/ 1498469 h 2724213"/>
              <a:gd name="connsiteX2" fmla="*/ 2627586 w 3623680"/>
              <a:gd name="connsiteY2" fmla="*/ 1001578 h 2724213"/>
              <a:gd name="connsiteX3" fmla="*/ 2718845 w 3623680"/>
              <a:gd name="connsiteY3" fmla="*/ 269578 h 2724213"/>
              <a:gd name="connsiteX4" fmla="*/ 1909532 w 3623680"/>
              <a:gd name="connsiteY4" fmla="*/ 0 h 2724213"/>
              <a:gd name="connsiteX5" fmla="*/ 1364375 w 3623680"/>
              <a:gd name="connsiteY5" fmla="*/ 437597 h 2724213"/>
              <a:gd name="connsiteX6" fmla="*/ 874043 w 3623680"/>
              <a:gd name="connsiteY6" fmla="*/ 145761 h 2724213"/>
              <a:gd name="connsiteX7" fmla="*/ 184796 w 3623680"/>
              <a:gd name="connsiteY7" fmla="*/ 279267 h 2724213"/>
              <a:gd name="connsiteX8" fmla="*/ 77357 w 3623680"/>
              <a:gd name="connsiteY8" fmla="*/ 1276495 h 2724213"/>
              <a:gd name="connsiteX9" fmla="*/ 147405 w 3623680"/>
              <a:gd name="connsiteY9" fmla="*/ 2560534 h 2724213"/>
              <a:gd name="connsiteX10" fmla="*/ 1757070 w 3623680"/>
              <a:gd name="connsiteY10" fmla="*/ 2638155 h 2724213"/>
              <a:gd name="connsiteX11" fmla="*/ 3534283 w 3623680"/>
              <a:gd name="connsiteY11" fmla="*/ 2588932 h 2724213"/>
              <a:gd name="connsiteX0" fmla="*/ 3534283 w 3537018"/>
              <a:gd name="connsiteY0" fmla="*/ 2588932 h 2715175"/>
              <a:gd name="connsiteX1" fmla="*/ 2194117 w 3537018"/>
              <a:gd name="connsiteY1" fmla="*/ 1145567 h 2715175"/>
              <a:gd name="connsiteX2" fmla="*/ 2627586 w 3537018"/>
              <a:gd name="connsiteY2" fmla="*/ 1001578 h 2715175"/>
              <a:gd name="connsiteX3" fmla="*/ 2718845 w 3537018"/>
              <a:gd name="connsiteY3" fmla="*/ 269578 h 2715175"/>
              <a:gd name="connsiteX4" fmla="*/ 1909532 w 3537018"/>
              <a:gd name="connsiteY4" fmla="*/ 0 h 2715175"/>
              <a:gd name="connsiteX5" fmla="*/ 1364375 w 3537018"/>
              <a:gd name="connsiteY5" fmla="*/ 437597 h 2715175"/>
              <a:gd name="connsiteX6" fmla="*/ 874043 w 3537018"/>
              <a:gd name="connsiteY6" fmla="*/ 145761 h 2715175"/>
              <a:gd name="connsiteX7" fmla="*/ 184796 w 3537018"/>
              <a:gd name="connsiteY7" fmla="*/ 279267 h 2715175"/>
              <a:gd name="connsiteX8" fmla="*/ 77357 w 3537018"/>
              <a:gd name="connsiteY8" fmla="*/ 1276495 h 2715175"/>
              <a:gd name="connsiteX9" fmla="*/ 147405 w 3537018"/>
              <a:gd name="connsiteY9" fmla="*/ 2560534 h 2715175"/>
              <a:gd name="connsiteX10" fmla="*/ 1757070 w 3537018"/>
              <a:gd name="connsiteY10" fmla="*/ 2638155 h 2715175"/>
              <a:gd name="connsiteX11" fmla="*/ 3534283 w 3537018"/>
              <a:gd name="connsiteY11" fmla="*/ 2588932 h 2715175"/>
              <a:gd name="connsiteX0" fmla="*/ 1717096 w 2831235"/>
              <a:gd name="connsiteY0" fmla="*/ 1177323 h 2684871"/>
              <a:gd name="connsiteX1" fmla="*/ 2194117 w 2831235"/>
              <a:gd name="connsiteY1" fmla="*/ 1145567 h 2684871"/>
              <a:gd name="connsiteX2" fmla="*/ 2627586 w 2831235"/>
              <a:gd name="connsiteY2" fmla="*/ 1001578 h 2684871"/>
              <a:gd name="connsiteX3" fmla="*/ 2718845 w 2831235"/>
              <a:gd name="connsiteY3" fmla="*/ 269578 h 2684871"/>
              <a:gd name="connsiteX4" fmla="*/ 1909532 w 2831235"/>
              <a:gd name="connsiteY4" fmla="*/ 0 h 2684871"/>
              <a:gd name="connsiteX5" fmla="*/ 1364375 w 2831235"/>
              <a:gd name="connsiteY5" fmla="*/ 437597 h 2684871"/>
              <a:gd name="connsiteX6" fmla="*/ 874043 w 2831235"/>
              <a:gd name="connsiteY6" fmla="*/ 145761 h 2684871"/>
              <a:gd name="connsiteX7" fmla="*/ 184796 w 2831235"/>
              <a:gd name="connsiteY7" fmla="*/ 279267 h 2684871"/>
              <a:gd name="connsiteX8" fmla="*/ 77357 w 2831235"/>
              <a:gd name="connsiteY8" fmla="*/ 1276495 h 2684871"/>
              <a:gd name="connsiteX9" fmla="*/ 147405 w 2831235"/>
              <a:gd name="connsiteY9" fmla="*/ 2560534 h 2684871"/>
              <a:gd name="connsiteX10" fmla="*/ 1757070 w 2831235"/>
              <a:gd name="connsiteY10" fmla="*/ 2638155 h 2684871"/>
              <a:gd name="connsiteX11" fmla="*/ 1717096 w 2831235"/>
              <a:gd name="connsiteY11" fmla="*/ 1177323 h 2684871"/>
              <a:gd name="connsiteX0" fmla="*/ 1717096 w 2834775"/>
              <a:gd name="connsiteY0" fmla="*/ 1177323 h 2684871"/>
              <a:gd name="connsiteX1" fmla="*/ 2091901 w 2834775"/>
              <a:gd name="connsiteY1" fmla="*/ 1060871 h 2684871"/>
              <a:gd name="connsiteX2" fmla="*/ 2627586 w 2834775"/>
              <a:gd name="connsiteY2" fmla="*/ 1001578 h 2684871"/>
              <a:gd name="connsiteX3" fmla="*/ 2718845 w 2834775"/>
              <a:gd name="connsiteY3" fmla="*/ 269578 h 2684871"/>
              <a:gd name="connsiteX4" fmla="*/ 1909532 w 2834775"/>
              <a:gd name="connsiteY4" fmla="*/ 0 h 2684871"/>
              <a:gd name="connsiteX5" fmla="*/ 1364375 w 2834775"/>
              <a:gd name="connsiteY5" fmla="*/ 437597 h 2684871"/>
              <a:gd name="connsiteX6" fmla="*/ 874043 w 2834775"/>
              <a:gd name="connsiteY6" fmla="*/ 145761 h 2684871"/>
              <a:gd name="connsiteX7" fmla="*/ 184796 w 2834775"/>
              <a:gd name="connsiteY7" fmla="*/ 279267 h 2684871"/>
              <a:gd name="connsiteX8" fmla="*/ 77357 w 2834775"/>
              <a:gd name="connsiteY8" fmla="*/ 1276495 h 2684871"/>
              <a:gd name="connsiteX9" fmla="*/ 147405 w 2834775"/>
              <a:gd name="connsiteY9" fmla="*/ 2560534 h 2684871"/>
              <a:gd name="connsiteX10" fmla="*/ 1757070 w 2834775"/>
              <a:gd name="connsiteY10" fmla="*/ 2638155 h 2684871"/>
              <a:gd name="connsiteX11" fmla="*/ 1717096 w 2834775"/>
              <a:gd name="connsiteY11" fmla="*/ 1177323 h 2684871"/>
              <a:gd name="connsiteX0" fmla="*/ 1717096 w 2834775"/>
              <a:gd name="connsiteY0" fmla="*/ 1177323 h 2684871"/>
              <a:gd name="connsiteX1" fmla="*/ 2091901 w 2834775"/>
              <a:gd name="connsiteY1" fmla="*/ 1060871 h 2684871"/>
              <a:gd name="connsiteX2" fmla="*/ 2627586 w 2834775"/>
              <a:gd name="connsiteY2" fmla="*/ 1001578 h 2684871"/>
              <a:gd name="connsiteX3" fmla="*/ 2718845 w 2834775"/>
              <a:gd name="connsiteY3" fmla="*/ 269578 h 2684871"/>
              <a:gd name="connsiteX4" fmla="*/ 1909532 w 2834775"/>
              <a:gd name="connsiteY4" fmla="*/ 0 h 2684871"/>
              <a:gd name="connsiteX5" fmla="*/ 1364375 w 2834775"/>
              <a:gd name="connsiteY5" fmla="*/ 437597 h 2684871"/>
              <a:gd name="connsiteX6" fmla="*/ 874043 w 2834775"/>
              <a:gd name="connsiteY6" fmla="*/ 145761 h 2684871"/>
              <a:gd name="connsiteX7" fmla="*/ 184796 w 2834775"/>
              <a:gd name="connsiteY7" fmla="*/ 279267 h 2684871"/>
              <a:gd name="connsiteX8" fmla="*/ 77357 w 2834775"/>
              <a:gd name="connsiteY8" fmla="*/ 1276495 h 2684871"/>
              <a:gd name="connsiteX9" fmla="*/ 147405 w 2834775"/>
              <a:gd name="connsiteY9" fmla="*/ 2560534 h 2684871"/>
              <a:gd name="connsiteX10" fmla="*/ 1757070 w 2834775"/>
              <a:gd name="connsiteY10" fmla="*/ 2638155 h 2684871"/>
              <a:gd name="connsiteX11" fmla="*/ 1717096 w 2834775"/>
              <a:gd name="connsiteY11" fmla="*/ 1177323 h 2684871"/>
              <a:gd name="connsiteX0" fmla="*/ 1682665 w 2800344"/>
              <a:gd name="connsiteY0" fmla="*/ 1177323 h 2560856"/>
              <a:gd name="connsiteX1" fmla="*/ 2057470 w 2800344"/>
              <a:gd name="connsiteY1" fmla="*/ 1060871 h 2560856"/>
              <a:gd name="connsiteX2" fmla="*/ 2593155 w 2800344"/>
              <a:gd name="connsiteY2" fmla="*/ 1001578 h 2560856"/>
              <a:gd name="connsiteX3" fmla="*/ 2684414 w 2800344"/>
              <a:gd name="connsiteY3" fmla="*/ 269578 h 2560856"/>
              <a:gd name="connsiteX4" fmla="*/ 1875101 w 2800344"/>
              <a:gd name="connsiteY4" fmla="*/ 0 h 2560856"/>
              <a:gd name="connsiteX5" fmla="*/ 1329944 w 2800344"/>
              <a:gd name="connsiteY5" fmla="*/ 437597 h 2560856"/>
              <a:gd name="connsiteX6" fmla="*/ 839612 w 2800344"/>
              <a:gd name="connsiteY6" fmla="*/ 145761 h 2560856"/>
              <a:gd name="connsiteX7" fmla="*/ 150365 w 2800344"/>
              <a:gd name="connsiteY7" fmla="*/ 279267 h 2560856"/>
              <a:gd name="connsiteX8" fmla="*/ 42926 w 2800344"/>
              <a:gd name="connsiteY8" fmla="*/ 1276495 h 2560856"/>
              <a:gd name="connsiteX9" fmla="*/ 112974 w 2800344"/>
              <a:gd name="connsiteY9" fmla="*/ 2560534 h 2560856"/>
              <a:gd name="connsiteX10" fmla="*/ 1234269 w 2800344"/>
              <a:gd name="connsiteY10" fmla="*/ 1155966 h 2560856"/>
              <a:gd name="connsiteX11" fmla="*/ 1682665 w 2800344"/>
              <a:gd name="connsiteY11" fmla="*/ 1177323 h 2560856"/>
              <a:gd name="connsiteX0" fmla="*/ 1639821 w 2757500"/>
              <a:gd name="connsiteY0" fmla="*/ 1177323 h 1457873"/>
              <a:gd name="connsiteX1" fmla="*/ 2014626 w 2757500"/>
              <a:gd name="connsiteY1" fmla="*/ 1060871 h 1457873"/>
              <a:gd name="connsiteX2" fmla="*/ 2550311 w 2757500"/>
              <a:gd name="connsiteY2" fmla="*/ 1001578 h 1457873"/>
              <a:gd name="connsiteX3" fmla="*/ 2641570 w 2757500"/>
              <a:gd name="connsiteY3" fmla="*/ 269578 h 1457873"/>
              <a:gd name="connsiteX4" fmla="*/ 1832257 w 2757500"/>
              <a:gd name="connsiteY4" fmla="*/ 0 h 1457873"/>
              <a:gd name="connsiteX5" fmla="*/ 1287100 w 2757500"/>
              <a:gd name="connsiteY5" fmla="*/ 437597 h 1457873"/>
              <a:gd name="connsiteX6" fmla="*/ 796768 w 2757500"/>
              <a:gd name="connsiteY6" fmla="*/ 145761 h 1457873"/>
              <a:gd name="connsiteX7" fmla="*/ 107521 w 2757500"/>
              <a:gd name="connsiteY7" fmla="*/ 279267 h 1457873"/>
              <a:gd name="connsiteX8" fmla="*/ 82 w 2757500"/>
              <a:gd name="connsiteY8" fmla="*/ 1276495 h 1457873"/>
              <a:gd name="connsiteX9" fmla="*/ 547142 w 2757500"/>
              <a:gd name="connsiteY9" fmla="*/ 1304201 h 1457873"/>
              <a:gd name="connsiteX10" fmla="*/ 1191425 w 2757500"/>
              <a:gd name="connsiteY10" fmla="*/ 1155966 h 1457873"/>
              <a:gd name="connsiteX11" fmla="*/ 1639821 w 2757500"/>
              <a:gd name="connsiteY11" fmla="*/ 1177323 h 1457873"/>
              <a:gd name="connsiteX0" fmla="*/ 1639835 w 2757514"/>
              <a:gd name="connsiteY0" fmla="*/ 1177323 h 1435549"/>
              <a:gd name="connsiteX1" fmla="*/ 2014640 w 2757514"/>
              <a:gd name="connsiteY1" fmla="*/ 1060871 h 1435549"/>
              <a:gd name="connsiteX2" fmla="*/ 2550325 w 2757514"/>
              <a:gd name="connsiteY2" fmla="*/ 1001578 h 1435549"/>
              <a:gd name="connsiteX3" fmla="*/ 2641584 w 2757514"/>
              <a:gd name="connsiteY3" fmla="*/ 269578 h 1435549"/>
              <a:gd name="connsiteX4" fmla="*/ 1832271 w 2757514"/>
              <a:gd name="connsiteY4" fmla="*/ 0 h 1435549"/>
              <a:gd name="connsiteX5" fmla="*/ 1287114 w 2757514"/>
              <a:gd name="connsiteY5" fmla="*/ 437597 h 1435549"/>
              <a:gd name="connsiteX6" fmla="*/ 796782 w 2757514"/>
              <a:gd name="connsiteY6" fmla="*/ 145761 h 1435549"/>
              <a:gd name="connsiteX7" fmla="*/ 107535 w 2757514"/>
              <a:gd name="connsiteY7" fmla="*/ 279267 h 1435549"/>
              <a:gd name="connsiteX8" fmla="*/ 96 w 2757514"/>
              <a:gd name="connsiteY8" fmla="*/ 1276495 h 1435549"/>
              <a:gd name="connsiteX9" fmla="*/ 547156 w 2757514"/>
              <a:gd name="connsiteY9" fmla="*/ 1304201 h 1435549"/>
              <a:gd name="connsiteX10" fmla="*/ 1191439 w 2757514"/>
              <a:gd name="connsiteY10" fmla="*/ 1155966 h 1435549"/>
              <a:gd name="connsiteX11" fmla="*/ 1639835 w 2757514"/>
              <a:gd name="connsiteY11" fmla="*/ 1177323 h 1435549"/>
              <a:gd name="connsiteX0" fmla="*/ 1639809 w 2757488"/>
              <a:gd name="connsiteY0" fmla="*/ 1177323 h 1452090"/>
              <a:gd name="connsiteX1" fmla="*/ 2014614 w 2757488"/>
              <a:gd name="connsiteY1" fmla="*/ 1060871 h 1452090"/>
              <a:gd name="connsiteX2" fmla="*/ 2550299 w 2757488"/>
              <a:gd name="connsiteY2" fmla="*/ 1001578 h 1452090"/>
              <a:gd name="connsiteX3" fmla="*/ 2641558 w 2757488"/>
              <a:gd name="connsiteY3" fmla="*/ 269578 h 1452090"/>
              <a:gd name="connsiteX4" fmla="*/ 1832245 w 2757488"/>
              <a:gd name="connsiteY4" fmla="*/ 0 h 1452090"/>
              <a:gd name="connsiteX5" fmla="*/ 1287088 w 2757488"/>
              <a:gd name="connsiteY5" fmla="*/ 437597 h 1452090"/>
              <a:gd name="connsiteX6" fmla="*/ 796756 w 2757488"/>
              <a:gd name="connsiteY6" fmla="*/ 145761 h 1452090"/>
              <a:gd name="connsiteX7" fmla="*/ 107509 w 2757488"/>
              <a:gd name="connsiteY7" fmla="*/ 279267 h 1452090"/>
              <a:gd name="connsiteX8" fmla="*/ 70 w 2757488"/>
              <a:gd name="connsiteY8" fmla="*/ 1276495 h 1452090"/>
              <a:gd name="connsiteX9" fmla="*/ 547130 w 2757488"/>
              <a:gd name="connsiteY9" fmla="*/ 1304201 h 1452090"/>
              <a:gd name="connsiteX10" fmla="*/ 832791 w 2757488"/>
              <a:gd name="connsiteY10" fmla="*/ 1298683 h 1452090"/>
              <a:gd name="connsiteX11" fmla="*/ 1191413 w 2757488"/>
              <a:gd name="connsiteY11" fmla="*/ 1155966 h 1452090"/>
              <a:gd name="connsiteX12" fmla="*/ 1639809 w 2757488"/>
              <a:gd name="connsiteY12" fmla="*/ 1177323 h 1452090"/>
              <a:gd name="connsiteX0" fmla="*/ 1546311 w 2663990"/>
              <a:gd name="connsiteY0" fmla="*/ 1177323 h 1331309"/>
              <a:gd name="connsiteX1" fmla="*/ 1921116 w 2663990"/>
              <a:gd name="connsiteY1" fmla="*/ 1060871 h 1331309"/>
              <a:gd name="connsiteX2" fmla="*/ 2456801 w 2663990"/>
              <a:gd name="connsiteY2" fmla="*/ 1001578 h 1331309"/>
              <a:gd name="connsiteX3" fmla="*/ 2548060 w 2663990"/>
              <a:gd name="connsiteY3" fmla="*/ 269578 h 1331309"/>
              <a:gd name="connsiteX4" fmla="*/ 1738747 w 2663990"/>
              <a:gd name="connsiteY4" fmla="*/ 0 h 1331309"/>
              <a:gd name="connsiteX5" fmla="*/ 1193590 w 2663990"/>
              <a:gd name="connsiteY5" fmla="*/ 437597 h 1331309"/>
              <a:gd name="connsiteX6" fmla="*/ 703258 w 2663990"/>
              <a:gd name="connsiteY6" fmla="*/ 145761 h 1331309"/>
              <a:gd name="connsiteX7" fmla="*/ 14011 w 2663990"/>
              <a:gd name="connsiteY7" fmla="*/ 279267 h 1331309"/>
              <a:gd name="connsiteX8" fmla="*/ 88290 w 2663990"/>
              <a:gd name="connsiteY8" fmla="*/ 994173 h 1331309"/>
              <a:gd name="connsiteX9" fmla="*/ 453632 w 2663990"/>
              <a:gd name="connsiteY9" fmla="*/ 1304201 h 1331309"/>
              <a:gd name="connsiteX10" fmla="*/ 739293 w 2663990"/>
              <a:gd name="connsiteY10" fmla="*/ 1298683 h 1331309"/>
              <a:gd name="connsiteX11" fmla="*/ 1097915 w 2663990"/>
              <a:gd name="connsiteY11" fmla="*/ 1155966 h 1331309"/>
              <a:gd name="connsiteX12" fmla="*/ 1546311 w 2663990"/>
              <a:gd name="connsiteY12" fmla="*/ 1177323 h 1331309"/>
              <a:gd name="connsiteX0" fmla="*/ 1584024 w 2701703"/>
              <a:gd name="connsiteY0" fmla="*/ 1177323 h 1331309"/>
              <a:gd name="connsiteX1" fmla="*/ 1958829 w 2701703"/>
              <a:gd name="connsiteY1" fmla="*/ 1060871 h 1331309"/>
              <a:gd name="connsiteX2" fmla="*/ 2494514 w 2701703"/>
              <a:gd name="connsiteY2" fmla="*/ 1001578 h 1331309"/>
              <a:gd name="connsiteX3" fmla="*/ 2585773 w 2701703"/>
              <a:gd name="connsiteY3" fmla="*/ 269578 h 1331309"/>
              <a:gd name="connsiteX4" fmla="*/ 1776460 w 2701703"/>
              <a:gd name="connsiteY4" fmla="*/ 0 h 1331309"/>
              <a:gd name="connsiteX5" fmla="*/ 1231303 w 2701703"/>
              <a:gd name="connsiteY5" fmla="*/ 437597 h 1331309"/>
              <a:gd name="connsiteX6" fmla="*/ 740971 w 2701703"/>
              <a:gd name="connsiteY6" fmla="*/ 145761 h 1331309"/>
              <a:gd name="connsiteX7" fmla="*/ 51724 w 2701703"/>
              <a:gd name="connsiteY7" fmla="*/ 279267 h 1331309"/>
              <a:gd name="connsiteX8" fmla="*/ 126003 w 2701703"/>
              <a:gd name="connsiteY8" fmla="*/ 994173 h 1331309"/>
              <a:gd name="connsiteX9" fmla="*/ 491345 w 2701703"/>
              <a:gd name="connsiteY9" fmla="*/ 1304201 h 1331309"/>
              <a:gd name="connsiteX10" fmla="*/ 777006 w 2701703"/>
              <a:gd name="connsiteY10" fmla="*/ 1298683 h 1331309"/>
              <a:gd name="connsiteX11" fmla="*/ 1135628 w 2701703"/>
              <a:gd name="connsiteY11" fmla="*/ 1155966 h 1331309"/>
              <a:gd name="connsiteX12" fmla="*/ 1584024 w 2701703"/>
              <a:gd name="connsiteY12" fmla="*/ 1177323 h 1331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01703" h="1331309">
                <a:moveTo>
                  <a:pt x="1584024" y="1177323"/>
                </a:moveTo>
                <a:cubicBezTo>
                  <a:pt x="1721224" y="1161474"/>
                  <a:pt x="1966086" y="1434614"/>
                  <a:pt x="1958829" y="1060871"/>
                </a:cubicBezTo>
                <a:cubicBezTo>
                  <a:pt x="2201434" y="941217"/>
                  <a:pt x="2390023" y="1133460"/>
                  <a:pt x="2494514" y="1001578"/>
                </a:cubicBezTo>
                <a:cubicBezTo>
                  <a:pt x="2599005" y="869696"/>
                  <a:pt x="2847417" y="267114"/>
                  <a:pt x="2585773" y="269578"/>
                </a:cubicBezTo>
                <a:lnTo>
                  <a:pt x="1776460" y="0"/>
                </a:lnTo>
                <a:lnTo>
                  <a:pt x="1231303" y="437597"/>
                </a:lnTo>
                <a:cubicBezTo>
                  <a:pt x="870835" y="409903"/>
                  <a:pt x="965961" y="127449"/>
                  <a:pt x="740971" y="145761"/>
                </a:cubicBezTo>
                <a:cubicBezTo>
                  <a:pt x="515981" y="164073"/>
                  <a:pt x="365280" y="123317"/>
                  <a:pt x="51724" y="279267"/>
                </a:cubicBezTo>
                <a:cubicBezTo>
                  <a:pt x="-13354" y="564426"/>
                  <a:pt x="-43798" y="714361"/>
                  <a:pt x="126003" y="994173"/>
                </a:cubicBezTo>
                <a:cubicBezTo>
                  <a:pt x="119771" y="1374384"/>
                  <a:pt x="382845" y="1253449"/>
                  <a:pt x="491345" y="1304201"/>
                </a:cubicBezTo>
                <a:cubicBezTo>
                  <a:pt x="599845" y="1354953"/>
                  <a:pt x="669626" y="1323389"/>
                  <a:pt x="777006" y="1298683"/>
                </a:cubicBezTo>
                <a:cubicBezTo>
                  <a:pt x="884386" y="1273977"/>
                  <a:pt x="1003018" y="1162077"/>
                  <a:pt x="1135628" y="1155966"/>
                </a:cubicBezTo>
                <a:cubicBezTo>
                  <a:pt x="1700108" y="1160699"/>
                  <a:pt x="1446824" y="1193172"/>
                  <a:pt x="1584024" y="1177323"/>
                </a:cubicBezTo>
                <a:close/>
              </a:path>
            </a:pathLst>
          </a:custGeom>
          <a:noFill/>
          <a:ln w="1111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5963000" y="4940584"/>
            <a:ext cx="2811312" cy="923330"/>
          </a:xfrm>
          <a:prstGeom prst="rect">
            <a:avLst/>
          </a:prstGeom>
          <a:noFill/>
        </p:spPr>
        <p:txBody>
          <a:bodyPr wrap="square" rtlCol="0">
            <a:spAutoFit/>
          </a:bodyPr>
          <a:lstStyle/>
          <a:p>
            <a:r>
              <a:rPr lang="en-GB" dirty="0"/>
              <a:t>mitochondrion contains the enzymes for aerobic respiration</a:t>
            </a:r>
          </a:p>
        </p:txBody>
      </p:sp>
      <p:cxnSp>
        <p:nvCxnSpPr>
          <p:cNvPr id="28" name="Straight Connector 27"/>
          <p:cNvCxnSpPr/>
          <p:nvPr/>
        </p:nvCxnSpPr>
        <p:spPr>
          <a:xfrm flipH="1" flipV="1">
            <a:off x="5540356" y="4555064"/>
            <a:ext cx="422644" cy="6331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385436" y="4437112"/>
            <a:ext cx="234026"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5385436" y="4437112"/>
            <a:ext cx="234026" cy="216024"/>
          </a:xfrm>
          <a:prstGeom prst="ellipse">
            <a:avLst/>
          </a:prstGeom>
          <a:solidFill>
            <a:srgbClr val="008000">
              <a:alpha val="50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a:off x="2788104" y="5965939"/>
            <a:ext cx="3584096" cy="646331"/>
          </a:xfrm>
          <a:prstGeom prst="rect">
            <a:avLst/>
          </a:prstGeom>
          <a:noFill/>
        </p:spPr>
        <p:txBody>
          <a:bodyPr wrap="square" rtlCol="0">
            <a:spAutoFit/>
          </a:bodyPr>
          <a:lstStyle/>
          <a:p>
            <a:r>
              <a:rPr lang="en-GB" dirty="0" err="1"/>
              <a:t>plasmodesmata</a:t>
            </a:r>
            <a:r>
              <a:rPr lang="en-GB" dirty="0"/>
              <a:t> are cytoplasmic bridges between adjacent plant cells</a:t>
            </a:r>
          </a:p>
        </p:txBody>
      </p:sp>
      <p:cxnSp>
        <p:nvCxnSpPr>
          <p:cNvPr id="34" name="Straight Connector 33"/>
          <p:cNvCxnSpPr/>
          <p:nvPr/>
        </p:nvCxnSpPr>
        <p:spPr>
          <a:xfrm>
            <a:off x="4256331" y="4781807"/>
            <a:ext cx="141498" cy="11841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4114834" y="4621500"/>
            <a:ext cx="282995" cy="32061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4114834" y="4621500"/>
            <a:ext cx="282995" cy="320614"/>
          </a:xfrm>
          <a:prstGeom prst="ellipse">
            <a:avLst/>
          </a:prstGeom>
          <a:solidFill>
            <a:srgbClr val="008000">
              <a:alpha val="50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351612" y="3535848"/>
            <a:ext cx="1962144" cy="1477328"/>
          </a:xfrm>
          <a:prstGeom prst="rect">
            <a:avLst/>
          </a:prstGeom>
          <a:noFill/>
        </p:spPr>
        <p:txBody>
          <a:bodyPr wrap="square" rtlCol="0">
            <a:spAutoFit/>
          </a:bodyPr>
          <a:lstStyle/>
          <a:p>
            <a:r>
              <a:rPr lang="en-GB" dirty="0"/>
              <a:t>cellulose cell wall enables the plant cell to expand and not burst when water enters</a:t>
            </a:r>
          </a:p>
        </p:txBody>
      </p:sp>
      <p:cxnSp>
        <p:nvCxnSpPr>
          <p:cNvPr id="38" name="Straight Connector 37"/>
          <p:cNvCxnSpPr/>
          <p:nvPr/>
        </p:nvCxnSpPr>
        <p:spPr>
          <a:xfrm flipH="1" flipV="1">
            <a:off x="2255986" y="4274512"/>
            <a:ext cx="505214" cy="2899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2728255" y="4153338"/>
            <a:ext cx="108000" cy="576000"/>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ounded Rectangle 39"/>
          <p:cNvSpPr/>
          <p:nvPr/>
        </p:nvSpPr>
        <p:spPr>
          <a:xfrm>
            <a:off x="2728255" y="4153338"/>
            <a:ext cx="108000" cy="576000"/>
          </a:xfrm>
          <a:prstGeom prst="roundRect">
            <a:avLst/>
          </a:prstGeom>
          <a:solidFill>
            <a:srgbClr val="008000">
              <a:alpha val="50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p:cNvSpPr txBox="1"/>
          <p:nvPr/>
        </p:nvSpPr>
        <p:spPr>
          <a:xfrm>
            <a:off x="677952" y="2755119"/>
            <a:ext cx="2427434" cy="646331"/>
          </a:xfrm>
          <a:prstGeom prst="rect">
            <a:avLst/>
          </a:prstGeom>
          <a:noFill/>
        </p:spPr>
        <p:txBody>
          <a:bodyPr wrap="square" rtlCol="0">
            <a:spAutoFit/>
          </a:bodyPr>
          <a:lstStyle/>
          <a:p>
            <a:r>
              <a:rPr lang="en-GB" dirty="0"/>
              <a:t>cell surface membrane lies next to the cell wall</a:t>
            </a:r>
          </a:p>
        </p:txBody>
      </p:sp>
      <p:cxnSp>
        <p:nvCxnSpPr>
          <p:cNvPr id="48" name="Straight Connector 47"/>
          <p:cNvCxnSpPr/>
          <p:nvPr/>
        </p:nvCxnSpPr>
        <p:spPr>
          <a:xfrm flipH="1" flipV="1">
            <a:off x="2555776" y="3401450"/>
            <a:ext cx="317455" cy="2151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ounded Rectangle 48"/>
          <p:cNvSpPr/>
          <p:nvPr/>
        </p:nvSpPr>
        <p:spPr>
          <a:xfrm>
            <a:off x="2750313" y="3543642"/>
            <a:ext cx="238754" cy="184423"/>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ounded Rectangle 49"/>
          <p:cNvSpPr/>
          <p:nvPr/>
        </p:nvSpPr>
        <p:spPr>
          <a:xfrm>
            <a:off x="2750313" y="3543642"/>
            <a:ext cx="238754" cy="184423"/>
          </a:xfrm>
          <a:prstGeom prst="roundRect">
            <a:avLst/>
          </a:prstGeom>
          <a:solidFill>
            <a:srgbClr val="008000">
              <a:alpha val="50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p:cNvSpPr txBox="1"/>
          <p:nvPr/>
        </p:nvSpPr>
        <p:spPr>
          <a:xfrm>
            <a:off x="706735" y="5123799"/>
            <a:ext cx="1792048" cy="1200329"/>
          </a:xfrm>
          <a:prstGeom prst="rect">
            <a:avLst/>
          </a:prstGeom>
          <a:noFill/>
        </p:spPr>
        <p:txBody>
          <a:bodyPr wrap="square" rtlCol="0">
            <a:spAutoFit/>
          </a:bodyPr>
          <a:lstStyle/>
          <a:p>
            <a:r>
              <a:rPr lang="en-GB" dirty="0"/>
              <a:t>middle lamella is a layer of pectin holding adjacent cells together </a:t>
            </a:r>
          </a:p>
        </p:txBody>
      </p:sp>
      <p:cxnSp>
        <p:nvCxnSpPr>
          <p:cNvPr id="54" name="Straight Connector 53"/>
          <p:cNvCxnSpPr/>
          <p:nvPr/>
        </p:nvCxnSpPr>
        <p:spPr>
          <a:xfrm flipH="1">
            <a:off x="2432858" y="4760843"/>
            <a:ext cx="856994" cy="9749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a:xfrm>
            <a:off x="3079710" y="4692892"/>
            <a:ext cx="432000" cy="144000"/>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ounded Rectangle 55"/>
          <p:cNvSpPr/>
          <p:nvPr/>
        </p:nvSpPr>
        <p:spPr>
          <a:xfrm>
            <a:off x="3079710" y="4692892"/>
            <a:ext cx="432000" cy="144000"/>
          </a:xfrm>
          <a:prstGeom prst="roundRect">
            <a:avLst/>
          </a:prstGeom>
          <a:solidFill>
            <a:srgbClr val="008000">
              <a:alpha val="50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ounded Rectangle 40"/>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39939580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11" restart="whenNotActive" fill="hold" evtFilter="cancelBubble" nodeType="interactiveSeq">
                <p:stCondLst>
                  <p:cond evt="onClick" delay="0">
                    <p:tgtEl>
                      <p:spTgt spid="19"/>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20" restart="whenNotActive" fill="hold" evtFilter="cancelBubble" nodeType="interactiveSeq">
                <p:stCondLst>
                  <p:cond evt="onClick" delay="0">
                    <p:tgtEl>
                      <p:spTgt spid="31"/>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childTnLst>
              </p:cTn>
              <p:nextCondLst>
                <p:cond evt="onClick" delay="0">
                  <p:tgtEl>
                    <p:spTgt spid="31"/>
                  </p:tgtEl>
                </p:cond>
              </p:nextCondLst>
            </p:seq>
            <p:seq concurrent="1" nextAc="seek">
              <p:cTn id="29" restart="whenNotActive" fill="hold" evtFilter="cancelBubble" nodeType="interactiveSeq">
                <p:stCondLst>
                  <p:cond evt="onClick" delay="0">
                    <p:tgtEl>
                      <p:spTgt spid="35"/>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6"/>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4"/>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38" restart="whenNotActive" fill="hold" evtFilter="cancelBubble" nodeType="interactiveSeq">
                <p:stCondLst>
                  <p:cond evt="onClick" delay="0">
                    <p:tgtEl>
                      <p:spTgt spid="39"/>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childTnLst>
              </p:cTn>
              <p:nextCondLst>
                <p:cond evt="onClick" delay="0">
                  <p:tgtEl>
                    <p:spTgt spid="39"/>
                  </p:tgtEl>
                </p:cond>
              </p:nextCondLst>
            </p:seq>
            <p:seq concurrent="1" nextAc="seek">
              <p:cTn id="47" restart="whenNotActive" fill="hold" evtFilter="cancelBubble" nodeType="interactiveSeq">
                <p:stCondLst>
                  <p:cond evt="onClick" delay="0">
                    <p:tgtEl>
                      <p:spTgt spid="49"/>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50"/>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48"/>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7"/>
                                        </p:tgtEl>
                                        <p:attrNameLst>
                                          <p:attrName>style.visibility</p:attrName>
                                        </p:attrNameLst>
                                      </p:cBhvr>
                                      <p:to>
                                        <p:strVal val="visible"/>
                                      </p:to>
                                    </p:set>
                                  </p:childTnLst>
                                </p:cTn>
                              </p:par>
                            </p:childTnLst>
                          </p:cTn>
                        </p:par>
                      </p:childTnLst>
                    </p:cTn>
                  </p:par>
                </p:childTnLst>
              </p:cTn>
              <p:nextCondLst>
                <p:cond evt="onClick" delay="0">
                  <p:tgtEl>
                    <p:spTgt spid="49"/>
                  </p:tgtEl>
                </p:cond>
              </p:nextCondLst>
            </p:seq>
            <p:seq concurrent="1" nextAc="seek">
              <p:cTn id="56" restart="whenNotActive" fill="hold" evtFilter="cancelBubble" nodeType="interactiveSeq">
                <p:stCondLst>
                  <p:cond evt="onClick" delay="0">
                    <p:tgtEl>
                      <p:spTgt spid="55"/>
                    </p:tgtEl>
                  </p:cond>
                </p:stCondLst>
                <p:endSync evt="end" delay="0">
                  <p:rtn val="all"/>
                </p:endSync>
                <p:childTnLst>
                  <p:par>
                    <p:cTn id="57" fill="hold">
                      <p:stCondLst>
                        <p:cond delay="0"/>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3"/>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65" restart="whenNotActive" fill="hold" evtFilter="cancelBubble" nodeType="interactiveSeq">
                <p:stCondLst>
                  <p:cond evt="onClick" delay="0">
                    <p:tgtEl>
                      <p:spTgt spid="41"/>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1" nodeType="clickEffect">
                                  <p:stCondLst>
                                    <p:cond delay="0"/>
                                  </p:stCondLst>
                                  <p:childTnLst>
                                    <p:set>
                                      <p:cBhvr>
                                        <p:cTn id="69" dur="1" fill="hold">
                                          <p:stCondLst>
                                            <p:cond delay="0"/>
                                          </p:stCondLst>
                                        </p:cTn>
                                        <p:tgtEl>
                                          <p:spTgt spid="1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9"/>
                                        </p:tgtEl>
                                        <p:attrNameLst>
                                          <p:attrName>style.visibility</p:attrName>
                                        </p:attrNameLst>
                                      </p:cBhvr>
                                      <p:to>
                                        <p:strVal val="visible"/>
                                      </p:to>
                                    </p:set>
                                  </p:childTnLst>
                                </p:cTn>
                              </p:par>
                              <p:par>
                                <p:cTn id="72" presetID="1" presetClass="entr" presetSubtype="0" fill="hold" grpId="1" nodeType="withEffect">
                                  <p:stCondLst>
                                    <p:cond delay="0"/>
                                  </p:stCondLst>
                                  <p:childTnLst>
                                    <p:set>
                                      <p:cBhvr>
                                        <p:cTn id="73" dur="1" fill="hold">
                                          <p:stCondLst>
                                            <p:cond delay="0"/>
                                          </p:stCondLst>
                                        </p:cTn>
                                        <p:tgtEl>
                                          <p:spTgt spid="8"/>
                                        </p:tgtEl>
                                        <p:attrNameLst>
                                          <p:attrName>style.visibility</p:attrName>
                                        </p:attrNameLst>
                                      </p:cBhvr>
                                      <p:to>
                                        <p:strVal val="visible"/>
                                      </p:to>
                                    </p:set>
                                  </p:childTnLst>
                                </p:cTn>
                              </p:par>
                              <p:par>
                                <p:cTn id="74" presetID="1" presetClass="entr" presetSubtype="0" fill="hold" nodeType="withEffect">
                                  <p:stCondLst>
                                    <p:cond delay="0"/>
                                  </p:stCondLst>
                                  <p:childTnLst>
                                    <p:set>
                                      <p:cBhvr>
                                        <p:cTn id="75" dur="1" fill="hold">
                                          <p:stCondLst>
                                            <p:cond delay="0"/>
                                          </p:stCondLst>
                                        </p:cTn>
                                        <p:tgtEl>
                                          <p:spTgt spid="13"/>
                                        </p:tgtEl>
                                        <p:attrNameLst>
                                          <p:attrName>style.visibility</p:attrName>
                                        </p:attrNameLst>
                                      </p:cBhvr>
                                      <p:to>
                                        <p:strVal val="visible"/>
                                      </p:to>
                                    </p:set>
                                  </p:childTnLst>
                                </p:cTn>
                              </p:par>
                              <p:par>
                                <p:cTn id="76" presetID="1" presetClass="entr" presetSubtype="0" fill="hold" grpId="1" nodeType="withEffect">
                                  <p:stCondLst>
                                    <p:cond delay="0"/>
                                  </p:stCondLst>
                                  <p:childTnLst>
                                    <p:set>
                                      <p:cBhvr>
                                        <p:cTn id="77" dur="1" fill="hold">
                                          <p:stCondLst>
                                            <p:cond delay="0"/>
                                          </p:stCondLst>
                                        </p:cTn>
                                        <p:tgtEl>
                                          <p:spTgt spid="12"/>
                                        </p:tgtEl>
                                        <p:attrNameLst>
                                          <p:attrName>style.visibility</p:attrName>
                                        </p:attrNameLst>
                                      </p:cBhvr>
                                      <p:to>
                                        <p:strVal val="visible"/>
                                      </p:to>
                                    </p:set>
                                  </p:childTnLst>
                                </p:cTn>
                              </p:par>
                              <p:par>
                                <p:cTn id="78" presetID="1" presetClass="entr" presetSubtype="0" fill="hold" grpId="1" nodeType="withEffect">
                                  <p:stCondLst>
                                    <p:cond delay="0"/>
                                  </p:stCondLst>
                                  <p:childTnLst>
                                    <p:set>
                                      <p:cBhvr>
                                        <p:cTn id="79" dur="1" fill="hold">
                                          <p:stCondLst>
                                            <p:cond delay="0"/>
                                          </p:stCondLst>
                                        </p:cTn>
                                        <p:tgtEl>
                                          <p:spTgt spid="16"/>
                                        </p:tgtEl>
                                        <p:attrNameLst>
                                          <p:attrName>style.visibility</p:attrName>
                                        </p:attrNameLst>
                                      </p:cBhvr>
                                      <p:to>
                                        <p:strVal val="visible"/>
                                      </p:to>
                                    </p:set>
                                  </p:childTnLst>
                                </p:cTn>
                              </p:par>
                              <p:par>
                                <p:cTn id="80" presetID="1" presetClass="entr" presetSubtype="0" fill="hold" grpId="1" nodeType="withEffect">
                                  <p:stCondLst>
                                    <p:cond delay="0"/>
                                  </p:stCondLst>
                                  <p:childTnLst>
                                    <p:set>
                                      <p:cBhvr>
                                        <p:cTn id="81" dur="1" fill="hold">
                                          <p:stCondLst>
                                            <p:cond delay="0"/>
                                          </p:stCondLst>
                                        </p:cTn>
                                        <p:tgtEl>
                                          <p:spTgt spid="32"/>
                                        </p:tgtEl>
                                        <p:attrNameLst>
                                          <p:attrName>style.visibility</p:attrName>
                                        </p:attrNameLst>
                                      </p:cBhvr>
                                      <p:to>
                                        <p:strVal val="visible"/>
                                      </p:to>
                                    </p:set>
                                  </p:childTnLst>
                                </p:cTn>
                              </p:par>
                              <p:par>
                                <p:cTn id="82" presetID="1" presetClass="entr" presetSubtype="0" fill="hold" nodeType="withEffect">
                                  <p:stCondLst>
                                    <p:cond delay="0"/>
                                  </p:stCondLst>
                                  <p:childTnLst>
                                    <p:set>
                                      <p:cBhvr>
                                        <p:cTn id="83" dur="1" fill="hold">
                                          <p:stCondLst>
                                            <p:cond delay="0"/>
                                          </p:stCondLst>
                                        </p:cTn>
                                        <p:tgtEl>
                                          <p:spTgt spid="28"/>
                                        </p:tgtEl>
                                        <p:attrNameLst>
                                          <p:attrName>style.visibility</p:attrName>
                                        </p:attrNameLst>
                                      </p:cBhvr>
                                      <p:to>
                                        <p:strVal val="visible"/>
                                      </p:to>
                                    </p:set>
                                  </p:childTnLst>
                                </p:cTn>
                              </p:par>
                              <p:par>
                                <p:cTn id="84" presetID="1" presetClass="entr" presetSubtype="0" fill="hold" grpId="1" nodeType="withEffect">
                                  <p:stCondLst>
                                    <p:cond delay="0"/>
                                  </p:stCondLst>
                                  <p:childTnLst>
                                    <p:set>
                                      <p:cBhvr>
                                        <p:cTn id="85" dur="1" fill="hold">
                                          <p:stCondLst>
                                            <p:cond delay="0"/>
                                          </p:stCondLst>
                                        </p:cTn>
                                        <p:tgtEl>
                                          <p:spTgt spid="26"/>
                                        </p:tgtEl>
                                        <p:attrNameLst>
                                          <p:attrName>style.visibility</p:attrName>
                                        </p:attrNameLst>
                                      </p:cBhvr>
                                      <p:to>
                                        <p:strVal val="visible"/>
                                      </p:to>
                                    </p:set>
                                  </p:childTnLst>
                                </p:cTn>
                              </p:par>
                              <p:par>
                                <p:cTn id="86" presetID="1" presetClass="entr" presetSubtype="0" fill="hold" grpId="1" nodeType="withEffect">
                                  <p:stCondLst>
                                    <p:cond delay="0"/>
                                  </p:stCondLst>
                                  <p:childTnLst>
                                    <p:set>
                                      <p:cBhvr>
                                        <p:cTn id="87" dur="1" fill="hold">
                                          <p:stCondLst>
                                            <p:cond delay="0"/>
                                          </p:stCondLst>
                                        </p:cTn>
                                        <p:tgtEl>
                                          <p:spTgt spid="36"/>
                                        </p:tgtEl>
                                        <p:attrNameLst>
                                          <p:attrName>style.visibility</p:attrName>
                                        </p:attrNameLst>
                                      </p:cBhvr>
                                      <p:to>
                                        <p:strVal val="visible"/>
                                      </p:to>
                                    </p:set>
                                  </p:childTnLst>
                                </p:cTn>
                              </p:par>
                              <p:par>
                                <p:cTn id="88" presetID="1" presetClass="entr" presetSubtype="0" fill="hold" nodeType="withEffect">
                                  <p:stCondLst>
                                    <p:cond delay="0"/>
                                  </p:stCondLst>
                                  <p:childTnLst>
                                    <p:set>
                                      <p:cBhvr>
                                        <p:cTn id="89" dur="1" fill="hold">
                                          <p:stCondLst>
                                            <p:cond delay="0"/>
                                          </p:stCondLst>
                                        </p:cTn>
                                        <p:tgtEl>
                                          <p:spTgt spid="34"/>
                                        </p:tgtEl>
                                        <p:attrNameLst>
                                          <p:attrName>style.visibility</p:attrName>
                                        </p:attrNameLst>
                                      </p:cBhvr>
                                      <p:to>
                                        <p:strVal val="visible"/>
                                      </p:to>
                                    </p:set>
                                  </p:childTnLst>
                                </p:cTn>
                              </p:par>
                              <p:par>
                                <p:cTn id="90" presetID="1" presetClass="entr" presetSubtype="0" fill="hold" grpId="1" nodeType="withEffect">
                                  <p:stCondLst>
                                    <p:cond delay="0"/>
                                  </p:stCondLst>
                                  <p:childTnLst>
                                    <p:set>
                                      <p:cBhvr>
                                        <p:cTn id="91" dur="1" fill="hold">
                                          <p:stCondLst>
                                            <p:cond delay="0"/>
                                          </p:stCondLst>
                                        </p:cTn>
                                        <p:tgtEl>
                                          <p:spTgt spid="33"/>
                                        </p:tgtEl>
                                        <p:attrNameLst>
                                          <p:attrName>style.visibility</p:attrName>
                                        </p:attrNameLst>
                                      </p:cBhvr>
                                      <p:to>
                                        <p:strVal val="visible"/>
                                      </p:to>
                                    </p:set>
                                  </p:childTnLst>
                                </p:cTn>
                              </p:par>
                              <p:par>
                                <p:cTn id="92" presetID="1" presetClass="entr" presetSubtype="0" fill="hold" grpId="1" nodeType="withEffect">
                                  <p:stCondLst>
                                    <p:cond delay="0"/>
                                  </p:stCondLst>
                                  <p:childTnLst>
                                    <p:set>
                                      <p:cBhvr>
                                        <p:cTn id="93" dur="1" fill="hold">
                                          <p:stCondLst>
                                            <p:cond delay="0"/>
                                          </p:stCondLst>
                                        </p:cTn>
                                        <p:tgtEl>
                                          <p:spTgt spid="40"/>
                                        </p:tgtEl>
                                        <p:attrNameLst>
                                          <p:attrName>style.visibility</p:attrName>
                                        </p:attrNameLst>
                                      </p:cBhvr>
                                      <p:to>
                                        <p:strVal val="visible"/>
                                      </p:to>
                                    </p:set>
                                  </p:childTnLst>
                                </p:cTn>
                              </p:par>
                              <p:par>
                                <p:cTn id="94" presetID="1" presetClass="entr" presetSubtype="0" fill="hold" nodeType="withEffect">
                                  <p:stCondLst>
                                    <p:cond delay="0"/>
                                  </p:stCondLst>
                                  <p:childTnLst>
                                    <p:set>
                                      <p:cBhvr>
                                        <p:cTn id="95" dur="1" fill="hold">
                                          <p:stCondLst>
                                            <p:cond delay="0"/>
                                          </p:stCondLst>
                                        </p:cTn>
                                        <p:tgtEl>
                                          <p:spTgt spid="38"/>
                                        </p:tgtEl>
                                        <p:attrNameLst>
                                          <p:attrName>style.visibility</p:attrName>
                                        </p:attrNameLst>
                                      </p:cBhvr>
                                      <p:to>
                                        <p:strVal val="visible"/>
                                      </p:to>
                                    </p:set>
                                  </p:childTnLst>
                                </p:cTn>
                              </p:par>
                              <p:par>
                                <p:cTn id="96" presetID="1" presetClass="entr" presetSubtype="0" fill="hold" grpId="1" nodeType="withEffect">
                                  <p:stCondLst>
                                    <p:cond delay="0"/>
                                  </p:stCondLst>
                                  <p:childTnLst>
                                    <p:set>
                                      <p:cBhvr>
                                        <p:cTn id="97" dur="1" fill="hold">
                                          <p:stCondLst>
                                            <p:cond delay="0"/>
                                          </p:stCondLst>
                                        </p:cTn>
                                        <p:tgtEl>
                                          <p:spTgt spid="37"/>
                                        </p:tgtEl>
                                        <p:attrNameLst>
                                          <p:attrName>style.visibility</p:attrName>
                                        </p:attrNameLst>
                                      </p:cBhvr>
                                      <p:to>
                                        <p:strVal val="visible"/>
                                      </p:to>
                                    </p:set>
                                  </p:childTnLst>
                                </p:cTn>
                              </p:par>
                              <p:par>
                                <p:cTn id="98" presetID="1" presetClass="entr" presetSubtype="0" fill="hold" grpId="1" nodeType="withEffect">
                                  <p:stCondLst>
                                    <p:cond delay="0"/>
                                  </p:stCondLst>
                                  <p:childTnLst>
                                    <p:set>
                                      <p:cBhvr>
                                        <p:cTn id="99" dur="1" fill="hold">
                                          <p:stCondLst>
                                            <p:cond delay="0"/>
                                          </p:stCondLst>
                                        </p:cTn>
                                        <p:tgtEl>
                                          <p:spTgt spid="50"/>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48"/>
                                        </p:tgtEl>
                                        <p:attrNameLst>
                                          <p:attrName>style.visibility</p:attrName>
                                        </p:attrNameLst>
                                      </p:cBhvr>
                                      <p:to>
                                        <p:strVal val="visible"/>
                                      </p:to>
                                    </p:set>
                                  </p:childTnLst>
                                </p:cTn>
                              </p:par>
                              <p:par>
                                <p:cTn id="102" presetID="1" presetClass="entr" presetSubtype="0" fill="hold" grpId="1" nodeType="withEffect">
                                  <p:stCondLst>
                                    <p:cond delay="0"/>
                                  </p:stCondLst>
                                  <p:childTnLst>
                                    <p:set>
                                      <p:cBhvr>
                                        <p:cTn id="103" dur="1" fill="hold">
                                          <p:stCondLst>
                                            <p:cond delay="0"/>
                                          </p:stCondLst>
                                        </p:cTn>
                                        <p:tgtEl>
                                          <p:spTgt spid="47"/>
                                        </p:tgtEl>
                                        <p:attrNameLst>
                                          <p:attrName>style.visibility</p:attrName>
                                        </p:attrNameLst>
                                      </p:cBhvr>
                                      <p:to>
                                        <p:strVal val="visible"/>
                                      </p:to>
                                    </p:set>
                                  </p:childTnLst>
                                </p:cTn>
                              </p:par>
                              <p:par>
                                <p:cTn id="104" presetID="1" presetClass="entr" presetSubtype="0" fill="hold" grpId="1" nodeType="withEffect">
                                  <p:stCondLst>
                                    <p:cond delay="0"/>
                                  </p:stCondLst>
                                  <p:childTnLst>
                                    <p:set>
                                      <p:cBhvr>
                                        <p:cTn id="105" dur="1" fill="hold">
                                          <p:stCondLst>
                                            <p:cond delay="0"/>
                                          </p:stCondLst>
                                        </p:cTn>
                                        <p:tgtEl>
                                          <p:spTgt spid="56"/>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54"/>
                                        </p:tgtEl>
                                        <p:attrNameLst>
                                          <p:attrName>style.visibility</p:attrName>
                                        </p:attrNameLst>
                                      </p:cBhvr>
                                      <p:to>
                                        <p:strVal val="visible"/>
                                      </p:to>
                                    </p:set>
                                  </p:childTnLst>
                                </p:cTn>
                              </p:par>
                              <p:par>
                                <p:cTn id="108" presetID="1" presetClass="entr" presetSubtype="0" fill="hold" grpId="1" nodeType="withEffect">
                                  <p:stCondLst>
                                    <p:cond delay="0"/>
                                  </p:stCondLst>
                                  <p:childTnLst>
                                    <p:set>
                                      <p:cBhvr>
                                        <p:cTn id="109" dur="1" fill="hold">
                                          <p:stCondLst>
                                            <p:cond delay="0"/>
                                          </p:stCondLst>
                                        </p:cTn>
                                        <p:tgtEl>
                                          <p:spTgt spid="53"/>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10"/>
                                        </p:tgtEl>
                                        <p:attrNameLst>
                                          <p:attrName>style.visibility</p:attrName>
                                        </p:attrNameLst>
                                      </p:cBhvr>
                                      <p:to>
                                        <p:strVal val="visible"/>
                                      </p:to>
                                    </p:set>
                                  </p:childTnLst>
                                </p:cTn>
                              </p:par>
                              <p:par>
                                <p:cTn id="112" presetID="1" presetClass="entr" presetSubtype="0" fill="hold" grpId="0" nodeType="withEffect" nodePh="1">
                                  <p:stCondLst>
                                    <p:cond delay="0"/>
                                  </p:stCondLst>
                                  <p:endCondLst>
                                    <p:cond evt="begin" delay="0">
                                      <p:tn val="112"/>
                                    </p:cond>
                                  </p:endCondLst>
                                  <p:childTnLst>
                                    <p:set>
                                      <p:cBhvr>
                                        <p:cTn id="113" dur="1" fill="hold">
                                          <p:stCondLst>
                                            <p:cond delay="0"/>
                                          </p:stCondLst>
                                        </p:cTn>
                                        <p:tgtEl>
                                          <p:spTgt spid="19"/>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31"/>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35"/>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39"/>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49"/>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55"/>
                                        </p:tgtEl>
                                        <p:attrNameLst>
                                          <p:attrName>style.visibility</p:attrName>
                                        </p:attrNameLst>
                                      </p:cBhvr>
                                      <p:to>
                                        <p:strVal val="visible"/>
                                      </p:to>
                                    </p:set>
                                  </p:childTnLst>
                                </p:cTn>
                              </p:par>
                            </p:childTnLst>
                          </p:cTn>
                        </p:par>
                      </p:childTnLst>
                    </p:cTn>
                  </p:par>
                </p:childTnLst>
              </p:cTn>
              <p:nextCondLst>
                <p:cond evt="onClick" delay="0">
                  <p:tgtEl>
                    <p:spTgt spid="41"/>
                  </p:tgtEl>
                </p:cond>
              </p:nextCondLst>
            </p:seq>
          </p:childTnLst>
        </p:cTn>
      </p:par>
    </p:tnLst>
    <p:bldLst>
      <p:bldP spid="8" grpId="0"/>
      <p:bldP spid="8" grpId="1"/>
      <p:bldP spid="10" grpId="0" animBg="1"/>
      <p:bldP spid="11" grpId="0" animBg="1"/>
      <p:bldP spid="11" grpId="1" animBg="1"/>
      <p:bldP spid="12" grpId="0"/>
      <p:bldP spid="12" grpId="1"/>
      <p:bldP spid="16" grpId="0" animBg="1"/>
      <p:bldP spid="16" grpId="1" animBg="1"/>
      <p:bldP spid="19" grpId="0"/>
      <p:bldP spid="26" grpId="0"/>
      <p:bldP spid="26" grpId="1"/>
      <p:bldP spid="31" grpId="0" animBg="1"/>
      <p:bldP spid="32" grpId="0" animBg="1"/>
      <p:bldP spid="32" grpId="1" animBg="1"/>
      <p:bldP spid="33" grpId="0"/>
      <p:bldP spid="33" grpId="1"/>
      <p:bldP spid="35" grpId="0" animBg="1"/>
      <p:bldP spid="36" grpId="0" animBg="1"/>
      <p:bldP spid="36" grpId="1" animBg="1"/>
      <p:bldP spid="37" grpId="0"/>
      <p:bldP spid="37" grpId="1"/>
      <p:bldP spid="39" grpId="0" animBg="1"/>
      <p:bldP spid="40" grpId="0" animBg="1"/>
      <p:bldP spid="40" grpId="1" animBg="1"/>
      <p:bldP spid="47" grpId="0"/>
      <p:bldP spid="47" grpId="1"/>
      <p:bldP spid="49" grpId="0" animBg="1"/>
      <p:bldP spid="50" grpId="0" animBg="1"/>
      <p:bldP spid="50" grpId="1" animBg="1"/>
      <p:bldP spid="53" grpId="0"/>
      <p:bldP spid="53" grpId="1"/>
      <p:bldP spid="55" grpId="0" animBg="1"/>
      <p:bldP spid="56" grpId="0" animBg="1"/>
      <p:bldP spid="5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368"/>
          </a:xfrm>
        </p:spPr>
        <p:txBody>
          <a:bodyPr>
            <a:noAutofit/>
          </a:bodyPr>
          <a:lstStyle/>
          <a:p>
            <a:pPr marL="0" indent="0">
              <a:spcBef>
                <a:spcPts val="0"/>
              </a:spcBef>
              <a:buNone/>
            </a:pPr>
            <a:r>
              <a:rPr lang="en-GB" sz="2400" dirty="0" smtClean="0"/>
              <a:t>Add the organelles below into the correct gaps in the table.</a:t>
            </a:r>
          </a:p>
          <a:p>
            <a:pPr marL="0" indent="0" algn="ctr">
              <a:spcBef>
                <a:spcPts val="0"/>
              </a:spcBef>
              <a:buNone/>
            </a:pPr>
            <a:r>
              <a:rPr lang="fr-FR" sz="2400" dirty="0" err="1" smtClean="0"/>
              <a:t>chloroplast</a:t>
            </a:r>
            <a:r>
              <a:rPr lang="fr-FR" sz="2400" dirty="0" smtClean="0"/>
              <a:t>            centriole</a:t>
            </a:r>
            <a:r>
              <a:rPr lang="fr-FR" sz="2400" dirty="0"/>
              <a:t> </a:t>
            </a:r>
            <a:r>
              <a:rPr lang="fr-FR" sz="2400" dirty="0" smtClean="0"/>
              <a:t>           rough ER            </a:t>
            </a:r>
            <a:r>
              <a:rPr lang="fr-FR" sz="2400" dirty="0" err="1" smtClean="0"/>
              <a:t>nucleolus</a:t>
            </a:r>
            <a:endParaRPr lang="fr-FR" sz="2400" dirty="0" smtClean="0"/>
          </a:p>
          <a:p>
            <a:pPr marL="0" indent="0" algn="ctr">
              <a:spcBef>
                <a:spcPts val="0"/>
              </a:spcBef>
              <a:buNone/>
            </a:pPr>
            <a:r>
              <a:rPr lang="fr-FR" sz="2400" dirty="0" err="1" smtClean="0"/>
              <a:t>mitochondria</a:t>
            </a:r>
            <a:r>
              <a:rPr lang="fr-FR" sz="2400" dirty="0" smtClean="0"/>
              <a:t>             </a:t>
            </a:r>
            <a:r>
              <a:rPr lang="fr-FR" sz="2400" dirty="0"/>
              <a:t>ribosomes</a:t>
            </a:r>
            <a:endParaRPr lang="fr-FR" sz="2400" dirty="0" smtClean="0"/>
          </a:p>
          <a:p>
            <a:pPr marL="0" indent="0">
              <a:spcBef>
                <a:spcPts val="0"/>
              </a:spcBef>
              <a:buNone/>
            </a:pPr>
            <a:endParaRPr lang="en-GB" sz="2400" dirty="0" smtClean="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a:t> Cells</a:t>
            </a:r>
            <a:r>
              <a:rPr lang="en-GB" sz="2800">
                <a:solidFill>
                  <a:srgbClr val="7F7F7F"/>
                </a:solidFill>
              </a:rPr>
              <a:t>	Key concepts</a:t>
            </a:r>
            <a:endParaRPr lang="en-GB" sz="2800" dirty="0">
              <a:solidFill>
                <a:srgbClr val="7F7F7F"/>
              </a:solidFill>
            </a:endParaRP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1" name="Rounded Rectangle 10"/>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graphicFrame>
        <p:nvGraphicFramePr>
          <p:cNvPr id="2" name="Table 1"/>
          <p:cNvGraphicFramePr>
            <a:graphicFrameLocks noGrp="1"/>
          </p:cNvGraphicFramePr>
          <p:nvPr>
            <p:extLst>
              <p:ext uri="{D42A27DB-BD31-4B8C-83A1-F6EECF244321}">
                <p14:modId xmlns:p14="http://schemas.microsoft.com/office/powerpoint/2010/main" val="207992270"/>
              </p:ext>
            </p:extLst>
          </p:nvPr>
        </p:nvGraphicFramePr>
        <p:xfrm>
          <a:off x="457200" y="2907008"/>
          <a:ext cx="8291264" cy="2348106"/>
        </p:xfrm>
        <a:graphic>
          <a:graphicData uri="http://schemas.openxmlformats.org/drawingml/2006/table">
            <a:tbl>
              <a:tblPr firstRow="1" firstCol="1" bandRow="1">
                <a:tableStyleId>{F2DE63D5-997A-4646-A377-4702673A728D}</a:tableStyleId>
              </a:tblPr>
              <a:tblGrid>
                <a:gridCol w="5122912"/>
                <a:gridCol w="3168352"/>
              </a:tblGrid>
              <a:tr h="0">
                <a:tc>
                  <a:txBody>
                    <a:bodyPr/>
                    <a:lstStyle/>
                    <a:p>
                      <a:pPr>
                        <a:lnSpc>
                          <a:spcPct val="107000"/>
                        </a:lnSpc>
                        <a:spcAft>
                          <a:spcPts val="0"/>
                        </a:spcAft>
                      </a:pPr>
                      <a:r>
                        <a:rPr lang="en-GB" sz="2400" b="1" dirty="0">
                          <a:solidFill>
                            <a:schemeClr val="tx1"/>
                          </a:solidFill>
                          <a:effectLst/>
                          <a:latin typeface="+mn-lt"/>
                          <a:ea typeface="Calibri"/>
                          <a:cs typeface="Times New Roman"/>
                        </a:rPr>
                        <a:t>The organelles of photosynthesis</a:t>
                      </a: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0">
                        <a:lnSpc>
                          <a:spcPct val="100000"/>
                        </a:lnSpc>
                        <a:spcAft>
                          <a:spcPts val="0"/>
                        </a:spcAft>
                      </a:pPr>
                      <a:r>
                        <a:rPr lang="en-GB" sz="2400" b="0" dirty="0">
                          <a:solidFill>
                            <a:schemeClr val="tx1"/>
                          </a:solidFill>
                          <a:effectLst/>
                          <a:latin typeface="+mn-lt"/>
                        </a:rPr>
                        <a:t> </a:t>
                      </a:r>
                      <a:endParaRPr lang="en-GB" sz="2400" b="0" dirty="0">
                        <a:solidFill>
                          <a:schemeClr val="tx1"/>
                        </a:solidFill>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r>
              <a:tr h="0">
                <a:tc>
                  <a:txBody>
                    <a:bodyPr/>
                    <a:lstStyle/>
                    <a:p>
                      <a:pPr>
                        <a:lnSpc>
                          <a:spcPct val="107000"/>
                        </a:lnSpc>
                        <a:spcAft>
                          <a:spcPts val="0"/>
                        </a:spcAft>
                      </a:pPr>
                      <a:r>
                        <a:rPr lang="en-GB" sz="2400" b="1" dirty="0">
                          <a:solidFill>
                            <a:schemeClr val="tx1"/>
                          </a:solidFill>
                          <a:effectLst/>
                          <a:latin typeface="+mn-lt"/>
                          <a:ea typeface="Calibri"/>
                          <a:cs typeface="Times New Roman"/>
                        </a:rPr>
                        <a:t>Responsible for organising the spindle</a:t>
                      </a: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400" b="0" dirty="0">
                          <a:solidFill>
                            <a:schemeClr val="tx1"/>
                          </a:solidFill>
                          <a:effectLst/>
                          <a:latin typeface="+mn-lt"/>
                        </a:rPr>
                        <a:t> </a:t>
                      </a:r>
                      <a:endParaRPr lang="en-GB" sz="2400" b="0" dirty="0">
                        <a:solidFill>
                          <a:schemeClr val="tx1"/>
                        </a:solidFill>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a:lnSpc>
                          <a:spcPct val="107000"/>
                        </a:lnSpc>
                        <a:spcAft>
                          <a:spcPts val="0"/>
                        </a:spcAft>
                      </a:pPr>
                      <a:r>
                        <a:rPr lang="en-GB" sz="2400" b="1" dirty="0">
                          <a:solidFill>
                            <a:schemeClr val="tx1"/>
                          </a:solidFill>
                          <a:effectLst/>
                          <a:latin typeface="+mn-lt"/>
                          <a:ea typeface="Calibri"/>
                          <a:cs typeface="Times New Roman"/>
                        </a:rPr>
                        <a:t>Present inside the nucleus</a:t>
                      </a: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400" b="0" dirty="0">
                          <a:solidFill>
                            <a:schemeClr val="tx1"/>
                          </a:solidFill>
                          <a:effectLst/>
                          <a:latin typeface="+mn-lt"/>
                        </a:rPr>
                        <a:t> </a:t>
                      </a:r>
                      <a:endParaRPr lang="en-GB" sz="2400" b="0" dirty="0">
                        <a:solidFill>
                          <a:schemeClr val="tx1"/>
                        </a:solidFill>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a:lnSpc>
                          <a:spcPct val="107000"/>
                        </a:lnSpc>
                        <a:spcAft>
                          <a:spcPts val="0"/>
                        </a:spcAft>
                      </a:pPr>
                      <a:r>
                        <a:rPr lang="en-GB" sz="2400" b="1" dirty="0">
                          <a:solidFill>
                            <a:schemeClr val="tx1"/>
                          </a:solidFill>
                          <a:effectLst/>
                          <a:latin typeface="+mn-lt"/>
                          <a:ea typeface="Calibri"/>
                          <a:cs typeface="Times New Roman"/>
                        </a:rPr>
                        <a:t>Collects and packages proteins</a:t>
                      </a: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400" b="0">
                          <a:solidFill>
                            <a:schemeClr val="tx1"/>
                          </a:solidFill>
                          <a:effectLst/>
                          <a:latin typeface="+mn-lt"/>
                        </a:rPr>
                        <a:t> </a:t>
                      </a:r>
                      <a:endParaRPr lang="en-GB" sz="2400" b="0">
                        <a:solidFill>
                          <a:schemeClr val="tx1"/>
                        </a:solidFill>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a:lnSpc>
                          <a:spcPct val="107000"/>
                        </a:lnSpc>
                        <a:spcAft>
                          <a:spcPts val="0"/>
                        </a:spcAft>
                      </a:pPr>
                      <a:r>
                        <a:rPr lang="en-GB" sz="2400" b="1" dirty="0">
                          <a:solidFill>
                            <a:schemeClr val="tx1"/>
                          </a:solidFill>
                          <a:effectLst/>
                          <a:latin typeface="+mn-lt"/>
                          <a:ea typeface="Calibri"/>
                          <a:cs typeface="Times New Roman"/>
                        </a:rPr>
                        <a:t>Carry out aerobic respiration</a:t>
                      </a: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400" b="0" dirty="0">
                          <a:solidFill>
                            <a:schemeClr val="tx1"/>
                          </a:solidFill>
                          <a:effectLst/>
                          <a:latin typeface="+mn-lt"/>
                        </a:rPr>
                        <a:t> </a:t>
                      </a:r>
                      <a:endParaRPr lang="en-GB" sz="2400" b="0" dirty="0">
                        <a:solidFill>
                          <a:schemeClr val="tx1"/>
                        </a:solidFill>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a:lnSpc>
                          <a:spcPct val="107000"/>
                        </a:lnSpc>
                        <a:spcAft>
                          <a:spcPts val="0"/>
                        </a:spcAft>
                      </a:pPr>
                      <a:r>
                        <a:rPr lang="en-GB" sz="2400" b="1" dirty="0">
                          <a:solidFill>
                            <a:schemeClr val="tx1"/>
                          </a:solidFill>
                          <a:effectLst/>
                          <a:latin typeface="+mn-lt"/>
                          <a:ea typeface="Calibri"/>
                          <a:cs typeface="Times New Roman"/>
                        </a:rPr>
                        <a:t>Assist with the formation of proteins</a:t>
                      </a: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2400" b="0" dirty="0">
                        <a:solidFill>
                          <a:schemeClr val="tx1"/>
                        </a:solidFill>
                        <a:effectLst/>
                        <a:latin typeface="+mn-lt"/>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bl>
          </a:graphicData>
        </a:graphic>
      </p:graphicFrame>
      <p:sp>
        <p:nvSpPr>
          <p:cNvPr id="6" name="TextBox 5"/>
          <p:cNvSpPr txBox="1"/>
          <p:nvPr/>
        </p:nvSpPr>
        <p:spPr>
          <a:xfrm>
            <a:off x="5580112" y="2874708"/>
            <a:ext cx="1983566" cy="2436564"/>
          </a:xfrm>
          <a:prstGeom prst="rect">
            <a:avLst/>
          </a:prstGeom>
          <a:noFill/>
        </p:spPr>
        <p:txBody>
          <a:bodyPr wrap="square" rtlCol="0">
            <a:spAutoFit/>
          </a:bodyPr>
          <a:lstStyle/>
          <a:p>
            <a:pPr>
              <a:spcAft>
                <a:spcPts val="200"/>
              </a:spcAft>
            </a:pPr>
            <a:r>
              <a:rPr lang="en-GB" sz="2400" dirty="0"/>
              <a:t>chloroplast</a:t>
            </a:r>
          </a:p>
          <a:p>
            <a:pPr>
              <a:spcAft>
                <a:spcPts val="200"/>
              </a:spcAft>
            </a:pPr>
            <a:r>
              <a:rPr lang="en-GB" sz="2400" dirty="0"/>
              <a:t>centriole</a:t>
            </a:r>
          </a:p>
          <a:p>
            <a:pPr>
              <a:spcAft>
                <a:spcPts val="200"/>
              </a:spcAft>
            </a:pPr>
            <a:r>
              <a:rPr lang="en-GB" sz="2400" dirty="0"/>
              <a:t>nucleolus</a:t>
            </a:r>
          </a:p>
          <a:p>
            <a:pPr>
              <a:spcAft>
                <a:spcPts val="200"/>
              </a:spcAft>
            </a:pPr>
            <a:r>
              <a:rPr lang="en-GB" sz="2400" dirty="0"/>
              <a:t>rough ER</a:t>
            </a:r>
          </a:p>
          <a:p>
            <a:pPr>
              <a:spcAft>
                <a:spcPts val="200"/>
              </a:spcAft>
            </a:pPr>
            <a:r>
              <a:rPr lang="en-GB" sz="2400" dirty="0"/>
              <a:t>mitochondria</a:t>
            </a:r>
          </a:p>
          <a:p>
            <a:pPr>
              <a:spcAft>
                <a:spcPts val="200"/>
              </a:spcAft>
            </a:pPr>
            <a:r>
              <a:rPr lang="en-GB" sz="2400" dirty="0"/>
              <a:t>ribosomes</a:t>
            </a:r>
          </a:p>
        </p:txBody>
      </p:sp>
      <p:sp>
        <p:nvSpPr>
          <p:cNvPr id="12" name="Rounded Rectangle 11">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6559948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6" grpId="0"/>
      <p:bldP spid="6" grpId="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marL="0" indent="0">
              <a:spcBef>
                <a:spcPts val="0"/>
              </a:spcBef>
              <a:buNone/>
            </a:pPr>
            <a:endParaRPr lang="en-GB" sz="2400" dirty="0" smtClean="0"/>
          </a:p>
          <a:p>
            <a:pPr lvl="0">
              <a:spcBef>
                <a:spcPts val="0"/>
              </a:spcBef>
            </a:pPr>
            <a:r>
              <a:rPr lang="en-GB" sz="2400" dirty="0" smtClean="0"/>
              <a:t>Which </a:t>
            </a:r>
            <a:r>
              <a:rPr lang="en-GB" sz="2400" dirty="0"/>
              <a:t>organelles are only present in plant cells but not animal cells?</a:t>
            </a:r>
            <a:endParaRPr lang="en-GB" sz="2400" dirty="0" smtClean="0"/>
          </a:p>
          <a:p>
            <a:pPr marL="342000" lvl="2" indent="0">
              <a:spcBef>
                <a:spcPts val="0"/>
              </a:spcBef>
              <a:buNone/>
            </a:pPr>
            <a:r>
              <a:rPr lang="en-GB" dirty="0" smtClean="0">
                <a:solidFill>
                  <a:srgbClr val="008000"/>
                </a:solidFill>
              </a:rPr>
              <a:t>Chloroplasts</a:t>
            </a:r>
            <a:r>
              <a:rPr lang="en-GB" dirty="0">
                <a:solidFill>
                  <a:srgbClr val="008000"/>
                </a:solidFill>
              </a:rPr>
              <a:t>, </a:t>
            </a:r>
            <a:r>
              <a:rPr lang="en-GB" dirty="0" smtClean="0">
                <a:solidFill>
                  <a:srgbClr val="008000"/>
                </a:solidFill>
              </a:rPr>
              <a:t>centrioles</a:t>
            </a:r>
          </a:p>
          <a:p>
            <a:pPr marL="342000" lvl="2" indent="0">
              <a:spcBef>
                <a:spcPts val="0"/>
              </a:spcBef>
              <a:buNone/>
            </a:pPr>
            <a:endParaRPr lang="en-GB" dirty="0">
              <a:solidFill>
                <a:srgbClr val="008000"/>
              </a:solidFill>
            </a:endParaRPr>
          </a:p>
          <a:p>
            <a:pPr lvl="0">
              <a:spcBef>
                <a:spcPts val="0"/>
              </a:spcBef>
            </a:pPr>
            <a:r>
              <a:rPr lang="en-GB" sz="2400" dirty="0" smtClean="0"/>
              <a:t>Which </a:t>
            </a:r>
            <a:r>
              <a:rPr lang="en-GB" sz="2400" dirty="0"/>
              <a:t>organelles are not membrane bound?</a:t>
            </a:r>
            <a:endParaRPr lang="en-GB" sz="2400" dirty="0" smtClean="0"/>
          </a:p>
          <a:p>
            <a:pPr marL="342000" lvl="1" indent="0">
              <a:spcBef>
                <a:spcPts val="0"/>
              </a:spcBef>
              <a:buNone/>
            </a:pPr>
            <a:r>
              <a:rPr lang="en-GB" sz="2400" dirty="0" smtClean="0">
                <a:solidFill>
                  <a:srgbClr val="008000"/>
                </a:solidFill>
              </a:rPr>
              <a:t>Ribosomes</a:t>
            </a:r>
            <a:endParaRPr lang="en-GB" sz="2400" dirty="0">
              <a:solidFill>
                <a:srgbClr val="008000"/>
              </a:solidFill>
            </a:endParaRP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40059360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Prokaryotic and Eukaryotic Cells</a:t>
            </a:r>
          </a:p>
          <a:p>
            <a:pPr marL="0" indent="0">
              <a:buNone/>
            </a:pPr>
            <a:r>
              <a:rPr lang="en-GB" sz="2400" dirty="0"/>
              <a:t>Plant and animal cells are eukaryotic. Eukaryotic means having a ‘true nucleus’. Eukaryotes have a cell membrane and membrane bound organelles. Prokaryotic cells lack a nucleus and other membrane bound organelles. Bacteria are prokaryotic. </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75888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OJECT_FOLDER_UPDATED" val="1"/>
  <p:tag name="ISPRING_PLAYERS_CUSTOMIZATION" val="UEsDBBQAAgAIAHKqWE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cqpYRhPj9HkAAwAAZQoAACcAAAB1bml2ZXJzYWwvZmxhc2hfcHVibGlzaGluZ19zZXR0aW5ncy54bWzVVt1O2zAUvu9TWJ64pCkMNlalRRtttYrSVrTTxhVy49PGwrGz2GkpV3uaPdieZMcxLa1gKMCQtqskx+d85zs/+eTw+DqRZA6ZEVo16F61RgmoSHOhZg36ZdzZPaLEWKY4k1pBgypNyXGzEqb5RAoTj8BadDUEYZSpp7ZBY2vTehAsFouqMGnmTrXMLeKbaqSTIM3AgLKQBalkS3zYZQqGNisVQkJvOtM8l0AERwpKOHZMdiQzMQ2824RFV7NM54qfaKkzks0mDfqmVvtUO6ytfDxUSySgXHGmiUZntnXGuXB8mByJGyAxiFmMxPcPKFkIbuPiNXD+YXAfpcD2NTCHcqKxGGVv4ROwjDPL/KfPZ+HampXBm/hSsUREYzwhrv4GbY0vP18M2+e9bv/0cjwY9MbdoSdRxATbOGGwnShEQjrPIljnCZm1LIqRN8ZMmTQQBpumldtUqy1y7ptMtMTeF1G4D8kEeJ8lsDGN0ZVQHfTco2SKhchlg37MBJOUCMukiNbBJp8YK2wx/86mJ0Es3DMgZyN6l953J4pZZmCT1urEuJ5Hza86l5wsdU6kuAJiNcH68wTfYiCbwyHTTCeFFdfHEiMFZpwLWAA/Lnp6C/inRBeYIskxEjc3lWB9hu+5uCETmOoMcYHNccfRLozHrz4JOGXG3IGyFcedUa/bal92+632tx1XIONzpqInguPAIUnta+AzrF1pTCGlxm5uQGBnIpYbKObDBS/cypRZOnfM5sXQ3SALUBy3QD4eEw8iXE2hcigLGDFFtJJLwiL8hYxbobnQuUGLXxYPbZ5F0IcSoQqqM/yDMFnGISuDVtvbf3tw+O790Yd6Nfj14+fuo0G3sjKUzGXzunLyqLCsxeX+PxcGTgselgab5f+mMly0R2Xa2h+U8RqclvE699Iz3JCdUhRQN2ZepFA5pEiEBf43V+IZY32R4vudeJ2xvmLNL1nl/6Zk/7W+PGzdFsLgweuMO0mEEgk2winY+g7UPDyo4f3jwaNKBdG2r4bNym9QSwMEFAACAAgAcqpYRvjUZu/FAgAAVgoAACEAAAB1bml2ZXJzYWwvZmxhc2hfc2tpbl9zZXR0aW5ncy54bWyVVtFu4jAQfL+vQNx7Q2lpqeQikRakSr1rda367iRLYuHYyHbo8fdnx3bjQHKkREh4dsZer8cbkNwStvgxGqGUUy7eQCnCcmkQj41Idj9OKqU4u0g5U8DUBeOixHS8+LmuPyiqmedUfA9iqGaDU2iWmU7u4qvZEIlbYzqLb69WfYKUlzvMDs885xcJTre54BXLzqZWHHYgKGFbzVyuzdPHpESqJwVlK6f4cb1eXg+T7ARICSalq7v57PrurIriBKhf6frRPAM1zVL/3/2RbE8kUbVsfhnP5zd9sh3OoV3kySSezCb9fKZn/8apWIGCv0pTb6fm6aVSfADRnnw1XcWrfgXfVbtvZSN4bgra1tyszHNWQznO9PU765UvgdmQWcg4fvk4uVz2KVx5Tozhfob3HpnrKjh9NXU9agjm0BMKiw2mElDkhzYoC/75Uil9QWChRKXjIdJwXnXSr7iSIavBGt4f+CQsC0gOaBgfnFYlPNh8fVKngUbw8BDXvSLkfmFBhgL2DgxSbMCG+VvX9YQZgA3zjZIMXhg9nNCPI1bjzzjG7jSD8lttq/o6CgzroS+YH/moWenZ3FwZLO0Azyl5Bgtp0nknJZhjQ1GN2ZSik5wQw3uSY0U4+2V4yaHejETRUcBZrdtYSBFFoctvdY66S4fnVY8H2NG+FZrN2fFI6SZ+P8ZK4bQo9VtJjkdOdz+u5xlH3RLTJzUfxBPb8KGiEostiHfOabiOOYA+BeMKBufE7eXqo6MoKAKKusuM3CRd9WdVmYBY6WMj4H3TxiyvIHlB9Vd9EPiErC3oCVqlKvR0DJMvWwaA8wBgkRbetHZgI2VFFaGwB+qiAVBvuG9nSGqT9vltqZ5ho0LHOWSQJV2naJwS8tqBDsGHzqtbYSMDbK9wIuuttW6+78LB1K3G7NuZMV9IsoAzU2tqHT8togbN/8l/UEsDBBQAAgAIAHKqWEYyHHP+1QIAAHYJAAAmAAAAdW5pdmVyc2FsL2h0bWxfcHVibGlzaGluZ19zZXR0aW5ncy54bWzNVlFP2zAQfu+vsDzxSFMYbKxKizZaNASjFe208YSusdtYOHZmOy3lab9mP2y/ZOeYllawKiCY9pT4fPfd993Zl8SHN5kkU26s0KpFd+oNSrhKNBNq0qJfh8fbB5RYB4qB1Iq3qNKUHLZrcV6MpLDpgDuHrpYgjLLN3LVo6lzejKLZbFYXNjd+V8vCIb6tJzqLcsMtV46bKJcwx4eb59zSdq1GSBxMXzQrJCeCIQUlPDuQn10maRS8RpBcT4wuFDvSUhtiJqMWfdNofGrsNxY+AakjMq68NttGoze7JjAmPB2QA3HLScrFJEXeu3uUzARzafkaef84eohSYgcJ4FGONGpR7g4+4w4YOAjLkM/xG2cXhmBicwWZSIa4Q7z8Fu0Mrz5f9rsXZyfnp1fDXu9seNIPJMqYaB0njtYTxUhIFybhyzwxOAdJirwxZgzS8jhaNS3cxlqtkfNrMtISS19GUTJGpnLeoh+NAEmJcCBFstx1YCbcHQuJGnzsTn2sHL0HDHqTFIzlq4kWO9ZXMWl/04VkZK4LIsU1J04TVFRk+JZyslpuMjY6K60SrCNWCsbJVPAZZ4dlle4A/5boElNkBUbiUcwldyHDj0LckhEfa4O4HKZ4aNEubMCvPwk4B2vvQWHBcWtwdtLpXp2cd7rft7xAYFNQyRPBsYU8y91r4ANqVxpTSKmxmisQWJkECsvL/jDBSrcqMivnTmFaNt03sgTFdgvkEzBxI8GjJVTBqwImoIhWck4gwUth/RGaCl1YtITDEqDtswiGUCJUSXWCAwqTGcZNFbTGzu7bvf137w8+NOvR75+/tjcG3Q2KvgSfLUyKo42jYjkuHt65OPI39PHL7kzxr+76ZXdQpVDnvSpevdMqXhdhmPRXBkklCjgJJmHs4CyQIhOOs5ds8jMatXkqhza+UKNeUcXG4/b/igir5Ud47asbR4/+FtTQvv6v1K79AVBLAwQUAAIACAByqlhGUVDfhJwBAAAQBgAAHwAAAHVuaXZlcnNhbC9odG1sX3NraW5fc2V0dGluZ3MuanONlE2PgjAQhu/+CsNeNwZR/NgbREg28bDJetvsoeKIxNKStrqyxv++FFFaKKvMhb55eGemZXru9YvHiqz+W/9cvpfrD31daiA1wQ7wquu4Q0+lbnGcbGCVpIATAlYDOd4+vcuXmjAZW6Q0Xeef0pYrfhY10JlBYwaNG7Syti3CXBV/TOLJJP5qrVVtXVtS9nl9EIKSQUSJACIGhLIUlYz1EpaP2mEDpkdgD9AtikAzdey5P3K7yNrRcf3pKFC5iKYZIvmSxnSwRtE+ZvRANl35d3kGrDjx/RXwQhkqgBMu3gWkzcT+Igy9cTeZMeAcqryj+cwdz40wRmvAiu94IeMfVDNuN9SgjwlPxI2eDf3ZbKLSGYqhtUu27duurWOk8Hq8m1dOwElciakjQyMwyoG1rAIn8AMdpNkheyYlo7HckRY6CWQYUUzRJiFx10HeOVmstK1+NW9hDz0VrButTk0bIdoYoZ1hdtOum+OJuRfGweWNrEvTzGOTSEwiNYmZSayvIa0e0bxI5Pqr6ByxPbAVpbio+PtRbU3z3uUPUEsDBBQAAgAIAHKqWE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ByqlhGYDA8HmsAAAB1AAAAHAAAAHVuaXZlcnNhbC9sb2NhbF9zZXR0aW5ncy54bWw1jDEOgzAMAHdeYXmn0K0DgY0NhkIfYBG3iuTYKImq9vfN0u2kO90wfaLAm1MOpg6vlx6B9TAf9OXwsc/tDSEXUk9iyg7VEKaxGcQOko1LqWGGU+jLaedYofBKsZbbHfLft7DU5TOwx25sflBLAwQUAAIACACDmfVEzoIJN+wCAACICAAAFAAAAHVuaXZlcnNhbC9wbGF5ZXIueG1srVVNb9swDD2nwP6DoXutpF3XNJBbdAWKHdahQNZtt0C1GVuLbXmSXDf99aP8bc/pVmAHAzbF90jxkTS7ek5i5wmUFjL1yMKdEwdSXwYiDT3y8PX2eEmuLt8dsSzme1COCDySp8ICeEycALSvRGYQfM9N5JGewUVm4mRKSCXMHrnPkLuLtCTvjmbokmqPRMZkK0qLonCFRkQaahnnlkS7vkxopkBDakDRKg3iNNiV+Tsan0Sm1Owz0D1kZt4euCZpOZ61GJAUp65UIT2Zzxf0x93ntR9Bwo9Fqg1PfSAOVnJWlvKR+7s7GeQxaGubsSrJNRhjkyhtM2ZWYrFMHa18j1QOmwS05iFoN05DQissnQCzbcx1VPPoAa3l1TtR85Z+G/u9adxK5WjnnOWPsdARHvUhnXUSyOgwKkvK65Yd9NB00K1lIo6CX7lQEJSf39oWmS9IFbDtuDJPVxc+HuDbLfeNVPsbhGEX1Qq6rWhuJZpbgloOt42+7ihIc9stcJMraEo1Y08iAPmFK8VtW1walQOjI2ONpUMwo9WVa5E6QVhkkvjsH7SxfiNpfurXlCkB/0OYT0jU1kSkATzfCvQxkGBNDWCxrc01WezamF1OOn9Men09MFU51qLgRRzDVQg4hgE3nHZ2eggKimt08XM1wvYODoIjEUYxPmaSYXx6kCbhajfJ0Ds4CI6lv5uAtua2jHRcx1EztR3E6MQ6YX6ujUzES9megz1jVmUfvjZyzdF1JtqD8/kfoziI0QzmlkysLvvW21fN4b2dU6M7n01WWQbdivMAJs8qr2YW8mzkE8CW57G56efU7MMedJTz1HRMc33HfpfFWryAU4jA/ukWp7YmEdie8ciH5WmPAfXE7TIIX5qmIjJaS1KpeUg5hrV5ElBUmGpWPqLqoZJ5Goy0cbPu56Bj3FXXCrgTwxYzXZxg88nMI+/xpb7LxdlFd5XzxUWDLfO6rwJXubxhVdcJd51B635tL8LqmcfX31BLAwQUAAIACAByqlhGQ7qidS4JAABpKAAAKQAAAHVuaXZlcnNhbC9za2luX2N1c3RvbWl6YXRpb25fc2V0dGluZ3MueG1s7VrrbuO6Ef5/noKwcYAWKOKLfC28KnShE2Ed2cdSkt0WhcHYTCxElnIk2rs58I8+zXmw8yQdUlIsybIjJQu0BbreBKvhfMMhOfPNUN5R+OR42jZk/sb5jTDH9yzKmOM9hvJPCI2WvusHs4CGlAlBVoQ8sqGfaoaKVMevoZARb0WC1afaA3FDWosACQQ5MHC/Zcz3Lpa+x6jHLjw/2BC3hnbE3YKhsfhTa7wN9Hc0qAB7IEuan6zdHKpS901UZqZ2V+1LuBCz9DfPxHuZ+I/+xT1ZPj0G/tZblfFx/fJMA9fxnl6VlTH/FCq7TsgMRjcFzqn6eKx0SqCe4fBCevBNGg66neF5oEvuqZudr6PzTxlYfsIzm5FD7pzQYSnkoKUOBr1C5DN5pEU7rza7zRMAD2aodlYRhtHv7FW73+afYm2XvNCgaArcxio+AfKft89V3Qr8R77HRbAe5p/zMNcnK8j5MqH0iuGL49MdkkPRmy2lEJTZsGzcjBopQjlJMXhFvy+pe6lZeDb7X2Oa8bjXazarMc0ZzH+eacZNtT9svYNpzqzqv41p8FjRB61KTHNmdf/nmh/LNeNxv9/CH+aajCDV8dw53sr/ZngPfgxMCEfjo6HcRNEGoUFfGegDeOqonTbqd2CvB0jHXQ3GhpI+lDQY09stbdTImYjsBnQJJFNsddTIjB4DDC+kATM84EZZymqnh7IruAxg+0EvlHsd/tkns+7FVnVQp9Xtd/G+rUiS1ENaV2/pzX2/P+wrLYSbnW5T2quDttSWUKvbbQ17+1a/3ZXgaTzsgZUOHvZQp9/ptPV9G7cBjRRF1dvavi8NWy0FZsODobYfj9V+s4larZbU0ffdnjRWmwi0JbChSAO+gZIuqVJvr6hKayChsTZWx5091nFP66JBG0Ou7TuqKjWbh809rC69XQdp6eUk2/mGwcIjKBw9RFs2uEbLbRCAsk03EOWMonsSUlMUPWuOwrgZjyIYdHmjnqi+duQZ6WtK8Mopp2yMGkKSyZh0s1+yhMr1KF7i1ZRBCjKvgEsXUbkeNeplYfFcUad+DnSijJZx81BH5XpUQc9pFxRSuR6xXnlYUtjketStl0KmSqlcj6iwAu4w5ds7cqKYyvWoYT8HzVdTud5s8p79PCZXTsv4mKqncj2qpGfVjwqqXI9K6VlUvqKW8qygpMr1qJiWwiU1tUxcHRdVyBbRup9DxdtWGETxY55LRhuYBQ43TS6xSJicqQttej1TzK+LyfRyulCNy5qsRVmJeFr+9Kd2b/C91e39edSIgSVNWdfKZJI1hoSxbrOcLdOeTycLMIgnCxN/sWsy/10ZOr2xJ4aJa3L8j8oGZnN8W5P57zLQm/kcm/bCmhg6XhjWwpzaYl8m2MZ6Tf7qb9Ga7ChiPto59Btia4qAn52AotB1VmKAc7bjbWmJ+fTptWKYizm27Lmh2cbUrMmWHwQvfxGWyZatIXrWJEQrJyT3Ll2JaSFGxDjnF5hdvHRC8JetHdD0N8TxLsrMPlfuDPNyYU+nE2uBTT2R1GTsrZAeED5TdUNzxcJzsBFAHQ7eB1+I6BMWkOK6lY1cGZdXE/ixuSNXzuPahR/2Dm9mGI5kRr0SQAgcPIeos6y76VznewgTIoKeSRh+84NVJmjSR1fCtmFqUwhNzU7Zt7mZxDYcvOMtIXTokpWwd40tS7nEC3X6BWIccnNaETT9DCn5uSLoK7Ygh7BVAmYqt8alwjOCp2GSIEkOLgmPd/cFkeUScHw3d46/DUHCdxjSRGRjWHkiC/9yA+doKJOCZI9swj6LE3x0dhS8CFalogoISMM6j6tfboy/L8aKMcH6AgJNn94tbMGPfD4CROL5DBHX9fkyYGqy2hFvCV0tXZItpMMLqK2clVDjxy+c+XXr/IYIi0no55i/TB1/+fniw94Z9gQI+I4EXjk6yFnLcOjxkjfQe4Pr0Po8s7fWktqPix/lyA9YHc/Jk0src0YfX1fOhXcsyor4SzWADlTHrwTCUMY4X0PlcSsBDXMM080iMgS25He6SgbMaWzD9NEHzNzCWWQcuYUzqmbiDquWYfNdp/e8dy8BFqcXxUFx7PAblkvhSvsaP/f0wQeOcCnZRV0AEL8IqIv3zVc1UFKtSobaY0MmuPUY9SPgmOts+CWmnNmba5zsZkTHmS2587fuSnCf6zwJSoaj2m7ocR/0EPgbIXVJmCRbVBT+9kFHoiXOo3ln1Qq4hZW5drXQFFPDvK/mqe6Wx0GYc88mtrWYKCq3APG+IWy5hoL0wK875W1FfbGOxwrYi7fXoiRYrv/41+/lzeT8iaQolv61qh3IYs5j+NXeP0yf0fCfJezYipqFioeSwPhakUDL3zJsA8LkhzTuJCp7G3/D3/SUmhoCMT5GxbYV7eoaYtUSoelvg2Wpvidt5FqZfwYGEx1vTb4mwRMwoO37blVDYud5bLLKPhwuelvmOh6tCP9wSeGLt43ZQtF1cQOGHHWd5VNUmVfQxsdvu5ALV+EK9rQrxQSOzJmkK4dVtymqVEJHQAnR84EQdoVF61VweK/gEmBSlnlN4bHAd2f8Bc/xG01Q4O+jIIxlFvCLbfKU1gjX/rf47GKttCSvOQMXZryfTekeZHntOU+dVUo1FuT1bn0XuFmLFiOLbzYj/exAHqZpqnj/mUa8yo48h7tGPJRy/SDM65v0OzvSTwnz+havWFO43ByB8iNpZPJOSiVBWl7m5ECHeoKjYp3kKavDPZjwd5NhyqVYkNXc+Csqi8JrOxsaJzOXpR1unPB45L22ENccc/9ixVe53MAheBvno3fEHObS06Et1gEJmD598Vwt/qNX6Pm9iKSIvTzTTzW45ZDlmtN8WEOxjeQL+MY54HPCZpzMqkE3gs0FmaeAfBnncR7n8GpT+VGunweNGkcbNWqcO6FRbPb0AXrbzT0NMMSAQ5PgzMrS2uvkbdCtaAqzsBODaTxbg2kPLjoJJiXIhJVoqZJciR7S45utyxyX7qgb66QEqa05v/pRCLlxPrQVNqEPLB3csaRyDsREd4jEtHZ24CRM3KsKcdFIUc7F2kVJx8h9KJZfQFZJ6UlNVlCNEpbm4Z5WjQSZwC2YDHRPHcCoka6yQFJH3zHmZQAFeyf/N+G/AVBLAwQUAAIACABzqlhGj5j89IoBAABfGAAAFwAAAHVuaXZlcnNhbC91bml2ZXJzYWwucG5n6wzwc+flkuJiYGDg9fRwCWJgYJnMwMBcwsEGFGGYmmkAJBmLg9ydGNadk3kJ5LCkO/o6MjBs7Of+k8gK5HMWeEQWMzDwHQZhxuP5K1IYGMS/eLo4hlTEvb3t6MXsKOJ68d5/I2ZJlmSOrAsCC7cyXZS78uBcsdyci+vvHWiNu3Z23fbXVTXW69o/P8z7vokZaOaDkza3LrxwWSye+118st/75S+Pgxxjs/1ir9zu40v6z/e/dAYJSLjZ7zq+5Pb33F8gHsM2N/eoY/vzNyuDODm9fVvexH+/DOec4QOxDJTVGIHUhE5PEC8lSQhEzZzBAiQd1EalRqVGpUalRqVGpUalRqVGpUalRqVGpUalRqVGpUalRqVGpUalRqVGpUalhpjUzU31d/35QawNplaXimqs/frhnL2xy91BnBtSspmR9eVV9r7yIO4Bg18Xb9iq9c7Vfw4Zbp93+4Vb/9+jSzaevp5qO4f/MtiECr3Fwr1xX/aX/mWcKLB6di1rXDxI2NPVz2WdU0ITAFBLAwQUAAIACABzqlhG944Tp0oAAABrAAAAGwAAAHVuaXZlcnNhbC91bml2ZXJzYWwucG5nLnhtbLOxr8jNUShLLSrOzM+zVTLUM1Cyt+PlsikoSi3LTC1XqACKGekZQICSQiUqtzwzpSQDKGRoYo4QzEjNTM8osVWyMDOAC+oDzQQAUEsBAgAAFAACAAgAcqpYRs7z4upTBAAADRAAAB0AAAAAAAAAAQAAAAAAAAAAAHVuaXZlcnNhbC9jb21tb25fbWVzc2FnZXMubG5nUEsBAgAAFAACAAgAcqpYRhPj9HkAAwAAZQoAACcAAAAAAAAAAQAAAAAAjgQAAHVuaXZlcnNhbC9mbGFzaF9wdWJsaXNoaW5nX3NldHRpbmdzLnhtbFBLAQIAABQAAgAIAHKqWEb41GbvxQIAAFYKAAAhAAAAAAAAAAEAAAAAANMHAAB1bml2ZXJzYWwvZmxhc2hfc2tpbl9zZXR0aW5ncy54bWxQSwECAAAUAAIACAByqlhGMhxz/tUCAAB2CQAAJgAAAAAAAAABAAAAAADXCgAAdW5pdmVyc2FsL2h0bWxfcHVibGlzaGluZ19zZXR0aW5ncy54bWxQSwECAAAUAAIACAByqlhGUVDfhJwBAAAQBgAAHwAAAAAAAAABAAAAAADwDQAAdW5pdmVyc2FsL2h0bWxfc2tpbl9zZXR0aW5ncy5qc1BLAQIAABQAAgAIAHKqWEYa2uo7qgAAAB8BAAAaAAAAAAAAAAEAAAAAAMkPAAB1bml2ZXJzYWwvaTE4bl9wcmVzZXRzLnhtbFBLAQIAABQAAgAIAHKqWEZgMDweawAAAHUAAAAcAAAAAAAAAAEAAAAAAKsQAAB1bml2ZXJzYWwvbG9jYWxfc2V0dGluZ3MueG1sUEsBAgAAFAACAAgAg5n1RM6CCTfsAgAAiAgAABQAAAAAAAAAAQAAAAAAUBEAAHVuaXZlcnNhbC9wbGF5ZXIueG1sUEsBAgAAFAACAAgAcqpYRkO6onUuCQAAaSgAACkAAAAAAAAAAQAAAAAAbhQAAHVuaXZlcnNhbC9za2luX2N1c3RvbWl6YXRpb25fc2V0dGluZ3MueG1sUEsBAgAAFAACAAgAc6pYRo+Y/PSKAQAAXxgAABcAAAAAAAAAAAAAAAAA4x0AAHVuaXZlcnNhbC91bml2ZXJzYWwucG5nUEsBAgAAFAACAAgAc6pYRveOE6dKAAAAawAAABsAAAAAAAAAAQAAAAAAoh8AAHVuaXZlcnNhbC91bml2ZXJzYWwucG5nLnhtbFBLBQYAAAAACwALAEkDAAAlIAAAAAA="/>
  <p:tag name="ISPRING_ULTRA_SCORM_COURSE_ID" val="19C3737D-4BDF-4CBB-A3DA-B93C5BFA706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RESENTATION_TITLE" val="Key concept_Ch2_Enzymes"/>
  <p:tag name="ISPRING_UUID" val="{51C0B42F-B7EE-4B5C-B6A6-E81DDAC82686}"/>
  <p:tag name="ISPRING_RESOURCE_FOLDER" val="C:\Business\Hodder Biology PowerPoints\Done\Key concept_Ch3_Cells_Movement Across Membranes\"/>
  <p:tag name="ISPRING_PRESENTATION_PATH" val="C:\Business\Hodder Biology PowerPoints\Done\Key concept_Ch3_Cells_Movement Across Membranes.pptx"/>
  <p:tag name="ISPRING_RESOURCE_PATHS_HASH_PRESENTER" val="36462ec8908629505cff8745d1581ce680c51e6f"/>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1501</TotalTime>
  <Words>930</Words>
  <Application>Microsoft Office PowerPoint</Application>
  <PresentationFormat>On-screen Show (4:3)</PresentationFormat>
  <Paragraphs>167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Subcellular Organelles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concept_Ch2_Enzymes</dc:title>
  <dc:creator>Lydia.Young</dc:creator>
  <cp:lastModifiedBy>Chris Clark</cp:lastModifiedBy>
  <cp:revision>125</cp:revision>
  <dcterms:created xsi:type="dcterms:W3CDTF">2014-09-01T15:39:09Z</dcterms:created>
  <dcterms:modified xsi:type="dcterms:W3CDTF">2015-03-27T14:51:36Z</dcterms:modified>
</cp:coreProperties>
</file>