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303" r:id="rId3"/>
    <p:sldId id="304" r:id="rId4"/>
    <p:sldId id="305" r:id="rId5"/>
    <p:sldId id="306" r:id="rId6"/>
    <p:sldId id="307" r:id="rId7"/>
    <p:sldId id="308" r:id="rId8"/>
    <p:sldId id="261" r:id="rId9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CA0E1C-46F1-4446-B7C8-83157700A931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FEF73-3401-3847-9090-301BD682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8087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D4D190-84BB-43B0-86A5-C63A7EA125CD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D9ACFF-3A47-4379-9DD5-647473E1A6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0548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12293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09399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45636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867888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49326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11104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540276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18597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370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77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274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9675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50423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476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406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444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111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006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156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434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45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54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 smtClean="0"/>
              <a:t>12 Species and taxonomy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sp>
        <p:nvSpPr>
          <p:cNvPr id="72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4" name="Rectangle 40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40000" y="1450800"/>
            <a:ext cx="27487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/>
              <a:t>Systems of classification</a:t>
            </a:r>
          </a:p>
        </p:txBody>
      </p:sp>
      <p:sp>
        <p:nvSpPr>
          <p:cNvPr id="71" name="Rectangle 70"/>
          <p:cNvSpPr/>
          <p:nvPr/>
        </p:nvSpPr>
        <p:spPr>
          <a:xfrm>
            <a:off x="879798" y="5166075"/>
            <a:ext cx="3548205" cy="738664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1400" b="1" dirty="0"/>
              <a:t>Species: </a:t>
            </a:r>
            <a:r>
              <a:rPr lang="en-GB" sz="1400" dirty="0"/>
              <a:t>organisms of the same species are able to breed together and produce fertile offspring.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531533" y="2132856"/>
            <a:ext cx="7803905" cy="3240242"/>
            <a:chOff x="293411" y="1878273"/>
            <a:chExt cx="7803905" cy="3240242"/>
          </a:xfrm>
        </p:grpSpPr>
        <p:sp>
          <p:nvSpPr>
            <p:cNvPr id="109" name="Rounded Rectangle 108"/>
            <p:cNvSpPr/>
            <p:nvPr/>
          </p:nvSpPr>
          <p:spPr>
            <a:xfrm>
              <a:off x="3873416" y="2722382"/>
              <a:ext cx="1077044" cy="414046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/>
                <a:t>Bacteria</a:t>
              </a:r>
            </a:p>
          </p:txBody>
        </p:sp>
        <p:sp>
          <p:nvSpPr>
            <p:cNvPr id="110" name="Rounded Rectangle 109"/>
            <p:cNvSpPr/>
            <p:nvPr/>
          </p:nvSpPr>
          <p:spPr>
            <a:xfrm>
              <a:off x="2051720" y="2721749"/>
              <a:ext cx="1077044" cy="414046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err="1"/>
                <a:t>Archaea</a:t>
              </a:r>
              <a:endParaRPr lang="en-GB" sz="1600" dirty="0"/>
            </a:p>
          </p:txBody>
        </p:sp>
        <p:sp>
          <p:nvSpPr>
            <p:cNvPr id="122" name="Rounded Rectangle 121"/>
            <p:cNvSpPr/>
            <p:nvPr/>
          </p:nvSpPr>
          <p:spPr>
            <a:xfrm>
              <a:off x="7020272" y="4704469"/>
              <a:ext cx="1077044" cy="414046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/>
                <a:t>Species</a:t>
              </a:r>
            </a:p>
          </p:txBody>
        </p:sp>
        <p:sp>
          <p:nvSpPr>
            <p:cNvPr id="120" name="Rounded Rectangle 119"/>
            <p:cNvSpPr/>
            <p:nvPr/>
          </p:nvSpPr>
          <p:spPr>
            <a:xfrm>
              <a:off x="7020272" y="3844669"/>
              <a:ext cx="1077044" cy="414046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/>
                <a:t>Genus</a:t>
              </a:r>
            </a:p>
          </p:txBody>
        </p:sp>
        <p:cxnSp>
          <p:nvCxnSpPr>
            <p:cNvPr id="137" name="Straight Arrow Connector 136"/>
            <p:cNvCxnSpPr>
              <a:stCxn id="121" idx="3"/>
              <a:endCxn id="120" idx="1"/>
            </p:cNvCxnSpPr>
            <p:nvPr/>
          </p:nvCxnSpPr>
          <p:spPr>
            <a:xfrm>
              <a:off x="6751076" y="4048617"/>
              <a:ext cx="269196" cy="307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Rounded Rectangle 120"/>
            <p:cNvSpPr/>
            <p:nvPr/>
          </p:nvSpPr>
          <p:spPr>
            <a:xfrm>
              <a:off x="5674032" y="3841594"/>
              <a:ext cx="1077044" cy="414046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/>
                <a:t>Family</a:t>
              </a:r>
            </a:p>
          </p:txBody>
        </p:sp>
        <p:cxnSp>
          <p:nvCxnSpPr>
            <p:cNvPr id="126" name="Elbow Connector 125"/>
            <p:cNvCxnSpPr>
              <a:stCxn id="119" idx="3"/>
              <a:endCxn id="121" idx="1"/>
            </p:cNvCxnSpPr>
            <p:nvPr/>
          </p:nvCxnSpPr>
          <p:spPr>
            <a:xfrm flipV="1">
              <a:off x="5396289" y="4048617"/>
              <a:ext cx="277743" cy="3075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Rounded Rectangle 118"/>
            <p:cNvSpPr/>
            <p:nvPr/>
          </p:nvSpPr>
          <p:spPr>
            <a:xfrm>
              <a:off x="4319245" y="3844669"/>
              <a:ext cx="1077044" cy="414046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/>
                <a:t>Order</a:t>
              </a:r>
            </a:p>
          </p:txBody>
        </p:sp>
        <p:cxnSp>
          <p:nvCxnSpPr>
            <p:cNvPr id="136" name="Straight Arrow Connector 135"/>
            <p:cNvCxnSpPr>
              <a:stCxn id="118" idx="3"/>
              <a:endCxn id="119" idx="1"/>
            </p:cNvCxnSpPr>
            <p:nvPr/>
          </p:nvCxnSpPr>
          <p:spPr>
            <a:xfrm>
              <a:off x="4060518" y="4051674"/>
              <a:ext cx="258727" cy="1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Rounded Rectangle 117"/>
            <p:cNvSpPr/>
            <p:nvPr/>
          </p:nvSpPr>
          <p:spPr>
            <a:xfrm>
              <a:off x="2983474" y="3844651"/>
              <a:ext cx="1077044" cy="414046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/>
                <a:t>Class</a:t>
              </a:r>
            </a:p>
          </p:txBody>
        </p:sp>
        <p:cxnSp>
          <p:nvCxnSpPr>
            <p:cNvPr id="125" name="Elbow Connector 124"/>
            <p:cNvCxnSpPr>
              <a:stCxn id="117" idx="3"/>
              <a:endCxn id="118" idx="1"/>
            </p:cNvCxnSpPr>
            <p:nvPr/>
          </p:nvCxnSpPr>
          <p:spPr>
            <a:xfrm flipV="1">
              <a:off x="2734954" y="4051674"/>
              <a:ext cx="248520" cy="1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Rounded Rectangle 116"/>
            <p:cNvSpPr/>
            <p:nvPr/>
          </p:nvSpPr>
          <p:spPr>
            <a:xfrm>
              <a:off x="1657910" y="3844669"/>
              <a:ext cx="1077044" cy="414046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/>
                <a:t>Phylum</a:t>
              </a:r>
            </a:p>
          </p:txBody>
        </p:sp>
        <p:cxnSp>
          <p:nvCxnSpPr>
            <p:cNvPr id="1030" name="Straight Arrow Connector 1029"/>
            <p:cNvCxnSpPr>
              <a:stCxn id="116" idx="3"/>
              <a:endCxn id="117" idx="1"/>
            </p:cNvCxnSpPr>
            <p:nvPr/>
          </p:nvCxnSpPr>
          <p:spPr>
            <a:xfrm>
              <a:off x="1370455" y="4051692"/>
              <a:ext cx="28745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Rounded Rectangle 115"/>
            <p:cNvSpPr/>
            <p:nvPr/>
          </p:nvSpPr>
          <p:spPr>
            <a:xfrm>
              <a:off x="293411" y="3844669"/>
              <a:ext cx="1077044" cy="414046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/>
                <a:t>Kingdom</a:t>
              </a:r>
            </a:p>
          </p:txBody>
        </p:sp>
        <p:cxnSp>
          <p:nvCxnSpPr>
            <p:cNvPr id="112" name="Elbow Connector 111"/>
            <p:cNvCxnSpPr>
              <a:stCxn id="99" idx="2"/>
              <a:endCxn id="116" idx="0"/>
            </p:cNvCxnSpPr>
            <p:nvPr/>
          </p:nvCxnSpPr>
          <p:spPr>
            <a:xfrm rot="5400000">
              <a:off x="477498" y="3490232"/>
              <a:ext cx="708873" cy="1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Rounded Rectangle 98"/>
            <p:cNvSpPr/>
            <p:nvPr/>
          </p:nvSpPr>
          <p:spPr>
            <a:xfrm>
              <a:off x="293412" y="2721750"/>
              <a:ext cx="1077044" cy="414046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err="1"/>
                <a:t>Eukarya</a:t>
              </a:r>
              <a:endParaRPr lang="en-GB" sz="1600" dirty="0"/>
            </a:p>
          </p:txBody>
        </p:sp>
        <p:cxnSp>
          <p:nvCxnSpPr>
            <p:cNvPr id="142" name="Elbow Connector 141"/>
            <p:cNvCxnSpPr>
              <a:stCxn id="61" idx="2"/>
              <a:endCxn id="99" idx="0"/>
            </p:cNvCxnSpPr>
            <p:nvPr/>
          </p:nvCxnSpPr>
          <p:spPr>
            <a:xfrm rot="5400000">
              <a:off x="1477305" y="1610349"/>
              <a:ext cx="466031" cy="175677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Elbow Connector 144"/>
            <p:cNvCxnSpPr>
              <a:stCxn id="61" idx="2"/>
              <a:endCxn id="109" idx="0"/>
            </p:cNvCxnSpPr>
            <p:nvPr/>
          </p:nvCxnSpPr>
          <p:spPr>
            <a:xfrm rot="16200000" flipH="1">
              <a:off x="3266990" y="1577433"/>
              <a:ext cx="466663" cy="1823233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120" idx="2"/>
              <a:endCxn id="122" idx="0"/>
            </p:cNvCxnSpPr>
            <p:nvPr/>
          </p:nvCxnSpPr>
          <p:spPr>
            <a:xfrm>
              <a:off x="7558794" y="4258715"/>
              <a:ext cx="0" cy="44575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Arrow Connector 3"/>
            <p:cNvCxnSpPr/>
            <p:nvPr/>
          </p:nvCxnSpPr>
          <p:spPr>
            <a:xfrm flipH="1">
              <a:off x="2588705" y="2489048"/>
              <a:ext cx="1" cy="23270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Rounded Rectangle 60"/>
            <p:cNvSpPr/>
            <p:nvPr/>
          </p:nvSpPr>
          <p:spPr>
            <a:xfrm>
              <a:off x="1805581" y="1878273"/>
              <a:ext cx="1566248" cy="377446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/>
                <a:t>3 domains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1699407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12 Species and taxonomy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sp>
        <p:nvSpPr>
          <p:cNvPr id="72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4" name="Rectangle 40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93632" y="2086109"/>
            <a:ext cx="4555360" cy="338554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1600" dirty="0" smtClean="0"/>
              <a:t>All organisms are named using a binomial system:</a:t>
            </a:r>
            <a:endParaRPr lang="en-GB" sz="1600" dirty="0"/>
          </a:p>
        </p:txBody>
      </p:sp>
      <p:sp>
        <p:nvSpPr>
          <p:cNvPr id="70" name="Rectangle 69"/>
          <p:cNvSpPr/>
          <p:nvPr/>
        </p:nvSpPr>
        <p:spPr>
          <a:xfrm>
            <a:off x="2481459" y="4509120"/>
            <a:ext cx="41810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3600" i="1" dirty="0"/>
              <a:t>Crataegus monogyna</a:t>
            </a:r>
          </a:p>
        </p:txBody>
      </p:sp>
      <p:sp>
        <p:nvSpPr>
          <p:cNvPr id="73" name="Rectangle 72"/>
          <p:cNvSpPr/>
          <p:nvPr/>
        </p:nvSpPr>
        <p:spPr>
          <a:xfrm>
            <a:off x="1571992" y="2928998"/>
            <a:ext cx="1410853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n-GB" sz="1600" dirty="0"/>
              <a:t>Generic </a:t>
            </a:r>
            <a:r>
              <a:rPr lang="en-GB" sz="1600" dirty="0" smtClean="0"/>
              <a:t>name</a:t>
            </a:r>
            <a:endParaRPr lang="en-GB" sz="1600" dirty="0"/>
          </a:p>
        </p:txBody>
      </p:sp>
      <p:sp>
        <p:nvSpPr>
          <p:cNvPr id="75" name="Rectangle 74"/>
          <p:cNvSpPr/>
          <p:nvPr/>
        </p:nvSpPr>
        <p:spPr>
          <a:xfrm>
            <a:off x="5443857" y="2929475"/>
            <a:ext cx="1410853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n-GB" sz="1600" dirty="0"/>
              <a:t>Specific name</a:t>
            </a:r>
          </a:p>
        </p:txBody>
      </p:sp>
      <p:sp>
        <p:nvSpPr>
          <p:cNvPr id="38" name="Down Arrow 37"/>
          <p:cNvSpPr/>
          <p:nvPr/>
        </p:nvSpPr>
        <p:spPr>
          <a:xfrm rot="9144180" flipV="1">
            <a:off x="2780795" y="3354508"/>
            <a:ext cx="116930" cy="1203753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sz="1600"/>
          </a:p>
        </p:txBody>
      </p:sp>
      <p:sp>
        <p:nvSpPr>
          <p:cNvPr id="14" name="Rectangle 13"/>
          <p:cNvSpPr/>
          <p:nvPr/>
        </p:nvSpPr>
        <p:spPr>
          <a:xfrm>
            <a:off x="540000" y="1450800"/>
            <a:ext cx="1980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 smtClean="0"/>
              <a:t>Binomial naming</a:t>
            </a:r>
            <a:endParaRPr lang="en-GB" sz="2000" b="1" dirty="0"/>
          </a:p>
        </p:txBody>
      </p:sp>
      <p:sp>
        <p:nvSpPr>
          <p:cNvPr id="15" name="Down Arrow 14"/>
          <p:cNvSpPr/>
          <p:nvPr/>
        </p:nvSpPr>
        <p:spPr>
          <a:xfrm rot="12332533" flipV="1">
            <a:off x="5789476" y="3342116"/>
            <a:ext cx="102387" cy="1203753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val="30535607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12 Species and taxonomy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sp>
        <p:nvSpPr>
          <p:cNvPr id="72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4" name="Rectangle 40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40000" y="1450800"/>
            <a:ext cx="42187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/>
              <a:t>Classification based on DNA sequence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61189" y="2330251"/>
            <a:ext cx="3212976" cy="584775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n-GB" sz="1600" dirty="0"/>
              <a:t>The DNA nucleotide sequences from different species can be compared.</a:t>
            </a:r>
          </a:p>
        </p:txBody>
      </p:sp>
      <p:pic>
        <p:nvPicPr>
          <p:cNvPr id="18433" name="Picture 1" descr="N:\Schools Editorial\Core Subjects\SCIENCE\Current projects\A Level\Dynamic Learning\Biology DL\AQA\Year 1 release\Resources\PowerPoints\Re-use artwork\12_02_Su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389" y="3390464"/>
            <a:ext cx="6984776" cy="1295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742695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12 Species and taxonomy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sp>
        <p:nvSpPr>
          <p:cNvPr id="72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4" name="Rectangle 40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90838" y="1450800"/>
            <a:ext cx="46061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/>
              <a:t>Classification based on DNA hybridisation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507259" y="2046907"/>
            <a:ext cx="1844824" cy="2462213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1400" dirty="0"/>
              <a:t>The DNA of two different species is split by heating and then cooled so that complimentary bases of the two species join</a:t>
            </a:r>
            <a:r>
              <a:rPr lang="en-GB" sz="1400" dirty="0" smtClean="0"/>
              <a:t>. The </a:t>
            </a:r>
            <a:r>
              <a:rPr lang="en-GB" sz="1400" dirty="0"/>
              <a:t>more similar the species, the more binding occurs, so the more stable is the hybrid DNA.</a:t>
            </a:r>
          </a:p>
        </p:txBody>
      </p:sp>
      <p:pic>
        <p:nvPicPr>
          <p:cNvPr id="20482" name="Picture 2" descr="N:\Schools Editorial\Core Subjects\SCIENCE\Current projects\A Level\Dynamic Learning\Biology DL\AQA\Year 1 release\Resources\PowerPoints\Re-use artwork\12_03_Su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780928"/>
            <a:ext cx="3617281" cy="3154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2843066" y="5291916"/>
            <a:ext cx="2352228" cy="338554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/>
            <a:r>
              <a:rPr lang="en-GB" sz="1600" dirty="0"/>
              <a:t>Species A + C hybrid DNA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793905" y="4139788"/>
            <a:ext cx="2352228" cy="338554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/>
            <a:r>
              <a:rPr lang="en-GB" sz="1600" dirty="0"/>
              <a:t>Species A + B hybrid DNA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079962" y="3059668"/>
            <a:ext cx="984076" cy="338554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/>
            <a:r>
              <a:rPr lang="en-GB" sz="1600" dirty="0"/>
              <a:t>Species A</a:t>
            </a:r>
          </a:p>
        </p:txBody>
      </p:sp>
    </p:spTree>
    <p:extLst>
      <p:ext uri="{BB962C8B-B14F-4D97-AF65-F5344CB8AC3E}">
        <p14:creationId xmlns:p14="http://schemas.microsoft.com/office/powerpoint/2010/main" val="32164158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12 Species and taxonomy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sp>
        <p:nvSpPr>
          <p:cNvPr id="72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4" name="Rectangle 40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40000" y="1450800"/>
            <a:ext cx="35440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/>
              <a:t>Classification based on proteins</a:t>
            </a:r>
          </a:p>
        </p:txBody>
      </p:sp>
      <p:sp>
        <p:nvSpPr>
          <p:cNvPr id="4" name="Rectangle 3"/>
          <p:cNvSpPr/>
          <p:nvPr/>
        </p:nvSpPr>
        <p:spPr>
          <a:xfrm>
            <a:off x="621091" y="2276872"/>
            <a:ext cx="4094925" cy="584775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n-GB" sz="1600" dirty="0"/>
              <a:t>The amino acid sequences from the proteins of different species can be compared.</a:t>
            </a:r>
          </a:p>
        </p:txBody>
      </p:sp>
      <p:pic>
        <p:nvPicPr>
          <p:cNvPr id="21506" name="Picture 2" descr="N:\Schools Editorial\Core Subjects\SCIENCE\Current projects\A Level\Dynamic Learning\Biology DL\AQA\Year 1 release\Resources\PowerPoints\Re-use artwork\12_04_S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99" y="3573016"/>
            <a:ext cx="7956736" cy="1953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870666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N:\Schools Editorial\Core Subjects\SCIENCE\Current projects\A Level\Dynamic Learning\Biology DL\AQA\Year 1 release\Resources\PowerPoints\Re-use artwork\12_05_S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9811" y="2060848"/>
            <a:ext cx="4654828" cy="3878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12 Species and taxonomy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sp>
        <p:nvSpPr>
          <p:cNvPr id="72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4" name="Rectangle 40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40000" y="1450800"/>
            <a:ext cx="399917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/>
              <a:t>Classification based on immunology</a:t>
            </a:r>
          </a:p>
        </p:txBody>
      </p:sp>
      <p:sp>
        <p:nvSpPr>
          <p:cNvPr id="5" name="Rectangle 4"/>
          <p:cNvSpPr/>
          <p:nvPr/>
        </p:nvSpPr>
        <p:spPr>
          <a:xfrm>
            <a:off x="593632" y="2082810"/>
            <a:ext cx="2466200" cy="1815882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1600" dirty="0"/>
              <a:t>Antibodies are produced against a protein for species A</a:t>
            </a:r>
            <a:r>
              <a:rPr lang="en-GB" sz="1600" dirty="0" smtClean="0"/>
              <a:t>. The </a:t>
            </a:r>
            <a:r>
              <a:rPr lang="en-GB" sz="1600" dirty="0"/>
              <a:t>antibodies are then added to protein from </a:t>
            </a:r>
            <a:r>
              <a:rPr lang="en-GB" sz="1600" dirty="0" smtClean="0"/>
              <a:t>species </a:t>
            </a:r>
            <a:r>
              <a:rPr lang="en-GB" sz="1600" dirty="0"/>
              <a:t>B and </a:t>
            </a:r>
            <a:r>
              <a:rPr lang="en-GB" sz="1600" dirty="0" smtClean="0"/>
              <a:t>C The </a:t>
            </a:r>
            <a:r>
              <a:rPr lang="en-GB" sz="1600" dirty="0"/>
              <a:t>more clotting, the closer the relationship.</a:t>
            </a:r>
          </a:p>
        </p:txBody>
      </p:sp>
    </p:spTree>
    <p:extLst>
      <p:ext uri="{BB962C8B-B14F-4D97-AF65-F5344CB8AC3E}">
        <p14:creationId xmlns:p14="http://schemas.microsoft.com/office/powerpoint/2010/main" val="416239790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N:\Schools Editorial\Core Subjects\SCIENCE\Current projects\A Level\Dynamic Learning\Biology DL\AQA\Year 1 release\Resources\PowerPoints\Re-use artwork\12_06_Su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35089"/>
            <a:ext cx="5993779" cy="4946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12 Species and taxonomy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sp>
        <p:nvSpPr>
          <p:cNvPr id="72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4" name="Rectangle 40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40000" y="1450800"/>
            <a:ext cx="214597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/>
              <a:t>Phylogenetic </a:t>
            </a:r>
            <a:r>
              <a:rPr lang="en-GB" sz="2000" b="1" dirty="0" smtClean="0"/>
              <a:t>trees</a:t>
            </a:r>
            <a:endParaRPr lang="en-GB" sz="2000" b="1" dirty="0"/>
          </a:p>
        </p:txBody>
      </p:sp>
      <p:sp>
        <p:nvSpPr>
          <p:cNvPr id="5" name="Rectangle 4"/>
          <p:cNvSpPr/>
          <p:nvPr/>
        </p:nvSpPr>
        <p:spPr>
          <a:xfrm>
            <a:off x="540000" y="2332330"/>
            <a:ext cx="2447824" cy="1077218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1600" dirty="0"/>
              <a:t>The similarities between different species can be shown on a branching diagram.</a:t>
            </a:r>
          </a:p>
        </p:txBody>
      </p:sp>
    </p:spTree>
    <p:extLst>
      <p:ext uri="{BB962C8B-B14F-4D97-AF65-F5344CB8AC3E}">
        <p14:creationId xmlns:p14="http://schemas.microsoft.com/office/powerpoint/2010/main" val="242555087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12 Species and taxonomy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593632" y="1556792"/>
            <a:ext cx="6426640" cy="27776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/>
              <a:t>Questions</a:t>
            </a:r>
            <a:endParaRPr lang="en-GB" sz="1050" b="1" dirty="0"/>
          </a:p>
          <a:p>
            <a:r>
              <a:rPr lang="en-GB" sz="1050" b="1" dirty="0"/>
              <a:t> </a:t>
            </a:r>
            <a:endParaRPr lang="en-GB" sz="1050" dirty="0"/>
          </a:p>
          <a:p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Why is it sometimes difficult to determine a species?</a:t>
            </a: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What defines the </a:t>
            </a:r>
            <a:r>
              <a:rPr lang="en-GB" i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Eukarya</a:t>
            </a: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? </a:t>
            </a: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Name the genus of the Ruddy duck (</a:t>
            </a:r>
            <a:r>
              <a:rPr lang="en-GB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Oxyura</a:t>
            </a:r>
            <a:r>
              <a:rPr lang="en-GB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jamaicensis</a:t>
            </a: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).</a:t>
            </a: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Explain how the stability of hybrid DNA could be established.</a:t>
            </a: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Explain why immunological clotting occurs with antibodies of a similar species.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2315620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e41b7173e957c1abb4225e52cd598dda8526c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</TotalTime>
  <Words>268</Words>
  <Application>Microsoft Office PowerPoint</Application>
  <PresentationFormat>On-screen Show (4:3)</PresentationFormat>
  <Paragraphs>55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Loreto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Danny Foulder</dc:creator>
  <cp:lastModifiedBy>Rachel Seymour</cp:lastModifiedBy>
  <cp:revision>73</cp:revision>
  <dcterms:created xsi:type="dcterms:W3CDTF">2014-09-05T07:23:33Z</dcterms:created>
  <dcterms:modified xsi:type="dcterms:W3CDTF">2017-03-20T09:32:46Z</dcterms:modified>
</cp:coreProperties>
</file>