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03" r:id="rId3"/>
    <p:sldId id="304" r:id="rId4"/>
    <p:sldId id="305" r:id="rId5"/>
    <p:sldId id="306" r:id="rId6"/>
    <p:sldId id="307" r:id="rId7"/>
    <p:sldId id="308" r:id="rId8"/>
    <p:sldId id="261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229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939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5636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6788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932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110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4027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59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 smtClean="0"/>
              <a:t>12 Species and taxonomy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2748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Systems of classification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879798" y="5166075"/>
            <a:ext cx="3548205" cy="73866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b="1" dirty="0"/>
              <a:t>Species: </a:t>
            </a:r>
            <a:r>
              <a:rPr lang="en-GB" sz="1400" dirty="0"/>
              <a:t>organisms of the same species are able to breed together and produce fertile offspring.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31533" y="2132856"/>
            <a:ext cx="7803905" cy="3240242"/>
            <a:chOff x="293411" y="1878273"/>
            <a:chExt cx="7803905" cy="3240242"/>
          </a:xfrm>
        </p:grpSpPr>
        <p:sp>
          <p:nvSpPr>
            <p:cNvPr id="109" name="Rounded Rectangle 108"/>
            <p:cNvSpPr/>
            <p:nvPr/>
          </p:nvSpPr>
          <p:spPr>
            <a:xfrm>
              <a:off x="3873416" y="2722382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Bacteria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051720" y="2721749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err="1"/>
                <a:t>Archaea</a:t>
              </a:r>
              <a:endParaRPr lang="en-GB" sz="16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7020272" y="4704469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Species</a:t>
              </a: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7020272" y="3844669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Genus</a:t>
              </a:r>
            </a:p>
          </p:txBody>
        </p:sp>
        <p:cxnSp>
          <p:nvCxnSpPr>
            <p:cNvPr id="137" name="Straight Arrow Connector 136"/>
            <p:cNvCxnSpPr>
              <a:stCxn id="121" idx="3"/>
              <a:endCxn id="120" idx="1"/>
            </p:cNvCxnSpPr>
            <p:nvPr/>
          </p:nvCxnSpPr>
          <p:spPr>
            <a:xfrm>
              <a:off x="6751076" y="4048617"/>
              <a:ext cx="269196" cy="30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5674032" y="3841594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Family</a:t>
              </a:r>
            </a:p>
          </p:txBody>
        </p:sp>
        <p:cxnSp>
          <p:nvCxnSpPr>
            <p:cNvPr id="126" name="Elbow Connector 125"/>
            <p:cNvCxnSpPr>
              <a:stCxn id="119" idx="3"/>
              <a:endCxn id="121" idx="1"/>
            </p:cNvCxnSpPr>
            <p:nvPr/>
          </p:nvCxnSpPr>
          <p:spPr>
            <a:xfrm flipV="1">
              <a:off x="5396289" y="4048617"/>
              <a:ext cx="277743" cy="307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le 118"/>
            <p:cNvSpPr/>
            <p:nvPr/>
          </p:nvSpPr>
          <p:spPr>
            <a:xfrm>
              <a:off x="4319245" y="3844669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Order</a:t>
              </a:r>
            </a:p>
          </p:txBody>
        </p:sp>
        <p:cxnSp>
          <p:nvCxnSpPr>
            <p:cNvPr id="136" name="Straight Arrow Connector 135"/>
            <p:cNvCxnSpPr>
              <a:stCxn id="118" idx="3"/>
              <a:endCxn id="119" idx="1"/>
            </p:cNvCxnSpPr>
            <p:nvPr/>
          </p:nvCxnSpPr>
          <p:spPr>
            <a:xfrm>
              <a:off x="4060518" y="4051674"/>
              <a:ext cx="258727" cy="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ounded Rectangle 117"/>
            <p:cNvSpPr/>
            <p:nvPr/>
          </p:nvSpPr>
          <p:spPr>
            <a:xfrm>
              <a:off x="2983474" y="3844651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Class</a:t>
              </a:r>
            </a:p>
          </p:txBody>
        </p:sp>
        <p:cxnSp>
          <p:nvCxnSpPr>
            <p:cNvPr id="125" name="Elbow Connector 124"/>
            <p:cNvCxnSpPr>
              <a:stCxn id="117" idx="3"/>
              <a:endCxn id="118" idx="1"/>
            </p:cNvCxnSpPr>
            <p:nvPr/>
          </p:nvCxnSpPr>
          <p:spPr>
            <a:xfrm flipV="1">
              <a:off x="2734954" y="4051674"/>
              <a:ext cx="248520" cy="1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ed Rectangle 116"/>
            <p:cNvSpPr/>
            <p:nvPr/>
          </p:nvSpPr>
          <p:spPr>
            <a:xfrm>
              <a:off x="1657910" y="3844669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Phylum</a:t>
              </a:r>
            </a:p>
          </p:txBody>
        </p:sp>
        <p:cxnSp>
          <p:nvCxnSpPr>
            <p:cNvPr id="1030" name="Straight Arrow Connector 1029"/>
            <p:cNvCxnSpPr>
              <a:stCxn id="116" idx="3"/>
              <a:endCxn id="117" idx="1"/>
            </p:cNvCxnSpPr>
            <p:nvPr/>
          </p:nvCxnSpPr>
          <p:spPr>
            <a:xfrm>
              <a:off x="1370455" y="4051692"/>
              <a:ext cx="28745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293411" y="3844669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Kingdom</a:t>
              </a:r>
            </a:p>
          </p:txBody>
        </p:sp>
        <p:cxnSp>
          <p:nvCxnSpPr>
            <p:cNvPr id="112" name="Elbow Connector 111"/>
            <p:cNvCxnSpPr>
              <a:stCxn id="99" idx="2"/>
              <a:endCxn id="116" idx="0"/>
            </p:cNvCxnSpPr>
            <p:nvPr/>
          </p:nvCxnSpPr>
          <p:spPr>
            <a:xfrm rot="5400000">
              <a:off x="477498" y="3490232"/>
              <a:ext cx="708873" cy="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ounded Rectangle 98"/>
            <p:cNvSpPr/>
            <p:nvPr/>
          </p:nvSpPr>
          <p:spPr>
            <a:xfrm>
              <a:off x="293412" y="2721750"/>
              <a:ext cx="1077044" cy="4140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err="1"/>
                <a:t>Eukarya</a:t>
              </a:r>
              <a:endParaRPr lang="en-GB" sz="1600" dirty="0"/>
            </a:p>
          </p:txBody>
        </p:sp>
        <p:cxnSp>
          <p:nvCxnSpPr>
            <p:cNvPr id="142" name="Elbow Connector 141"/>
            <p:cNvCxnSpPr>
              <a:stCxn id="61" idx="2"/>
              <a:endCxn id="99" idx="0"/>
            </p:cNvCxnSpPr>
            <p:nvPr/>
          </p:nvCxnSpPr>
          <p:spPr>
            <a:xfrm rot="5400000">
              <a:off x="1477305" y="1610349"/>
              <a:ext cx="466031" cy="175677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>
              <a:stCxn id="61" idx="2"/>
              <a:endCxn id="109" idx="0"/>
            </p:cNvCxnSpPr>
            <p:nvPr/>
          </p:nvCxnSpPr>
          <p:spPr>
            <a:xfrm rot="16200000" flipH="1">
              <a:off x="3266990" y="1577433"/>
              <a:ext cx="466663" cy="182323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20" idx="2"/>
              <a:endCxn id="122" idx="0"/>
            </p:cNvCxnSpPr>
            <p:nvPr/>
          </p:nvCxnSpPr>
          <p:spPr>
            <a:xfrm>
              <a:off x="7558794" y="4258715"/>
              <a:ext cx="0" cy="4457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H="1">
              <a:off x="2588705" y="2489048"/>
              <a:ext cx="1" cy="2327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1805581" y="1878273"/>
              <a:ext cx="1566248" cy="37744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3 domains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12 Species and taxonomy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93632" y="2086109"/>
            <a:ext cx="4555360" cy="33855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 smtClean="0"/>
              <a:t>All organisms are named using a binomial system:</a:t>
            </a:r>
            <a:endParaRPr lang="en-GB" sz="1600" dirty="0"/>
          </a:p>
        </p:txBody>
      </p:sp>
      <p:sp>
        <p:nvSpPr>
          <p:cNvPr id="70" name="Rectangle 69"/>
          <p:cNvSpPr/>
          <p:nvPr/>
        </p:nvSpPr>
        <p:spPr>
          <a:xfrm>
            <a:off x="2481459" y="4509120"/>
            <a:ext cx="4181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i="1" dirty="0"/>
              <a:t>Crataegus monogyna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571992" y="2928998"/>
            <a:ext cx="141085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600" dirty="0"/>
              <a:t>Generic </a:t>
            </a:r>
            <a:r>
              <a:rPr lang="en-GB" sz="1600" dirty="0" smtClean="0"/>
              <a:t>name</a:t>
            </a:r>
            <a:endParaRPr lang="en-GB" sz="1600" dirty="0"/>
          </a:p>
        </p:txBody>
      </p:sp>
      <p:sp>
        <p:nvSpPr>
          <p:cNvPr id="75" name="Rectangle 74"/>
          <p:cNvSpPr/>
          <p:nvPr/>
        </p:nvSpPr>
        <p:spPr>
          <a:xfrm>
            <a:off x="5443857" y="2929475"/>
            <a:ext cx="141085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600" dirty="0"/>
              <a:t>Specific name</a:t>
            </a:r>
          </a:p>
        </p:txBody>
      </p:sp>
      <p:sp>
        <p:nvSpPr>
          <p:cNvPr id="38" name="Down Arrow 37"/>
          <p:cNvSpPr/>
          <p:nvPr/>
        </p:nvSpPr>
        <p:spPr>
          <a:xfrm rot="9144180" flipV="1">
            <a:off x="2780795" y="3354508"/>
            <a:ext cx="116930" cy="120375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1600"/>
          </a:p>
        </p:txBody>
      </p:sp>
      <p:sp>
        <p:nvSpPr>
          <p:cNvPr id="14" name="Rectangle 13"/>
          <p:cNvSpPr/>
          <p:nvPr/>
        </p:nvSpPr>
        <p:spPr>
          <a:xfrm>
            <a:off x="540000" y="145080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Binomial naming</a:t>
            </a:r>
            <a:endParaRPr lang="en-GB" sz="2000" b="1" dirty="0"/>
          </a:p>
        </p:txBody>
      </p:sp>
      <p:sp>
        <p:nvSpPr>
          <p:cNvPr id="15" name="Down Arrow 14"/>
          <p:cNvSpPr/>
          <p:nvPr/>
        </p:nvSpPr>
        <p:spPr>
          <a:xfrm rot="12332533" flipV="1">
            <a:off x="5789476" y="3342116"/>
            <a:ext cx="102387" cy="120375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053560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12 Species and taxonomy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4218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Classification based on DNA sequence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61189" y="2330251"/>
            <a:ext cx="3212976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600" dirty="0"/>
              <a:t>The DNA nucleotide sequences from different species can be compared.</a:t>
            </a:r>
          </a:p>
        </p:txBody>
      </p:sp>
      <p:pic>
        <p:nvPicPr>
          <p:cNvPr id="18433" name="Picture 1" descr="N:\Schools Editorial\Core Subjects\SCIENCE\Current projects\A Level\Dynamic Learning\Biology DL\AQA\Year 1 release\Resources\PowerPoints\Re-use artwork\12_02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89" y="3390464"/>
            <a:ext cx="6984776" cy="129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4269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12 Species and taxonomy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0838" y="1450800"/>
            <a:ext cx="46061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Classification based on DNA hybridisation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07259" y="2046907"/>
            <a:ext cx="1844824" cy="2462213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The DNA of two different species is split by heating and then cooled so that complimentary bases of the two species join</a:t>
            </a:r>
            <a:r>
              <a:rPr lang="en-GB" sz="1400" dirty="0" smtClean="0"/>
              <a:t>. The </a:t>
            </a:r>
            <a:r>
              <a:rPr lang="en-GB" sz="1400" dirty="0"/>
              <a:t>more similar the species, the more binding occurs, so the more stable is the hybrid DNA.</a:t>
            </a:r>
          </a:p>
        </p:txBody>
      </p:sp>
      <p:pic>
        <p:nvPicPr>
          <p:cNvPr id="20482" name="Picture 2" descr="N:\Schools Editorial\Core Subjects\SCIENCE\Current projects\A Level\Dynamic Learning\Biology DL\AQA\Year 1 release\Resources\PowerPoints\Re-use artwork\12_03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80928"/>
            <a:ext cx="3617281" cy="315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843066" y="5291916"/>
            <a:ext cx="2352228" cy="33855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1600" dirty="0"/>
              <a:t>Species A + C hybrid DNA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93905" y="4139788"/>
            <a:ext cx="2352228" cy="33855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1600" dirty="0"/>
              <a:t>Species A + B hybrid DNA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79962" y="3059668"/>
            <a:ext cx="984076" cy="33855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GB" sz="1600" dirty="0"/>
              <a:t>Species A</a:t>
            </a:r>
          </a:p>
        </p:txBody>
      </p:sp>
    </p:spTree>
    <p:extLst>
      <p:ext uri="{BB962C8B-B14F-4D97-AF65-F5344CB8AC3E}">
        <p14:creationId xmlns:p14="http://schemas.microsoft.com/office/powerpoint/2010/main" val="3216415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12 Species and taxonomy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35440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Classification based on proteins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1091" y="2276872"/>
            <a:ext cx="4094925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600" dirty="0"/>
              <a:t>The amino acid sequences from the proteins of different species can be compared.</a:t>
            </a:r>
          </a:p>
        </p:txBody>
      </p:sp>
      <p:pic>
        <p:nvPicPr>
          <p:cNvPr id="21506" name="Picture 2" descr="N:\Schools Editorial\Core Subjects\SCIENCE\Current projects\A Level\Dynamic Learning\Biology DL\AQA\Year 1 release\Resources\PowerPoints\Re-use artwork\12_04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99" y="3573016"/>
            <a:ext cx="7956736" cy="195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7066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N:\Schools Editorial\Core Subjects\SCIENCE\Current projects\A Level\Dynamic Learning\Biology DL\AQA\Year 1 release\Resources\PowerPoints\Re-use artwork\12_05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811" y="2060848"/>
            <a:ext cx="4654828" cy="387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12 Species and taxonomy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39991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Classification based on immunology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593632" y="2082810"/>
            <a:ext cx="2466200" cy="1815882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Antibodies are produced against a protein for species A</a:t>
            </a:r>
            <a:r>
              <a:rPr lang="en-GB" sz="1600" dirty="0" smtClean="0"/>
              <a:t>. The </a:t>
            </a:r>
            <a:r>
              <a:rPr lang="en-GB" sz="1600" dirty="0"/>
              <a:t>antibodies are then added to protein from </a:t>
            </a:r>
            <a:r>
              <a:rPr lang="en-GB" sz="1600" dirty="0" smtClean="0"/>
              <a:t>species </a:t>
            </a:r>
            <a:r>
              <a:rPr lang="en-GB" sz="1600" dirty="0"/>
              <a:t>B and </a:t>
            </a:r>
            <a:r>
              <a:rPr lang="en-GB" sz="1600" dirty="0" smtClean="0"/>
              <a:t>C The </a:t>
            </a:r>
            <a:r>
              <a:rPr lang="en-GB" sz="1600" dirty="0"/>
              <a:t>more clotting, the closer the relationship.</a:t>
            </a:r>
          </a:p>
        </p:txBody>
      </p:sp>
    </p:spTree>
    <p:extLst>
      <p:ext uri="{BB962C8B-B14F-4D97-AF65-F5344CB8AC3E}">
        <p14:creationId xmlns:p14="http://schemas.microsoft.com/office/powerpoint/2010/main" val="41623979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N:\Schools Editorial\Core Subjects\SCIENCE\Current projects\A Level\Dynamic Learning\Biology DL\AQA\Year 1 release\Resources\PowerPoints\Re-use artwork\12_06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35089"/>
            <a:ext cx="5993779" cy="494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12 Species and taxonomy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21459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Phylogenetic </a:t>
            </a:r>
            <a:r>
              <a:rPr lang="en-GB" sz="2000" b="1" dirty="0" smtClean="0"/>
              <a:t>trees</a:t>
            </a:r>
            <a:endParaRPr lang="en-GB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540000" y="2332330"/>
            <a:ext cx="2447824" cy="1077218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The similarities between different species can be shown on a branching diagram.</a:t>
            </a:r>
          </a:p>
        </p:txBody>
      </p:sp>
    </p:spTree>
    <p:extLst>
      <p:ext uri="{BB962C8B-B14F-4D97-AF65-F5344CB8AC3E}">
        <p14:creationId xmlns:p14="http://schemas.microsoft.com/office/powerpoint/2010/main" val="24255508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12 Species and taxonomy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93632" y="1556792"/>
            <a:ext cx="6426640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/>
              <a:t> </a:t>
            </a:r>
            <a:endParaRPr lang="en-GB" sz="1050" dirty="0"/>
          </a:p>
          <a:p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is it sometimes difficult to determine a species?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defines the </a:t>
            </a:r>
            <a:r>
              <a:rPr lang="en-GB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Eukarya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? 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Name the genus of the Ruddy duck (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Oxyura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jamaicensis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).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how the stability of hybrid DNA could be established.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why immunological clotting occurs with antibodies of a similar species.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41b7173e957c1abb4225e52cd598dda8526c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268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Rachel Seymour</cp:lastModifiedBy>
  <cp:revision>73</cp:revision>
  <dcterms:created xsi:type="dcterms:W3CDTF">2014-09-05T07:23:33Z</dcterms:created>
  <dcterms:modified xsi:type="dcterms:W3CDTF">2017-03-20T09:32:46Z</dcterms:modified>
</cp:coreProperties>
</file>