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37" r:id="rId2"/>
    <p:sldId id="341" r:id="rId3"/>
    <p:sldId id="340" r:id="rId4"/>
    <p:sldId id="335" r:id="rId5"/>
    <p:sldId id="339" r:id="rId6"/>
    <p:sldId id="336" r:id="rId7"/>
    <p:sldId id="338" r:id="rId8"/>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86" y="-40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9B816-6A8D-49A9-91D1-BD9E6FFFA014}" type="datetimeFigureOut">
              <a:rPr lang="en-GB" smtClean="0"/>
              <a:t>19/03/2015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9A6CC-1098-4B90-8301-53D8EBD3E1B7}" type="slidenum">
              <a:rPr lang="en-GB" smtClean="0"/>
              <a:t>‹#›</a:t>
            </a:fld>
            <a:endParaRPr lang="en-GB"/>
          </a:p>
        </p:txBody>
      </p:sp>
    </p:spTree>
    <p:extLst>
      <p:ext uri="{BB962C8B-B14F-4D97-AF65-F5344CB8AC3E}">
        <p14:creationId xmlns:p14="http://schemas.microsoft.com/office/powerpoint/2010/main" val="204979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4</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5</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6</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7</a:t>
            </a:fld>
            <a:endParaRPr lang="en-GB"/>
          </a:p>
        </p:txBody>
      </p:sp>
    </p:spTree>
    <p:extLst>
      <p:ext uri="{BB962C8B-B14F-4D97-AF65-F5344CB8AC3E}">
        <p14:creationId xmlns:p14="http://schemas.microsoft.com/office/powerpoint/2010/main" val="338379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19/03/2015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5563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19/03/2015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657023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19/03/2015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3447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19/03/2015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8600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BF3D-2A16-49FC-B32C-2E4A914C082C}" type="datetimeFigureOut">
              <a:rPr lang="en-GB" smtClean="0"/>
              <a:t>19/03/2015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02318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3BF3D-2A16-49FC-B32C-2E4A914C082C}" type="datetimeFigureOut">
              <a:rPr lang="en-GB" smtClean="0"/>
              <a:t>19/03/2015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74408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3BF3D-2A16-49FC-B32C-2E4A914C082C}" type="datetimeFigureOut">
              <a:rPr lang="en-GB" smtClean="0"/>
              <a:t>19/03/2015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5721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3BF3D-2A16-49FC-B32C-2E4A914C082C}" type="datetimeFigureOut">
              <a:rPr lang="en-GB" smtClean="0"/>
              <a:t>19/03/2015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3467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BF3D-2A16-49FC-B32C-2E4A914C082C}" type="datetimeFigureOut">
              <a:rPr lang="en-GB" smtClean="0"/>
              <a:t>19/03/2015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96697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19/03/2015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3364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19/03/2015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868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3BF3D-2A16-49FC-B32C-2E4A914C082C}" type="datetimeFigureOut">
              <a:rPr lang="en-GB" smtClean="0"/>
              <a:t>19/03/2015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81F8E-8985-4F7A-8CC7-4BFDD0C0B735}" type="slidenum">
              <a:rPr lang="en-GB" smtClean="0"/>
              <a:t>‹#›</a:t>
            </a:fld>
            <a:endParaRPr lang="en-GB"/>
          </a:p>
        </p:txBody>
      </p:sp>
    </p:spTree>
    <p:extLst>
      <p:ext uri="{BB962C8B-B14F-4D97-AF65-F5344CB8AC3E}">
        <p14:creationId xmlns:p14="http://schemas.microsoft.com/office/powerpoint/2010/main" val="11300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Active transport is the movement of molecules from an area of low concentration on one side of a membrane to an area of high concentration on the other. This movement is going against the concentration gradient and requires energy in the form of ATP.</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Active transport uses carrier proteins embedded in the membrane. These proteins only carry specific molecules. The molecule fits into the protein carrier on one side of the membrane. The energy from ATP changes the shape of the carrier so the molecule is ejected on the other side of the membrane. It cannot re-enter the protein due to this change in shape.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Active </a:t>
            </a:r>
            <a:r>
              <a:rPr lang="en-GB" sz="2800" dirty="0" smtClean="0"/>
              <a:t>transport</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1848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Bulk transport is a means of carrying materials across the plasma membrane. Bulk transport involves the formation of vesicles</a:t>
            </a:r>
            <a:r>
              <a:rPr lang="en-GB" sz="2200" dirty="0" smtClean="0">
                <a:solidFill>
                  <a:srgbClr val="008000"/>
                </a:solidFill>
              </a:rPr>
              <a:t>. </a:t>
            </a:r>
            <a:r>
              <a:rPr lang="en-GB" sz="2200" dirty="0">
                <a:solidFill>
                  <a:srgbClr val="008000"/>
                </a:solidFill>
              </a:rPr>
              <a:t>These vesicles can take up solids or liquids. Uptake of materials is called endocytosis. Export of materials is exocytosis. Bulk transport of fluids into the cell is called pinocytosis.</a:t>
            </a:r>
          </a:p>
        </p:txBody>
      </p:sp>
      <p:sp>
        <p:nvSpPr>
          <p:cNvPr id="10" name="TextBox 9"/>
          <p:cNvSpPr txBox="1"/>
          <p:nvPr/>
        </p:nvSpPr>
        <p:spPr>
          <a:xfrm>
            <a:off x="539552" y="3789040"/>
            <a:ext cx="7920880" cy="2106234"/>
          </a:xfrm>
          <a:prstGeom prst="rect">
            <a:avLst/>
          </a:prstGeom>
          <a:noFill/>
          <a:ln>
            <a:noFill/>
          </a:ln>
        </p:spPr>
        <p:txBody>
          <a:bodyPr wrap="square" rtlCol="0">
            <a:noAutofit/>
          </a:bodyPr>
          <a:lstStyle/>
          <a:p>
            <a:r>
              <a:rPr lang="en-GB" sz="2200" dirty="0"/>
              <a:t>The strength and flexibility of the membrane makes bulk transport possible. Energy from ATP is also required. For example, solid matter can be taken into the cell by phagocytosis. Part of the plasma membrane is pulled inwards to enclose the material in a vesicle.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Bulk </a:t>
            </a:r>
            <a:r>
              <a:rPr lang="en-GB" sz="2800" dirty="0" smtClean="0"/>
              <a:t>transport</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42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Glucose is absorbed into the blood through the gut wall by a combination of facilitated diffusion and active transport.</a:t>
            </a:r>
          </a:p>
          <a:p>
            <a:r>
              <a:rPr lang="en-GB" sz="2200" dirty="0">
                <a:solidFill>
                  <a:srgbClr val="008000"/>
                </a:solidFill>
              </a:rPr>
              <a:t>Within the cell surface membrane there are carrier proteins  which only transport glucose in the presence of sodium ions. If two molecules move together, this is called co-transport.</a:t>
            </a:r>
          </a:p>
        </p:txBody>
      </p:sp>
      <p:sp>
        <p:nvSpPr>
          <p:cNvPr id="10" name="TextBox 9"/>
          <p:cNvSpPr txBox="1"/>
          <p:nvPr/>
        </p:nvSpPr>
        <p:spPr>
          <a:xfrm>
            <a:off x="539552" y="3789040"/>
            <a:ext cx="7920880" cy="2106234"/>
          </a:xfrm>
          <a:prstGeom prst="rect">
            <a:avLst/>
          </a:prstGeom>
          <a:noFill/>
          <a:ln>
            <a:noFill/>
          </a:ln>
        </p:spPr>
        <p:txBody>
          <a:bodyPr wrap="square" rtlCol="0">
            <a:noAutofit/>
          </a:bodyPr>
          <a:lstStyle/>
          <a:p>
            <a:r>
              <a:rPr lang="en-GB" sz="2200" dirty="0"/>
              <a:t>Sodium ions and glucose molecules fit into the protein carrier and move together across the membrane of the gut epithelial cells by facilitated diffusion. The sodium ions are then actively transported from the epithelial cells into the blood. This helps to maintain a concentration gradient between the cell and the gut lumen so that the </a:t>
            </a:r>
            <a:r>
              <a:rPr lang="en-GB" sz="2200" dirty="0" smtClean="0"/>
              <a:t>glucose molecules and sodium </a:t>
            </a:r>
            <a:r>
              <a:rPr lang="en-GB" sz="2200" dirty="0"/>
              <a:t>ions can continually diffuse inwards.</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Co-transport</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1749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Diffusion is the movement of particles (ions, atoms or molecules) from a region where they are in a high concentration to a region where they are at a lower concentration or absent. The difference in concentration between two regions is the concentration gradient. Particles move from high to low concentration down the concentration gradient.</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Materials move in and out of cells by diffusion. For example, during respiration carbon dioxide is produced as a waste product. Carbon dioxide diffuses out of respiring cells from the  inside (where the concentration of the gas is high) to the outside (where the concentration is low).</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Diffusion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936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Molecules like glucose cannot pass through the phospholipid bilayer of the cell surface membrane. They need to be taken across by carrier proteins embedded in the membrane. The carrier proteins have a binding site which fits the molecule being transported. The carrier proteins facilitate the movement of these molecules.</a:t>
            </a:r>
          </a:p>
        </p:txBody>
      </p:sp>
      <p:sp>
        <p:nvSpPr>
          <p:cNvPr id="10" name="TextBox 9"/>
          <p:cNvSpPr txBox="1"/>
          <p:nvPr/>
        </p:nvSpPr>
        <p:spPr>
          <a:xfrm>
            <a:off x="539552" y="3789040"/>
            <a:ext cx="7920880" cy="2106234"/>
          </a:xfrm>
          <a:prstGeom prst="rect">
            <a:avLst/>
          </a:prstGeom>
          <a:noFill/>
          <a:ln>
            <a:noFill/>
          </a:ln>
        </p:spPr>
        <p:txBody>
          <a:bodyPr wrap="square" rtlCol="0">
            <a:noAutofit/>
          </a:bodyPr>
          <a:lstStyle/>
          <a:p>
            <a:r>
              <a:rPr lang="en-GB" sz="2200" dirty="0"/>
              <a:t>As with simple diffusion, facilitated diffusion relies upon the kinetic energy of the molecules. Molecules like glucose diffuse from a region where they are in a high concentration to a region where they are less concentrated through specific carrier proteins. This is a passive process as energy from respiration is not required.</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Facilitated diffusion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17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Osmosis is the diffusion of water molecules. Where two solutions of differing concentration are separated by a partially permeable membrane, the water molecules will pass from the more dilute solution to the more concentrated one by osmosis. Osmosis is a passive process which means that no energy is involved in moving the molecules.</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Osmosis is the process whereby soil water enters the root hairs of a plant. The soil water is more dilute than the vacuole contents so water moves into the root hair through the cellulose cell wall and the partially permeable cell membrane.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Osmosis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992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Water molecules move at random. Some will hit the surrounding membrane and create a pressure on it. This pressure is called the water potential. The more water molecules there are, the greater the water potential.</a:t>
            </a:r>
          </a:p>
        </p:txBody>
      </p:sp>
      <p:sp>
        <p:nvSpPr>
          <p:cNvPr id="10" name="TextBox 9"/>
          <p:cNvSpPr txBox="1"/>
          <p:nvPr/>
        </p:nvSpPr>
        <p:spPr>
          <a:xfrm>
            <a:off x="539552" y="3356992"/>
            <a:ext cx="7920880" cy="2538282"/>
          </a:xfrm>
          <a:prstGeom prst="rect">
            <a:avLst/>
          </a:prstGeom>
          <a:noFill/>
          <a:ln>
            <a:noFill/>
          </a:ln>
        </p:spPr>
        <p:txBody>
          <a:bodyPr wrap="square" rtlCol="0">
            <a:noAutofit/>
          </a:bodyPr>
          <a:lstStyle/>
          <a:p>
            <a:r>
              <a:rPr lang="en-GB" sz="2200" dirty="0"/>
              <a:t>The greatest number of water molecules in a given volume would be found in distilled water. As this is the highest number possible, pure water is given a water potential of zero. If  solute molecules are added to the water, the water potential decreases and becomes more </a:t>
            </a:r>
            <a:r>
              <a:rPr lang="en-GB" sz="2200" dirty="0" smtClean="0"/>
              <a:t>negative. Water </a:t>
            </a:r>
            <a:r>
              <a:rPr lang="en-GB" sz="2200" dirty="0"/>
              <a:t>molecules tend to move from higher to lower water potential down a water potential gradient.</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Water </a:t>
            </a:r>
            <a:r>
              <a:rPr lang="en-GB" sz="2800" dirty="0" smtClean="0"/>
              <a:t>potential</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12094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bf834b9b8b437288c392875bdfc161f8a6f43"/>
  <p:tag name="ISPRING_ULTRA_SCORM_COURSE_ID" val="BC841735-0AB9-48AE-BEEF-D9D3A96AC1E9"/>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CRvt0T+VZKv0QMAAPsNAAAdAAAAdW5pdmVyc2FsL2NvbW1vbl9tZXNzYWdlcy5sbmetV91u2zYUvi/QdyAEFNgulrYDWhSD44C2GFuILLkiHSf7gcBIjEOEIl39uM2u9jR7sD3Jjig7sdMOkupdWDBpf9/5+c45IgdnXzKFNiIvpNGnztuTNw4SOjGp1KtTZ8HOf/rgoKLkOuXKaHHqaOOgs+HLFwPF9ariKwHfX75AaJCJooBlMaxXT2sk01NnPorH4WyOg+vYDydhPPImznBssjXXD8g3K/N7/sPP7z98efvu/Y+D11tkFyI6w75/SIUs07s3HYgCFoV+DGzEjwNyxZxh/eyHCxfM9wLiDLdf+qHnEbl0hvWzFbeIIhKwmPqeS2KPxkHIbC58wojrDK9Nhe74RqDSoI0Un1F5J0DJUuYCFUqm9ofEwIauRJsxN8JLL5jELAx9GpPA3e04Q6JT5Ob8M9RHT5YIUxIBQc4LkX8HNrZSWzjCSvVjmHqTqQ8fVrswlas7BZ+yrx9zEoBaQrehZoRSPCHxKLwCnaCswj6I8AKq6aIP4ppQqABC2zABvvQmmHlhUFdQRCiLvPFj+SRcI6PVA+JJAji0zsVGmqqAnbqiRNoUUtHPCiUfF1C4Hva/UaQNIZLalutKbgS4kKftukDLjIlbK/Nx4f0an2PPJ24MUrnhMma2l2tjHKpfmxJxpUwdANjl6YbrRKAbkfAKSukB/pbK1P5tzSHs2pNPlfwT8XLbOa+2TRe45OrVyXGuecyHYbHkue7QQc+oDlr+62CzqoBIy1Jk67Itir1MnPwvXhwb1xxT+p9BddHlyIie2e8bDoUSJxG82KDbR9J0R5AZ1AeMtYxL1R3lBedgaJ6LAka8yJGnb3vYvISsHcAvIZs98Esyoh6r8yNuClm2vk5skhutvq1vAu9vJUrxpPGNuDXQu0rwDQgA+7JoRD/5DmO9xNxNxXp87c/YLUsADq14CaclBC4pmUH8aQfOxYzsMtiMxoNMLE2lUjuKlLy34xG0qbImIetGp8bobW4yu6t4seuDZjqfHeNFE1zUGJ3vGWwjpQRH4ym0kKX3GY19PCJQ0YFBGS+TOxjvt6bSaUei5lzkknMMZNvsUMHz5O6fv/7uyPHMk2YXbXd/6UUCnVaPB/JI9ltgSlH80UbC8OgQZxddUNtz5A7X8VhpBdwmDzOGx9MZaEytpKbKk/a39j7DDEcX0Of20OMMZzy/hyHBjFG9WGzIdSGU/aw/HamrUkkt+mCPG5F1wMybx9h17f0CbhZKJvfNqyVF3A6q+qKh4KLRlWw8xQHMkGd8IpVlT0I7tncdCw3XrJ/abfP1FH9cFfaaNni9d2v7F1BLAwQUAAIACAAkb7dEoX9xkrkEAAC+FgAAJwAAAHVuaXZlcnNhbC9mbGFzaF9wdWJsaXNoaW5nX3NldHRpbmdzLnhtbM1Y23IaORB991eoZiuPMca32C7Ahe2hTAUGFsbrpLa2KDEjGK010qykgZCn/Zr9sHxJWsjcjMFiU05cfsA03adbrb6cmdLll5ShEZGKCl72ivsHHiI8EjHlw7J3F9ben3lIacxjzAQnZY8LD11W9kpZ3mdUJV2iNagqBDBcXWS67CVaZxeFwng83qcqk+ZXwXIN+Go/Emkhk0QRroksZAxP4ENPMqK8yt4eQiUraoo4ZwTRGELg1ESHWY1hlXgFq9bH0cNQipzH14IJieSwX/Z+O6uav5mOhbqhKeHmcKoCQiPWFziOqYkHsy79SlBC6DCBwIsHxx4a01gnZe/o4NDggH5hHWeKbk+BDc61gONw/eggJRrHWGP71XqUZEAk5JWoipY5AdAV2ZKmJl/0XGBF8YTjlEYh/IJMrsreTdjr+DW/4wfXfu+u07ChOluE9bDhO9l0G/Ubvxe0Qr/buw2bjZ2NQv9TuIPRrpE5w7c7ftcPQr/Tu6q3drRwD2ph4zer9caONvf+Vbce7uopqDZ3NWnftgI3m9vPbb/TqAcfe2Gr1Qjr7YXVtIaXqrVUWC38EjSIyOVyeeskT/scUwZT40mNK6Jh7jAshyQUNQrdOMBMEQ/9nZHh7zlmVE9Mh8J4eiAkq6qMRLpjuq/smY7yFnAWEAKDlpz39sn5vLU/nK0cvWC9L471bJSl+dRqJ0KLnxx98eBkHv758fbwNwRaGtGYiABLOR1Z6wd4MYTDxXQsHp2ebo9ig7cS1hpHCYxSPZuEy5KZ1kDwlQIx31FfsHieWJL2SRzglCxtiO4D5TXQLHpoAKXMIOVVSTHzENVwBdHcWOV9pame7qTasiYCLNh9BDW7a1cSJViqlbqdJ89sgajyZyA0UX/ZXFjRJlWfx+hG4jHsRhf1NuEuardwU8zcFpFOQUisdtBEVcZclDuztndRbmL5QCQKhWBO+u1ZcaM6Hwin2FPoZBfFe9JXVBMX1Svq5Ppe5CxGE5EjRh8I0gJB9HkK/yUELfMHNJAinUqB42ikGDQPGlEyJvGli6PP4CLNwRLoVcaIth7+yelX1CcDIQGX4BEUG8ipsvj7OwFnWKkFKJ7F+M5u4Xpw4396Zw6I4xEGRrMbOEwAkmb6NfAxnJ0LcMGYgGwuQUBmIpxDWZv7iWk8VXM5prPvBI+ml24ucgoK100hHosJP0QwqyjPiStghDkSnE0QjqC9lCmhERW5AoktFgut/leA1hRRPg11CCMVnMnYbUAcFA+Pjk9OP5ydX+wXvv373/utRo9Mo82w8WapxvVWfups+YQLv2C3gXO6WT1hni8YbeSfzna7hrmFizpbPsNIX7DdQhjXbGtCpqb347XkPv/s8Mgz1hdxqWAIwvN8YUqv3iJd6PrVzvUtglzfNcLuhUubBQJBwqIE+nRgnn0dbaZczEW3dRfC1flOsOaGnDZ2x//DCRAu22lwubkNWk4H/ujIaMzWbi9tbKf1jyV3JHi/XDUAejC0XAQIAqMpMKH4p03+H5nDm0bFa47wp4/czoZrD96/YiL+0BOUHaevNBEJllECRfRqhffmN85rpvctZcx+m785WnlVNH+FsfpudQ/kq++cK3vfAVBLAwQUAAIACAAkb7dE5gGo9bQCAABOCgAAIQAAAHVuaXZlcnNhbC9mbGFzaF9za2luX3NldHRpbmdzLnhtbJVW227bMAx931cE2XvdXdMBboA2zYAC3VqsRd9lm7GFyJIhyeny9xNlqZaSOPZCFIjIc8SLSKap2lK+/DCbpblgQj6D1pSXCjVeN6PF9TxrtRb8IhdcA9cXXMiasPny40/7SROLHGOJHcipnA3JoXezsJ8pFOfj2wJliJCLuiF8/yBKcZGRfFtK0fJiNLRq34BklG8N8vLHYrUedMCo0vca6iim9RXKNEojQSnAkL6vUUZZjGTAvKdL+5nI6V2dz/6AtqOKaku7+YQyRGtICXGRr25QhvHc3B6/ygLlPEHDX22gXz6jDEIZ2YOML7/7ijLIEE3b/E+PNFKUWNCYc/4R3zlMkMKMH0Z1iTJKwITQ0egruPLYXO8CkPsazn2K4yoFe8K6HiwEfPSMwVLLFtLEnzqbqsTbY6vNfMByQ5gygFDVg55M0E+kVf6aWNfj/sAb5UUAcooe8SpYW8OqizcAxvoev1rd2lURxveuCwKUsHPKIMJe2SN/m7IeIQNlj3xmtIBHzvZH8ENLx/FPfEvcY56vvrECJ+bo6+VP3oqeHnBwVeDaKTymFgUsFYbzQmvAV0sTq+tCSo5iSjnZ0ZJoKvgvxGV7m4xKkwOD67TTfZVqqhmcajcbo1nS4XvZ83g3dr8JfW7deabNCr+eE61JXtXmN0nNZ45nZsRcM09OM3BJGjjIe74REzk1kVuQL0KwqV640BBibdpDYNEN1hA8TYISpMnpGqfuklPF522dgVybN6PgmybWdbiKlhUzf/qVwhsUMWHA2DF1Za7jhL73ZKBwDQBE5pXv2O7QWeqWacpgB37uA4VNeCizVJkOHWq2G/0AGx22m9NM6ke3JvpGCXGx4QTh1cQl4oUTGsZbXpNM2cSioff7t7842sh+kWHnhTvMnl0jRRcb+3EBjRL/j/wHUEsDBBQAAgAIACRvt0QKEe9qogQAAAUWAAAmAAAAdW5pdmVyc2FsL2h0bWxfcHVibGlzaGluZ19zZXR0aW5ncy54bWzNWG1z4jYQ/p5foXHnPh6EvF2SATIkcQbmiKHgNHfT6TDCFliNLLmSDMd96q/pD+sv6QqFtxCIaC9JJx+I1/s8u1rtrlYuX3xLGRoRqajgFa9U2PcQ4ZGIKR9WvLvw5uOph5TGPMZMcFLxuPDQRXWvnOV9RlXSJVqDqkJAw9V5piteonV2XiyOx+MCVZk0bwXLNfCrQiTSYiaJIlwTWcwYnsCPnmREedW9PYTKVnQr4pwRRGNwgVPjHWZ1nTKvaLX6OHoYSpHz+EowIZEc9iveT6c18zfTsUzXNCXcrE1VQWjE+hzHMTXuYNal3wlKCB0m4Hdp/8hDYxrrpOId7h8YHtAvrvNM2e0isOG5ErAarh8NpETjGGtsH61FSQZEQliJqmqZEyBdkS1pavJNzwVWFE84TmkUwhtkQlXxrsNex7/xO35w5ffuOk3rqjMibIRN3wnTbTau/V7QCv1urx7eNncGhf6XcAfQrp4507c7ftcPQr/Tu2y0dkS4O7XA+Le1RnNHzL1/2W2Eu1oKare7Qtr1VuCGqX9t+51mI/jcC1utZthoL1DTHF7K1nJxNfHLUCAil8vprZM87XNMGTSNJzmuiIa2w7AcklDcUKjGAWaKeOj3jAx/zjGjemIqFLrTAyFZTWUk0h1TfRXPVJS3oLOE4BiU5Ly2j8/mpf3pdGXpRWt9saxnvSzPm1Y7EVq8sfel/eO5+2dH293f4Gh5RGMiAizltGWtL+BFFw4W3bF0eHKy3YsN1spYaxwl0Er1rBMuS2ZaA8FXEsQ8o75g8TywA8hVBjGtSYqZh6iGGEfzt9rshL6hDLLYYEuFAddrQY4SLNVKJs7DYfp6VP01EJqo3+zqrGiTqs9jdC3xGA47F/U24S5qdYg9M/En0skJidUOmqjGmItyZ1bILsq3WD4QiUIhmJN+e5auqMEHwsn3FGrTRfGe9BXVxEX1kjqZvhc5i9FE5IjRB4K0QOB9nsJ/CUHLEwEaSJFOpQwrjRSDckAjSsYkvnAx9BVMpDkgYV7KGNHWwh85/Y76ZCAk8BI8gmQDOVWWv7ATcYaVWpDimY8f7LnaCK79Lx/MAnE8wjCj7EYONU3STL8GP4a1cwEmGBMQzSUKiEyEc0hrsz8xjadqLst0tp3g0XTTzUZOSWG7KfhjOeFFBL2G8py4EkaYI8HZBOEIykuZFBpRkSuQ2GSx1OpfOWihiPKpq0OYosGYjN0axH7p4PDo+OTT6dl5ofj3n3993Ap6nB3aDBtrdni42jpxOiOfTLcv4DZMkW6oJ7PkC6CNE6Uzblc3t0yXzshnZswXsFtGwDXsjZCpqf14LbjP3wYeJ4f1g7hcNMf28xPAdGB6mwGg69c6V3UE0btrht1zl8IJBIIQRAlU3sDcTx0x03nJRbd1F8Jm+E60JuZOZ3DH/8WJELbPqRW5mQ1aTgv+7DijmHO4vXQGOx3oWHLHke3dVQM48Id2uoAjn9EUZpv4zXr5f+msm4r/NZvy02uxM3DtcvwePW77Lcd2wB/V4wiWUQJp8Wqp9P6nwg8N2P8pBvZp/gVm5ZPL/FPA6jfKPZCvfrqt7v0DUEsDBBQAAgAIACRvt0S+DzY/nwEAACsGAAAfAAAAdW5pdmVyc2FsL2h0bWxfc2tpbl9zZXR0aW5ncy5qc42UTU/DMAyG7/yKKlzRND4H3CY2pEk7IMENccg6r6uWxlGSlQ3Ef6fOBmtaFxZfmrdPX8eunM+TpFoiFcl98hmew/4p3gcNSPN2DWexrjr0gnThVD6Hl7wAlWsQDaT8+fRX/joQnLHQwXS2fSZbV/MTSG8WUrk6bhgLy2iO0UpGe2e0DZf4I6psX9WuolqbZ2vvUfdS1B6072m0hQyMOH0Mq15gA8YS7D/oQqYQmQ7C6iIPjtcDijqXYmGk3k4xw95MpqvM4lrPu/IvtwZs9cNXO6B/N3gYR3Yqd37ioWgmHt9SdJPGgnOwz3szpmBhJWegar79sP5AI+N2QQ26zF3uf+jhOUWdNjKDVpduhxQxpiuvVjcHFG3Ow8bviMsLiohQcgu2ZTW6oohANGtzxA80FjPqSAtt9/wXVSjnuc72qfsULEeHJduu7h0KDccfiWiEsDFCS2Yii66L44ip9+zgukbWKTfzihO5vMhohvu4ZA/jm7cI7V8TIb2X6bKoLofqYqSGg6uewU70AkkopF2BfUFUVTlv/x28kfvk6xtQSwMEFAACAAgAZnhnRR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GZ4Z0W45zzyXgAAAGMAAAAcAAAAdW5pdmVyc2FsL2xvY2FsX3NldHRpbmdzLnhtbA3KvQ5AQAwA4N1TNN39bQbHZrTgARoakfRacUd4e7d9w9f2rxd4+AqHqcO6qBBYV9sO3R0u85A3CCGSbiSm7FANoe+yVmwlmTjGFAOcQh9fM/uEyCP5NIdbBMsu+wFQSwMEFAACAAgAOZNfQ7MNd67sAgAAiAgAABQAAAB1bml2ZXJzYWwvcGxheWVyLnhtbK1VTW+cMBA9b6T8B+R78G7SfK1MojRS1ENTRdqm7W3lwCy4C5jaJmTz6zvmG8qmjdQDEoznvRnPmxnY9UsSO8+gtJCpRxbunDiQ+jIQaeiRx693Rxfk+urwgGUx34FyROCRPBUWwGPiBKB9JTKD4AduIo/0DC4yEydTQiphdsh9itxdpDNyeDBDl1R7JDImW1JaFIUrNCLSUMs4tyTa9WVCMwUaUgOKVmkQp8Euzd/R+CQypWaXge4hM/P+wDVJy/GixYCkOHGlCunxfL6gP+4/r/wIEn4kUm146gNxsJKzspRP3N/eyyCPQVvbjFVJrsAYm0RpmzGzFIuL1NHK90jlsE5Aax6CduM0JLTC0gkw28RcRzWPHtBaXr0VNW/pt7bf68atVI52zln+FAsd4VEf0lkngYwOo7KkvG7ZQY9NB91ZJuIo+JULBUH5+a1tkfmCVAHbjivzdHXh4wG+3XHfSLW7RRh2Ua2g24rmVqK5JajlcNvoq46CNLfdADe5gqZUM/YsApBfuFLctsWVUTkwOjLWWDoEM1pduRapE4RFJolP/0Eb6zeS5qd+S5kS8D+E+YREbU1EGsDLnUAfAwnW1AAW29pck8WujdnlpPOnpNfXA1OVYy0KXsQxXIWAYxhww2lnp/ugoLhGFz9XI2zvYC84EmEU42MmGcane2kSrraTDL2DveBY+tsJaGtuy0jHdRw1U9tBjE6sE+bn2shEvJbtOdgzZln24Vsj1xzdZKI9OJ//MYqDGM1gbsjE6rJvvX3VHD7YOTW681lnlWXQrTgPYPKs8mpmIc9GPgFseB6b235OzT7sQUc5T03HNNd37HdZrMQrOIUI7J9ucWJrEoHtGY+cXZz0GFBP3C6D8KVpKiKjtSSVmvuUY1ibZwFFhalm5SOqHiqZp8FIGzfrfg46xl11o4A7MWww08UxNp/MPPIBX+q7XJ5edlc5X1w22DKvhypwlcs7VnWdcNcZtO7X9iKsnnl8/Q1QSwMEFAACAAgAZnhnRbd+K21kAQAA7wIAACkAAAB1bml2ZXJzYWwvc2tpbl9jdXN0b21pemF0aW9uX3NldHRpbmdzLnhtbI1Sy2ocMRC8+yuEf2AltV4DkwU9zYIPATv4POwoZrCtCSOZmKCPj8bxst54TaI+dVV3Nd2qPj9MyT7nMj9Nv4YyzekmljKl+7y9QKjfz4/z8nWJOZa8OSJ3Uxrnn7v0fV6xhuYypHFYRruyeYtReH1ISa2cahkzjCLJPPUKOc9t4zpwHdjGOUpsv/lL4o/uEvcxlfOq/eaE/diwSzkuZZfG+LKF0+r31OkGV8swTq0ubwVbox6mVsfWQIxwyX2lGgAEstwRh6uUndQEecw4hmoUBQqIcE46UYmkHFoWOtFUmO8EYpIx6ir1tHUjrY2jtkroCNFtmledrSEYiTEihABzlQsIBqNWDU1Dg1oPCA4MiKqNJgpQsMEEVr3zwnKkqBcYV2YMYHw87nG79+c6ov+9zuGc/xA8+wVn2dVbmzPm6vfPy9KKb+PTj8ehRDSNXy7Dt+vryzc/vnr3wK4mbdt+6unfUEsDBBQAAgAIAGZ4Z0XdrhbX/UYAAHV1AAAXAAAAdW5pdmVyc2FsL3VuaXZlcnNhbC5wbmfsvXlYEtgXP+yuuWRWjrtUzrRZmpmaG1Q22nzLrKxsUyxKK7cUFVFAbTErlWaa1HLLnImaXDJ3QaRSqVCxsURFgSTFnU0FBeEF27fvO9/neZ/f+77PM39M8xT3nnvvued8zuecey9c2rXTQ0fTWFNBQUHnl21b9ygoKHMUFJTiNNRk/7IVHJsv+58idI/HFoXiVtMh2V9UAjd7blZQKEVriY+qyv4+78y2g1AFhYWR8v8UaQGAGAWFKM1ftm7eG+M31htW8iYADuLglvspWCus8hL+ctXjevfefRfaHl+z/8/mtT/fS1APWal5+uDlJat1+rxeqm3tTr575dbVffq3Cned/Ou43uk9Ef7X9r7R/WVJcwllFWUqjWlEjgnOE00h0iLL41pTXKf6yTHiulAqK92TOzkClsby74NnT/OH75fkxtfznltmgcV9BvhXCYpqhv6f/JGoqr11PnmH+TROXPtTfMzsJEV1StU+KSk5aYGy9jqCwoc/CHi1Zc1E/zhEjrpQ+Oik8yaREs9l/+ey+rVxU91BUgMGU70RXCw8XdTxmQgF5YuGye1DYZdeCNyW8448/ayz7I8DHZuy7eK3/xFzAVzJGS6ifdnZuLo/o178pwJ7IOqLj7T3hm5KKAlWbjRTq58sCoMz91b6zh9LMZtBUH0Fk7tsc8na71ufiVVTET4/e3sJLDbscSe3exxT04sc7B7/dJKZPxLihU8AtB6UaMyhnsmKG68JhI5121k8U7fXGJgf4eU6+XJAImLXTyP7n1/njy2uB6m09pBnh7zinZ7xGmrHy0Kls3Rp3fRUVX3d9HMf/MMbwxW69170UF3Tf6IVsOPoItpeygF6zBpa1cU1UBeH0YbyizurRqZLW57P/gKjRzQHNeJGMxDbzCFPy8XvN+BnY9m8Atcle9cznecTLLRxspX2HqlHIf8+J7qypmNhiSvs6pUxLhcdL3YpHBC46bqWT79ZAarxafO9rVbqUhrsjdtfOAJUAyAnXrTUCWhxR1+Hjo+ZVyBIh2kRkt4iDxyYKYCcjcHRId2rKve1WgwY6RCEaSdiqVRaNJ91oAPiZ5n+6qfVwEi0zfFDqHcbx1ims+MHBtMfi12mxwDxb5BHowhm+cfybl0v0StI6lXmCh09vDAu2/Ii/NxM4saXZCjisaZ6N5nOqPin0cksjxZdo4q0F+MhBX02eWTkOJRFWr+BjPSr0uZQOyzTfwJD817M5IdsHODWVMWpCWE4pllYrFfTXYQYladAR+ZFKyPooocl5jaawHIkpFabCznd7eDpQLCepuWeNmsmblb+sPG1aj9occIZAItTjpqGr4HKkDSFAUj/PdwLhaf0jILzSIv4/kdwMejsL2IT/pUHC5b+xNIn/ZZodXb7tHFX5GBWwHh7GGt+BFUJkf2fvIIsvVgItaGeK7rrlrKTSOaaFUxKJWwpynyqwHxahECN7zq2uA6xhgUgLeAnsxEufitYBvXWHk8gtRFAm0Pm5BZvGhT4wnBwvPm5AkBqTbHYmYE+1VfBt4M69pXiKdlBgY6CaLICoPIJqsbc8XGOIrDSazo3mWg76H4LRY6jQVHRnrjAx7+kEViin6qgLunkK6wGxPpy1kFnrigGHHp/pFKhPqR+Af/Sid6p2hp0dbJg6kh0syASRAiJo+a+9dd223UHE9Dn+LxDrzautPbKR5+TxLi4QU0TiGwlX5cSbRgXt5GQduaA2qzQ0W9FLjYswesl9xA3pwTwGoiHOD7vTyEyWZnFJtHLdozGuT/qdGjv2WyljEj7o6ler8mCMHBqxIgBNVvW7N5ii/g5IY3eyLTxtbfr48b4pT0gIp4neeTeySNd3eziXsescZwx4z89cYnVEDndzQ0TZysC71DtfqPqcBwfAkiGR4EZ+aKbNsvy+Kkz2nWtnWM57S11vbYEotPPyS1jCyefxu0/noAW/Ny19YqUFWdHU+4/JZwGjiYJEOAM/jPBYZd0TJPuqyJrArvb+s3IgGhDYeNDVoXUiGHdV+daXmwOqtP1p/bYB74DMrc5m05wmV+JLaDVbApnmKr/DQ8JMu1kPfVVk268a+V1KpUVHVZ4XX1CpCLkxXZp9CMxpKYgj7KlGZaSFtbANr81bio5bl5rQZGQBr7MbIxySSZdjVLbp03rI8/BxKaJriU30LuHhb4uDqxF7RmTl1gB3kswV3aZStnOWre0u09kpklZkY55mWHNFqi0Bfj7rb0KYCuIIOrhqQX1ZFvtCFo/lBhMyT81QBs3YjDpMYAB0WpJ6qYenee7MTjMz3gQpDvGz/FsHvtJjO6Jp2hWP7vM8aqFoOvHzmi3utCcGSVxGyrf+TZ43HI9AdwQF/c0gYhMsP0AqNpGmWsIGRSCx5JBv6CbmPKMzY6YSy+wLgSyd4jFpjdQ0vWNPxIyEpHUlvvrsyMzLM/5qQi0J23Q+KDZi5cRT5lQ9ZoQTFsGqbOOezjtaYYDnvTgMK3O1Ws3euzG61pnzzRxoPISMMwngcw50moJhgzeCYDIXDmVdqe21C/voszZjRgFAUaPbXfJRjZHL99v31OriMftBz4Jz332G7tGjBQgr1MtTVBu7NQQRbwIuEag1Rs0LVJC4Mb/Zo/lR01W6wZ/jExLlctUhDEvcFrI3KRsDJ6ldOIkeXddxGb+zR4xdE8/BB4bplI43luCpRBkACWagXNyMX9nlOgd/cM0sZnIOzSbf9ucL+zZHLojgU3LcXWLKwx0eNkEZcJeNAylpRHvTuXLJlfj12HnLmJpc5CwR+ioobTngLIcbHtrXS9JAVBxJcHP/unzW0f8Kn9jk/G3AOjrrzcOp6cmIuLTU6+us/k5AdBt3cDLyNjXwIfuxZsmWgt0t+OqMBPH/IA9Ru+X0b5h3eEE8tWrmGH3TcnnBl3WVuGs7LzqW4i8AB9HtEYX94AgdjLGLzcaQF7ldY2dVs1aGXs+xQVpD7ZW3o53Nx9leVbzbopczGJaHUhzq0FvMseUBgrT2of4aue5IqEj4MotE0UQnrlX4FKBx6UhBhfP4PL9Wm3DbhqAiOI+uzL4OqIGAp6KEoM67MDQ4hCQINpaGSEGWUc9S/BVE8aAL0zGgN7E+ecpAPhrPTqw8X7raT5DA5l6wvzZLX4/eFvF40PHDaxkfpdhxndt0Q2j9ka/9TvGBp0dCxm2jGi9RsVI+F9B58d4v08iUKZXPW49JfL8nc3JWbv6If2eL/qk0yLcD1jtH3vbb5Eo1mCLdFvWItLuNFojn1fKM6bX0NbJ7M+0hlYh1uvEOiRdYWTbWXn0Wtz1SOWVRvzuNPCrA+FKPH95FJK0Cx/gYo1qhTdGN08Tg/p7B5gCt3j9W9lhsLpj3Rv2SEC9k3UB96muHn9DpyFIksn6prglWUu5B2iR62m6uwsQodO4Qu9pc/J2cF9pZ+sLjcE4cBg1cGLMbebmBuyUFtbPIb0C5xLw7C36bgDhQmDUnA+b+UvCxUAnF6h6DPV0bYjdibUhAqcq0u/UTlww5KPtQnQ0OFLbPTHBephsv6v3g+J21ITAWkjRoJYx/O/WJU8M3ke4B/OVlXAK4H3KzL2wNUpip+i7mGFKLJ/03qfXQGQkaQ1hjg2y46WiLVEnqCfGzX4bwzfPDxsfOymptPhI97JlNGmR1mXosfVhzpafcUZ/oHyYsPK8z6nkLUVlJYSyyS/qQfj56d1/rf2UnpUf25RgwIjq/oLxGa9bQnB48OuhIbWDO3O2f2OQkvamz2jeuraExMMoCT8vLBc1c4p++nMSuI6wqVEt1NHZmSpmqIM4RWpfscRgmQJimCcLT66x+fyTPxQV/RIoRyGfE9KThAQFOsH97/D28C8+WcBQjcmx/4JKq2lrcHSCf8yx//KTOeGnviP8VPup/zPCO44yuEQAXc4YodHRA4d1DDfaKIMkXDSZLiWOklVjFCUrNxEZtmNO87cGe1B/fTvurHZPdTiEuV117yZVP+TkK88N/KZRZ1lj1OJsm84dZfSLWKd7i96qccSW89Lb65e1q28prT5TpmSNF/bdNV1O0OIUMDY+OEBPvBByOmv9nM7X5SUahvP/VJK1PKGaG9N36VxZpoI1AZDSdFGEAIyfvl/5dl8K2xM6b8tb9Wqm1Jj7yYxINeajTm7oJFvJx1pCIOMKXimCA9V7oit836Gl/ynl21c07yZoanCUcKGOH21EWW2rgf4uRf0FDJPOg9a9vZOx7os/iJzRfi9Si+P0SVKgY7jAV6aBvZsSwvwDi5T9wOo99qWeht8YKs3536H+Her/90MNlxAqgij2MDpSMNDqzO45Uht5CjpSVLV/EkkNqcqxPowAcQjKWQZ+MfmS24ce5+hXo2ZnHonYh1tbW+fnbvOpwhcXhxzL+iBz0vgqZLiY8EQXdGTfAToGvsBTbSk+1Mdt+wqCQxty8tEhtvr9EAj1ffg5opY0/40rKlw/ZuBG4E0tthGHmaIIHtsvjyM5no8+gPeu/MRoi6aZDJedHvTABmwTq+HUJATfl6IMNgArKuIf50we8T3Ct9vyMRRBGH0FZ3/q3J8oGseWdCkAPC+41fOcpG4YvnjI8ktN6BtnStroppi/CKtUhRpsvRmmewzeCq+khLjgHJTDjXZiVl4PaXzXGGpULbzrP2++WSI6q6ExZ8h6xj28VBu7k0+HkQJiDBiCok4xeZEMwcxgHzFMU6cZoIp73KkZbJKIplMm9ClYge/FevL69Ne+CXTMMZKLR0LJmUBXHwMKInXBh4mNGR5YPj/muo3+yZ8IYdhLtDYn2BOsAmhvab+5wVcjrDGYh/s7X/8ANIGtxVYS528ZiMMrgF+3HgrE5bRWh5w4bPNB6wNXFAYQwaodxoyqCzBFyQGbdk/rr3UyfpWefaeYYKwsLuZYEbzWnhSLVYSasA5oVHgLRUPxQ7ROS+ReFN7JxioFaXHcZOvJO/xSwv96fqPx29g3tvv4eyqi8mTyrNcGi0bmcfTHC6OaqEMp1P2V+u8kNp+4lfvU/5da/QPbE+gOOC3OJE5dJUbRj5jzkYZsUZ7cqrb9YZNC/DaZzkfguhpySazhvpslekofWpm9bVWpEH/yfavPHeeC2vAl7fTjIYpApel8OowGX6GhL/M92VYU2dJ2BvZUPix673tWyvrHVa88+FOpCKwsE+egBCYf3iznOx+Iu6La6g27vI4/+NGdEdZrmFjCRC4h+FSX5d6/EoR31/igiWjtl3oGa34Gq6YQoOG79Rd8pagjezdxap/IPrgY9MaI/93p8E0lWSOL9U+6EkBizpPQYw6q57UyL8ri60j1xwxv70mG0sPEjJ4ypSJ14YEWNzdcEEPQYMNv/85O3oAmdAF2J9qpCGVNFeJVMuet0P9qgjtimsP2L/LxX6soubrAmuCVcvLN6Jw8J+ZYZFOIJfXyO30MrF/HE9KOa+2Vbzpd1tRaIQid8fWKR8PXsFcZ7E2sUBUit8iG3dzpZG35X3XXYci4KGsJJsZ9Yw88jjxYjFnMgF2IUcSnCc5+xwmGk7XS+14qiStl86Jw/b6elXyoxqWKEl4/6dXi0QsGfp09sSNFdXTRmuMCdoMWR7Q3RML6jt3xPRRL1lUqUYsT0QRT9CuOWaIoU4FudsmAQTx9I9pJzubCAz8QubtthPKLswP2J1SjVYUh+TV36IA9V0xljXXvdSPI+gzLnoMjKVXtRlVFwe9ZeiaJgNAjZKOLCMq6Lg+iIrF3btGq1lT1RlMf3Qcs9UsAVQeX7fgG0PUP0nesuEe45gXsCk6oHynGur9a0tFFafTZ9G0AmgO76H3+FLsBO/RjMDa6JSmkWknO2pmtn+Jzkm3TL2tmbMkuZTWRQ3u8Lbjhw/UllZZzHtBhFIaxDT3ctf9d83UZiZWQplNrkOJ7ldVAXBK2VXftOW8G5eier/byQVr10bWygHinMEG+jbHFVsXTxks/NOi2Wde/uR5+L0GzsOAbk4pq0AnKV1q97oTq98zzf+j9tbOs0p1pkVFmf7NvOHGhRegBLf1diau+q4L/offXbrAD3hbmJ4vqI3cTvvJ4f7PwJ4dkLGHHwbnYWNEa45wTTn1eeexd75r/pffXkdX/+TkUf4+i/gEP1a9ReSTZpGOLbFHPNTW+De3/d70N6n8gu/CbB7orghzqwTGvL1wB31VNX9Jh2xFHnXH3zUXwnvF/6hLAtdZUZhje/Y5RLHm2w1se+cPkXAb/WlRJDaX2wFk5WRqlFUhX3lMLh3OTNqQfHrl28BPVzQdzPAul/aQMMuDKzNZktujyTCMU+Wq34ldOusksPH/2z0GtWzY8xNDff64+d+p8f8jRmbaicEEvLK8kUGBpbKDXXZZYGqQic8DyYT4Q/D3sbkpovyGqVJjhPNHNQ+8i+qh0CR29qsj+JptBXvXk9payCG52JsyFZvaM3E6BdvM2TPEiJeL4Vtv011PUMPpWTuuCejIuwhGLIRHZpFu5Je1Fv4iPFLvVtPayxg/lPrTvjXI2C+cX3/t6f2mGZ5ygdH2GRU+Tz/kWw3tpm/Iw14j3RrlSjZc2q83RjTjeNNwYBfzhtXP9MT+bEJd0fssZ39y/89oHVsLBCYCbPs0WfpbpGHasIBOY4Zxh3XHvCI23eEaItIqziodrzhb3P7M1eRhgk9POxiBL5n0bINvNp/LGe5bh3G+lxJPYGji4ToyKUKOof2Xcjmtoj8llbaxkZPMK92d8yzvkTdmK1drterH8QxPBK98wu1Y+pVh55dMD/UqzsaHNGZ6JEQchvqRT6wmyPrAu2/O6a73gvkicX/OKoPhaJYwv9Jtwi3Gu0mjuPwlP08xwgF1RMN9cZhJhQcjIB50LVZNgx2tHXDozMHmsu1GOvo4Lc+qtq7Y5KvmpCZED++yNZiojaM1WJiovYlZm6dp44lEv/3A+5pf7aF25C9LhCVRntpzt+j3fi+uMr4VSV2xyX2J9LkhtYvwuEl4UoyLQeAzvRubeyT1a5xyS1gYwZkBQF5vvh20nRri3kdfR637xU2PjD0XJyFi/HoMVnzfvKyozgFbCcDUhSgiB1RjcKUZNqMHsH5qyicjBUASpZzw6AYsYRJnE+00PB6LY/TfUpnu0ab3tY0zugaTgUO21XoLumWy8c1+8MW/g4Pbv+H7uE2l71kimAmDf8/ZGyEsnPLTcVQLgp4x0819Oa3CMUqATQOU48RGaQlientBwLdm5z6MaeNyPWnlG0oXDe4/bEohB6fHOwLPxfqgF/N7A3ue1b3IkWBgH5Hqhvaj0a3OtdZO053qff5o/0mDhH523aLNrcTj6TBasgLykG7km1yfpJe61787Drc7pGJwywl4rYgY337XkBShSNmZ084qbC3tBcApyFncNUQxd40FvEc90rB3YRzsBumn8WFTOBn1/m8JCZRAZ9C2I1Dn6xEkOkYe/B5HdT1BQbxnIuX0D5II0TDo2yyCy+7sQ+T/0/qZjZWVp3iUYr/46+h9w63wwX7ao9v3fI5X/Q++vuULm1AN6jyxYd+z6GjsJxo+TomQpambl99Kq/6H3SE1t9UDQ+Y+FMOIcf7qjtPpBkubXHL9jgX3hOdmiymWR9ttU6n/oTX7VaAe2UPnQwFntjuuog4MsWNvt3fQ1f0l6cNRMzl+KEr5DQ/+H3t9gP2NH62vk/CX/G/zF7rzOiCzvXxfyXfbzP/T+mv2c0hW1eMosUedb/GVp8AF12aJOfZf9/A+9v8F+/rlz/uva/4+4dszkKx+MK2/OUgcsOQ2LvEx7ztT1j46OMi4hDpTzjx79uLsEQqNJMiQULC86XdWP4TYaePSfUaTdnV25cb6KlWQTwf6Bzju/JRFSTRz+mKtddTYYOULc6ZA8eSVCyeXjGcUWNZSYCQg7toFWZSw/3zePGy19ITqiiMrPqZgPP2wWQSVNHfu0iN6tLXNi8eC4V0jmWrTZmk9PAAq75FuuxfnizEDHUF452xY0vuSgg9mez48oQN85opDZR2LqHyYVYIf/5Ly89GldviP4v52DdPRsfhjq9Mfn125QanJzwKR++7DF4XR96O8f6u+frmSk/Isjjg3+8sqhRVHNueO9kdveYQnjd22XqU5IFiY39jQ0OjpaMtt3xXpG4qkT2lMdXmYlPx1YoXVNFyTmDLAl42z7PMkExiGeaxBf+px9oF4o6TOor66JnRw+XuH8pyDAcmS1TIM0xsdRtQyTGZKZkZIwxJhP4t1952dOxqbM89E7SZdKBGHj1cy0ayI8KzfOni5scnB/FbKjyLPsiMX+BLB/oM5ExK1Xh4rezfOWuzKlBEy3rojtyFrN4edJxbcWSHvZKNgixanF5+JqWgFihnpqU8m6kXkcy567dqiTB5ere7+/+fFcbdn5GWNwIisvHsV+cfz1rLR1Y7Ltgtv54c/ZdRVFWJm64tw++npzsD8i0u7E/iVWmw01IbouHMIzNA5GdkkekVwcHuBGGxcqiZudg8KSomnan8WpBU/QJYSgkjp7w60g8WtdLY4rRUxMFQ88DMGTxh1UYxRpWTc+mk+AMpHoA03WHK11RmavRg1T6sIOS6uV62/VBbfl3qfJxxipsc+eLmbqnHTuTns7t+wkRW7cTc2GOpXKusA+r7vzOLOwHnTQ67GgjtISPRlehgV8ej6yYxG45afVHCETLYhNxRZrcajS4349gE3JYaAGLY4tu7Dul+74a51JlUvfrd00yH/HBIr3bIUDpdgXOz3bbEvGHbXn8pGC3qpLI1mkEjFyhwmYm+1L52YjckJIRmiiS0Qu9yYXugYyfb2eTO8nI0vy+E7l9oGBgWGat7lOkMciCn6qwhMhfZYnfmZyB01HvtYCx7S7gGZeoEOB3EtePeJxP2genzoVtoZZzPqdf+XEarClX1yz08CG0ICqtFn5ydBIg80n+8Nouxo7zetvKaqizdxhyxn5QOEyBSJ0HMdvdWgGxgPyHfEzA96SYkRrZX8KvHGDIzmmBU9ppbMQPBb+xFO42aEsfFbXz21mi0L5FRZ7M9qJ7ALH3ZLxLLo4gH3bHboiz6HciovzBdeY63XkxY3XOLhWIIpsRuImh/exJ2/QR4j2oqQ7BgwTeoKbSSdzZLC8K+396WmIiaFmdD/TKD2sfnbKISWbSD6RTHMgZBQIjf4g0c0Wyeh7v5GC/B4R3hcfIK6Pc3+01C6279KKULUXkFA/H3yA40yvDkePw7TcEuV4Nneps4lCfzK8FSv2NWKQ6Cwpf0dCTD2RIr/CBV0MBN9nNycgnyB6VhDwf4whL8mNedFnxkw/Y1yAN3qIxWBAsgSXhe6NpoawyqiyKZXk8MetyJV0Fr8ylcDi4TiPtVhevT8wiLlW9UWh/acmiOIxQYSkPznOiAHZ4FJfiyn1IKSVZIBR056BCm829J6pGxP02ir0wU94L92C2qDZlBuygI8Wqchg1kXFls2pe9aNutaFqgS8m82oCcN2Jbg28h7st3GNGSCmjWzEsH0A8yoiU5qJbLxo3MH3Ynyzhtgaxb2SZfRj8RgNphJ7OLM14JckpiyJGxS1e4F6RU792+LAGvSpm0jKYxaUNOApBu2kg6aMhdkCBzxXZ7rotThABf86leVP+HhS0JaU6KaMENROZeMrFQCBqg1GiqVH9J7q1qhJOndPV5sgj7S72uNgXoFoY+Kp4WmR6a9kBXrdcnxcbxzsOOKkCp68tdV255/xEy886BO/x9TDwqphgzOiLE7IqG3lGFXm3X7qaZ96d5BsDx8zjYUuixhXgxj8chEyqB1J80Lxrnmef+GmPFq5m6fd3EsA+iSwsWp4rJVeR7243zoPTYCVVAGwtJ0FBowxTiDt9Uhh1ezystlg0DvZnQ5/pFMIMC8b8i3To454md1LsRgqiz8zzgNO2nEcL5uTrlKesHiN6wNugaLL60pQ4cazpfGiOtOf0A9MKQ+JMLgmEq6DEJCbGnX6k9y7devUgH7WXlnWmBZKd/RywtJEYEqndUUNeL2SNSKOv/4zW1IAJ9E0Gh3/Y5a/1msfeuQZFvOSmNqz/mVgZiv9eonrYgYWdtlamo6g5/1KIvKTYnunA2Xr00IKliMvvlyZJ8rXRZ58qCfUIDh2y1JmIdIq6Ih6HuaBR1vrA0CBQKQ2eWQKrycMXvAGQXJuZRkpIUuitsWgWU1BWm9NSigzKcS1rtBKk/eItXCnRXmYSDTEFfFe8jWakPEQ5ODymN7+rsmqPmYNdXwLOK3QA3L0cAI7S1o5Ita9ty/bD3Uyxqz2xZHcv/zSIj1O0jvOJNMFvhnADevpVbnTrMHnv87y4HqjmOobvSK6FNVV9GJUZlAvdFibCIkKnxBdty2ngA5boOdlCGayG81yT7bKg8lwyeG8mFcByUViOlhskaSFkkxc/4C4qpMLhd+MF9c7SxF+dASpHgC6A7TxxKmnzePAVwgjzKdZ3TMSWqwLSCkOxT69ZKLF2WNaNL6JPrso3PE/uSX6FuxebyH6oEAdgNiVHLZOS5OjE7oB0DGGOPAJkTyvCObvY3RiHwIWnT2cO5UbN67HMGk+q4Q4Z9KSmKD8kUCsVeY3+kAlYhYo/uVKBGmpuPOEdBxWb9ngkK6uKmyyz9QdqQQWhlhTr7zrk0IgU48nm5DMTI57Rc1Ur3kC/KsI+bscbdo/sxCaRtA4kZYq2auMax+karJfBOsxAmkHR05WCO48aAm2fZ9adScku4ap4qdbwowvSPNAug539MJl6KqDS1qfr0Bva7o5c65BbJr9gUqQDDMd8DfjxPAKm9evNsCC8cJGa5kKTmxRxOen9itH39A9ELU/8FPp8arjdQK/paiGlQjxqdp7dVl0hGiXLIEUJJ34wKQyuwhi7ivLrSc33B7fMFPhoKsivAHrCFI/PjswUnyvqPvt0h6YK/dNrtc/Y4sNV5S050nKl/tZ1OxKCDvuNq0AJqtXh5w6vP797eL0SyV+/YfpMx0Di/KE59nKQZwuMioaOjsTRbelMEqJ5s61u5fJaJKHRcSCiFj1pZU1IW+zK8JRta1Bcr77VNNF0APNKj36vfsOu/YzmlJNCqawczykd+hJbfvwn37vbwG5vzsKjrRcF7BYLsIjCtUhfHQ6x3Td+g+55dtT4cH9S8adzwwCPWStdN2hK9eTYesa3ukbE7opcreivjzlFv6AN/qUrNbKpN+VXzBpnXmJbemgJ2u99wmO8rOf5TdFaHsVMW1aE06cT1OJq3Pn1wQNWZoeaBZQoP3xM19lkXuGDxgZxTysY3iSSihBTd6vo/HcGaqxXxwHOd2Mn+7PcADNDnk5yBhGlow8tsrIf1t1Yt7saKADnVxSL5npqKqfS6nV/dRzPyKyTwKaI+kOKhmzO8b6RabGsb2MaVYeHTfx93YlnO5mwNmP81lr1KnveOxNb4YsKZpZzZFx4tC+OGqGXowFZ+cNyCfVhwSFevyZgNS9/nfnqg/MdKf69FfbVD/cObZRUxHm32WG6x8Az6V1Hp+kdZuVlcQzj2/Y7UnMl6V1OrKksMb6DqlofPh9sm1ntIBx8XYacZ8/8qtUWE1HgzOiFdixTTVJlrQ5VJcV3+MHHUzZ+mEJBpBNCYDLTuY+iTNz/C8MP/GndYgVGI/gi2RxluoyM1iQ5eMHP3EmUfWLfHOzMlRNGBYvomaVIPot5Rfgr8xcfgAd6664Egsvua90bd+SLbFqAt7s5A0yYkAs4GLzrRXxj3IqrASNkTWvfHvfk/blylBV4UXz2JOL6F6g2YlpWIqhO6H67gLAo+XpTzI0y48krjNNh5TPskDSaZP9P7nTmK4GaI+n9MmfvryQYJxpSfBITm7zQ80OeoCcdLneiN7qcEiJ9wVmxfqJHdzagXwlg4OJGuNcmqYUCdbrg/6IN+GQWFpyvQYNiw/9YKH3MQc1lEkjrhqxMa4eszzrnrIwYMmlXXty+8xfF+DwVdQFyUN901xRTJHwMoXE2QME5RqQ0S+k2aziE9inCQMV+/wPqy4rv0i39CkeXbPHhYYERa34enua9RkWwVszW02CojyULY43QGxWA8B6g0wWTtHnPI+3gRGDShqP2SnY8FqDxY3B7xSDvCjkTdcCVRrqbeqs9U/eU4Ivf9Y2xIWniotZ875tHrJlBK609ugieQ9Dt7qU/IqOtyiHlXijH5jXX1mQm+iCShviWyoja6z03vA3MMd1RnkVhzTD0veprifo9nosUxYXZ9lrflHVOqd2Zz7HqJo0PTDEsxk2k5IJvrTNzlJAvvNjmNjUQsg1Kxhy/A3AT03Yk5SZHzTCjCLZKtz+dV2k8cPqu0p2+5eQT3dNYvp4ZFIIdiewY3tC2JlAX28W5aHhpQ8QYtVEeKkI9JgnUnKnIe6z70Sc4JDb6VBzIyE0EvgY6VhrmIgXYcr6uBpjyBL918jBDW+Mn2Sd2JNo6kvvSHgu2rK1ja7P+9psvdWFOK1olZT1m97cm5iO1RsgjdBJWbSoMMJ1ygP5VdhrEZE20q2+eL/zmTgqUlxvMg7ZUO+yDySh60zYkHmO3O4t9QrIF/oaTMfH5k1PjqNYbL57KpcvPwiW+VhHPz7Tqqr2/nt1vTzuP6wA4JOyGq7DfkW39ej0crEaFLgrwmq7Gi9mTVhABobucXVcsqpW284mLwZlxCEFsSASOEzE+32GpwaHj6EExQL4CtGV+Wf8wKqP49LKYdI9bgJWyFK/Lyp+xhvWeSSQ4ekOd0ficlxC8OxDvULfHfUjYQdhrBslVSMvj3K9VDv2JCKkf4hw4ZBpzGKLNhh5U7gO4pzz8M1afHrjSpUPqBSuNqDNCZr3nw431UN/bdpQ/7x9SGR83J1x4SuIWfuzLekvJdG+JVKeGy3wtvN1BTqj9RBG1OfUe7pk6n1J8IqiIqp+05uDqx/c+apKek6GgHaN60duy6RsmjOG7RRKhGHiR2NolYEomMFdo3/A+6vSlxwjbx67EbU7cfYtzHUM4at3VnXfd32/Bcc2JdCtOTHpmoX3vixVtt1K9M1/EwgSdQ1UUPwOe4eWyqOn1HuuDsDnkazDihonRyi6tDx6RHR0NGdrReT6tReLnT5OXkst+s8bQu+9en2yHNCRfppAuKztIhotczYxkjGq3s4fgGfWFChbvJ8uY6Oy25NfbZSkw/dLZvYrq+0/zpikgA0YyBhTwet81DDxw03cMP+VhLgjqnsZE6v9VWgaONJSw0+Ku2diXzQY30/Q1N73tmL3pA5x8XDLq+x3DU7brotcwg7X35XYfv/rOiVj4vYlu/2K+oZ/zVWGayvHS/ptlj36ZOjBTTSmTBEYn29U04d+XhRUqLR63d63JdL5Ap5ZqJ0P9H2DFkJbIo64b5PqzpJvFIbbryzvOKD6PhiOdNfWpxOTP5jdA1xivjIcLVtXtt83apwYA8/CUlm83fWuJt1DglW/OtLyPpbYK7up88x9FPU31n2jEr/T+uYBiEwh+W8LpEEjkkPmFgs/ID5PfpuMyd2YKWXFS1gtswJ6/fRLDLBfzjbaCD71M69aqupnx1qgZFcHYeU3Lig5/RY/9GeGPUDUSbTPsPLlFalpFz4lvLrvA0uK+Y6iiguEcqZ+8vDuk+3JL5JX62w9F0rN+Lqs7JMgJagD5YVX7cKXhOLdc/KiQnrBJMjWsx+extEIxQphDR3Ja5VH7BYEdhomGryM6vgEHtYvIZQ43JpHrxyzUlZCuDmf7h3rx1JPFw+8352CRBtFyZgsqjcJnII4rTB8+yq+pesJvMmAHEerPtkKG2WIshiG5+eksidfMWDxApj8arDYy8O8+wzubV13PlKPTJn30XA2npD3KSMDsdw6vDFuxJe9kCHv9DtocSH23LIPov3klGeL0CZVX1ESWZwF00RCMNunlxQJzr2sLA15T9RWzV1jV0PJrBONPOs9eCEuw+2TS9wn5TVUVWH7vLH+1NEUgk+1m99f0JGolIUf2oQYy+OxrDt7XD2FoCX4vKL97jMDhmWP48jlqi79qt5gh/fpQPvbKrBsArKNemD7WfXU4G3HMP9A18AVFFzq4o8DGn4Q+gUPkBeccXMidUYLoxqpg5epOyvfl2ubT30Q+gXar1vyfhIOD8pyy64F0dw1Pwi1/yj0y8ueKu8mIVSL7qjtC4lsDFlBfV+BHtjwQehX1z3fT8Kk8yC565ldmIXqB6EmH4R+4bKKyu8ngVB2DvLl2tf2VV4be58+QI3/kUpYo29uVv368ShD54PQL7B87p773CTwiTkVxTEmvuHUZ9Hvj24cdf6RSqDRES3UbR+PqpI+CP0cCOXX599NQpbkHPLBpRZXjx13tvn4NuIfqGTE0blmIOSPj0KffGpb1d+zrSJLmrtPT/TDnPfusPMfqWQyO+cI337Px/Ooo//Itjr0wwosQ527dr4/f8P8I5XEtu4shpus+njeuO4f2ZbM3V7oV+UEr/jM3bz0GOxqZlqLOpCT2PLnduyTMy5siAxqs/CQ7phRC8D0U4ZLkh+EwuQ61WRzD3Fv9rIAWNP+oN/5tKlYYiHZph0oZJw7TJdQSsCgasU4UldX16NFLTVQ2zBA7sepBNnK5+itIpQK0dLOrUtMNX/Xo4Fjh/70dKkXS0YDQXHmw0yYG38lAH3qWDcSc+lEc38K5fIQtt1cPlpPvHTWIWsh1S+MfiJvBq6E2w3TMfho1k1zR0s2ikD36/XSWXbeRR5SWZy/FOlzZu0THlARlsdCz+NQBw4nRSviS3OY3bUVHUSND7GxDS9XO2g5wSNG+mYFCA6MQAUnWJ+DNrOfX7dk8VP1pk4ulr/D4OdJp/Oy7vuU5ObNmJPJJXhK2hC0HJRuoySp1BPGpLpYLAE75AIwT4hOAxCb2zSHY2ArD7y74+OckXQLyTS0tYq9IwFpvJDoQtTAJZ391FMgcqOWZCrkKfKuKgA247Rr4JoIB4LHmTT6zwfQp3ixkxov9B5iE3HaZTZkxM4dBiQDzwS8AmCp60DeUie3qGbrm6r9iD44kjKTwe/t+HGlBwMC7I/1gPRlrgMGHJKvuiINLjKDUtvsj3/ytEkJUaSIx1W6Pg5TmRH6wpk1IZhiVsUUNwYOweHP+CbNajyGu28Wg/DLCKxIqrH+RRVhRFdE7cPEdctT0Dfcv7TuuU3eri4MoRBgHgxS+3OLcg9GyimmpdcNepRnnApX+55jBM2AgeWvzLAA33eB3GJHCuSF4TXnM1F5WCF63jD1jh7DhHoQQC2yq0sDfb5FJa4EjwepD25YsG1um4PdMG2sKDYXZ1hn7RYjtvI6hWY1Mo0i+bFCYU3ccwRtbb3JZd15HPhzlKOuol9mx2zAJ8eHbXLbJ+sxoOXiq6AXlUEqwGI9cjuFfyfCiEEaecafXPZ7RgEr3BabGU/XQGxQ4w3EhNcimq3JC5MJuQX93AMuJewwIhEBdawt0WuPDDtmQOkgspk1pUAu//eCEVEzSQOnm/xIV8N3Zgo7UZkf8vQtetXOWepimaU2krwJTGl/BctopYV4ahZobg24wvp9s6NXPrrtIG0ekO1OdyC7XMDj5gPTLTPKEKmZXucnTedZs3xaMdY41kOPbWSnN0HyV9CFHo7IQg8cbWk8EZXnj2dD5wDyE/RofufoAp3UXNgp7q/RFIJDpXfHT2CfjJ6pctf3b3b+8xbrKIv+ygg+IyM5o1/vrRyAenWP1KNmGcjptYGBgepeG044/I2LrPrYsiP0I6IW8mundJePsBjvC5mGgw6fgFVrrv/3YN+ge9sHByX8M+xmFn8C0P8MEqs/FfePopjT+Kfi/lG8TMN+Iu7fpfy7lP+vLWWdPUGWgIXRhX5gHdRIFSoIOvT3KbVu78NsWRJ1ZoQqnZkcUXfwD3N0dnaOWQbYAjz/yXWITrosO5Im6iI2ZS4KMDpwL9HSp1iDA1wzJX2wy7Liww0QK3kSJe0io/bHHD4V41zxImBENFC2OrSneilBtKBWqLuUSrD/IHXK4YEloX7i7+1ZaMQbiy24BWTCc+1RJyRwat7OfJjnFym7rC0RotfH9JfKmEtmmJ2/v6pasV+d04Qsm4xKFLCV7l8/9OEEm2Rk6PKbQEWWr167n6An1MQWAQ0zRP57gyrexYfEQzrZR9aXPpZl6efmSr+YZptPc0bONtqivbIkvPhton0IS0gnaXyoOj/ITry2ffl+eSb+4BtZ+iMLuNcuWR5d8+4qUmXGSPD9ikPv9mlTkVrTj9dK4mdHTOgjhY9044VPbH7cUfbwG0l305s0DXZJ3dRNtn4HQ8ZTINsyA068vQpH6VatPOK+8pNvhkl5ZqbHyENOHaRbFj56ogtySTp/av/+b1QgMnuWEkqq4EsJaLhHYZjx25taUxE5IRX7g963ekXIHFwqMzFIT+adnG/NbKumTDCA2bRh7O0jGd8gg84Io/wPG5Zuu275HnkYNHS4cwrzDSXZ/LpFZqvEahtP53dXA4OtKV37P92hlEuLZf1ATamnuu9947rYjj9kGye0Cd3RvvNtRaMiOnFthp7mh/jvqAxZdkHWDx0OuRn9jZtXhotWyZwSlWLSXu6t+D01bPtXDf+q4f9vaojkv7nmFTqOZeP5bHXzGH/+Yy1r7d8us95s4IY1M2/Xy6/x1BksTRfw+kksMjq+aq10Kb9H1GgQe3uupNlh9aB//ZaPJc1A/x3mcrlnFm0Wy99AuIg5T7KCKMUh43jROJ/tC3ZssUC7RAA9EXT51Rep3xtKURWtVkAiPgzYiI6KH7gRGItxPZ4bVy/c4rX4q+pfyjN5DASELjtP1IhF/bwRoFlk8x+62Y00eiMM9fOS1jN0HeK0SFhlOoaWsiCOebwarjSE313RY+O55nCXf6c+g2+H5fdU7ITQzkG9LOauvXb5FZcVdZxuebeGCtn+qsj2F0/2NAquqrnsb2IxbhPRCxuGq/TGuLjzChwXSMmMHBCx3oYHzm0yBxHZ7NqRYj5b+Jzl8WRJrknLhZNObyD9G5CpF2N6M+0HFrWDayOHEAefT6YQbXtYEf0Rb1xgRe2ZAvrC9m+Yxnk5ELNrL63Ds+9xuD0ag3q3LN4ELEDDA86Qpz3ayO08iMRx2Dx/49mIJKYY2bUkmUjyniHBM/iXFWTJFOSNa5ZiqYvjcP1aQlgWqzjKmC85fGwOu6OKfP1JJ85/rGS2EjLniMufWRpdek3QSNECb70Bix9Zpya5YeeHeM4eNaJQTYrDcF7BALwAdyRXXBN2U5ZmtiQYRqGJx4wgrrZPM0hZmBZYhjWrJiRn/r32v8lfP0RMmacm27O80Ig3SGpqTy1+WXM6BUtk9k/29a8a6i9H5jufg54f5Vmi0iidPzAgB7Ht2r7YPAyTpSOqVURRXKrkuqLtaf9eiFRRkimMzDDDpLI8ac+znjZKoQ21G34omLDxhM/GnWdqv4R3x9qrHHvj7FWKHor4HcT2A/Ct4sH2iytVheMbuDjZkjD4jM2g9J8oFSYMWAuU4pQKl661Sf2G0xjOGfc12O/odYdRMppBIwVRtwfqPeTPCHBHfR3PAh7JUjZr1q+vXcyvDJXN2yUBKsGSxAeSHl7aJTli5QbXjK/J7l81ATdGikOp9ES6HTlkZMPAbFXDhu/QB5u54tF7R/9Kt5/5+Nzd9bia1spD9+3eH8qc/hzvvqr1fw51Mn8ortAKrknZte4ThjSHd8De3x3yLKXzYyV43GuqYdCdmsxvIVuDsmw3vBz688BXQMQfwP30YLZINAZpvhHQ9V2S0yDfQV0HbmDXMkLgGXI80+tOYx78ChErS4wH+OzGjAIBxPRmAP6bSKogdxctjqOxzOA9/Mn1IvOjIIl1Axqu3gpK/R5GLZarBO89aEsIc74APItM+ztQeQmKdf/bQ6jLwXoRg7kcpscjsXlNMMiamwG5312OqUTGuMWdCoACPn645FvQ+7t8+PXyE2Ov/PrIob+XS84fgTvNyh+J1owUY0P9BObSesQ0z/DsnRs13yOWNo5yy2j3PM/ZqCO5YOC3UeqA72uK5EpjCkUwBvOmwOWCXwyAP344wPgb1G7jkk/i07fX8VmQ+vLVw+fx6Tsz/CxI/b9ou+9j9ddq+CxM/6uGf9Xwrxr+T6lhmZLYTdf1TdwFO2GTA97me0no84iLr3Yr6mfeevckbazfifrx60x33U+clzbZIn/NfOJbj5TWwA6YyZL7ed9TRSbjAH2NLH//d+h/h/536H+H/nfof4f+d+h/h/536H+H/v/g0Fes8dUPB49GyT5PKyJA0K7RHMlMellZ2bkVfxf5Fh++/7GOqV0exri0IrdTPOxT7zQVQ59YfUvJ8p78Kbd7/xlF/OP5RbpDU6A/QtyoV98NUKtmHi/mtpCs63G/CY/aycZo2s+ol4zUu18QdGLkjP6ky/wdppmfP8smGc0dceZ++1W0R1BNWvrH7OVdCvPfnl6fHpMcsMr55fP33Y7/9X13QcURj+1Fr25+Ku203VzhPuTbj8grouPXZLT++Jm0B9n/9ftbXxwqLvjzE/W+rRVX93cF5vW6cBsWfeMHHS7r9PBIYEkE/wpY/LjK+IuvwF23q1Q2/b7UgtLbpQ2ff3J17gz44ndemhM9iV988t/0Gdkd+eUn/+0ZO8YT88+En9mbIH2tG189TRPgq6aJ8WLiMB5Sg5ooAGzuVNiSszVn6yfNJeRNbwotfYr3ZpROPUOiXXhPl6dLV4Cmn91d80N7JV4CHWjbrQh8zL0InMhvMYP17J6FrWFlq5YXcI8++VQ13obJjJkV8bwVrwILkVAGBjQ71MIng+p9rqJTau5E1YvGsR4ONtEHnTYSPFacoOvsJ/GVHi8Ou4uHH8FGh5TApRMY0NwPNZSwWisKBw6z1Ek/d2tc485Au5PVDiEMx9pLeyezB7egxwaa1D12mJi9hmRYAI8c84Oc3u+2tmlN1anhHlinVaX8ldUDK+Xw7D3bUTcjHCXDJZLTnOpVab/eQbQcGtB3jBx+9OacspgunaU7HOzZOJgbuwJGdhUEh9bPTtUNiG6QEQH8Njfdutc1etk0bhosmDZVWZVDXiEBwTJv1qqtbbU+Lc4V4FgBvXQBXtDbY0Wf6aiyD4OTDoeGokN0bsrPgrOq8JNFLPIVdk8odqCuaD81uLkipca0tLB0fmkrNJjYebBxflya2SALKKipw9bodbIGB5q6XEXjPqfvNZpSu1woUZyTcd25b9/hHAiKITMJ+e1DzM7QNEiT8YBjVDJoI4EctQkIC2cuQf1ltiflkHsMWaGKjLBIiXoCby7QRutpMuGiZjK0iX3EYl0G1aJyc1Ln+ram6PGgtgZ2wdBvgXvlV/VY5seyRm8KKkM6AiGtJ1L6kwP2FB7eYDmgyYGCAxY5z+QLHi0EJLkBtpWm2L08dne/OaDea7dzxZwfbmzadCVwI+Bmb1KrX7AdZPzwxY0/uDRtcyxSAPUtD9Pr4MXR9YR4VuNgqNGwxd7riai/UoOBYeJdl0J8cnV2d7i2nl05og/y2EX+dTpmjQTQkh7xo7MSUowLolEr3fJSHTNs0i06LMUt+gzI8Vi6WbcN2aT2zupiV6cAiWiHSeBPY7HoV3u0RIrqGe+w69SS4kV0VmZBP0tbVfhTWpdVLSrccXAxe7MiamsC+TE7ThOp0mC4u7fiES9ypsbdDUN4mA7f6m81Yiol06OeREqAlV47r7VkPTTXO89khfBp+7Eh9gNHmsYjyEetWmMOHlvhOHH0QcN6bV/Kvu1rO3iSCvMoc0T3W5Nb10rYkyr5Ke1SdF1Tmw2124NRZu99RNeaYL2AASmPprSMHzvv4L41FY+mcs1mEm2Wm2aU2JxIoAfI9L6YgZkdMYIoiVcAuZda5N8DQGOXUkZ0kevMZ4Bc8Ykpj+HCVrktDBknr3OYgkpvK0/nl4AisyNWKwJbN2yccp0bBpYTAHgE3FmfNnIX3Zt5h85W9m89gxjUENubQK0gnopAYPmy5iZBPkCFK87XPWfDd4m8aSNz7Tg6xQDPubA7qhPzw5SuaAzw8pe312rT15/RxKSywl/JFnRPRXiX2Naf4SaxWkMATb+5lsXDupy0ipe2hKGgE4ohjuRVYcdgT1dN2NTiQ467emUZ0DJmbyXrTfCMp4TxtPNWOy9Ys1fmYZoywv7Y2I/D7QeGaRiQu+zY41nhGbLNLk1SADyafeEBQLoluW7YyF50iNhcVrLI3L3ywsg9JbHNa2TeIW2kYQyia/Zq7H0H+QOdbrUOBGUSz7RWlKQGJsx/BaFIXj9WQsAm7vW09UP0Boim52GYmrsKdMGKxxHntj6wli4+mFKb/ujvNGSuWZwK627cSye8xR8ss34mS4Old4tEMn6e1dkYfYnYN86dpmjw7sRgB3p7c7HBzTUpBmaMgibrejEvS+0WSRB8flCj3A1zXWdMPL8X1hA0NQbt004MEd1epYR4ySwAzA7uFtXmH+rMay4D7faJmntJu/ElwYZSx7pxhdrql8Is5DkiiXv6ja72Q5lSG6TptQYptn0gEpJ2MCnNuymFQFwfnfETBZThSvkTm3uwXoysKT6BrJ1cw7K9Mx8ebAz7E1BrxLf3URLrYdo8nnZHhcQtdj3bW1k/Zp7/QOS6od4NtiCXLs1fGNUa1IW1Q/uboa87mK8JO2Zgl5oHneGlTXE7i+EZVEhGav60KVYGTq/DssiQ0WBs+OHRBXmomaGs167ur0U78+sFtDg6JzvE+anMZtyUENlji8AnZE4rqFFG4MZLl6Lu/kAM9mp32vj2ubC/sTLRT0CDzfMz9Wq02W4qCMbuYNewcqkN3H0uK9KCKpGNE/AdE/3W8dM657S4UESqo1vs4MYTOxLIUU+jrCkg5VhTSojoMotV667Dr7YhL0yNr3pVFtcc89QmEOggmSFkCq4rxG9NAHifad9Rxvcm1o5UryVkYFqI88OprVawO/3zHYAxtQU8N4AaNvpOv+eb53e2GDFsq8kyIEH2OdenzeO6VXBy74lcIaJOoNytThlunKoVbAxIhtx2SXsGyRT6GvnbIpr4PEdumBGDmYmJ8+41fZVGecZicfe2BjY/5beFP7dRxLtEkwi9Ohykg27a5OVHf971RTTGNsLmF77ZhtiZRSbloevENn6g1qaNE3Xyq17qBY6Lb7DymtT31OSIlBCRHvwRdZDwUWt7I2lTjvML4ZJhlL/MxEc1OdTaUu7SNjN4ngUhw3l2fQO6Lvjk3R9oFzECYHlLiPz5zC0rZXmo3p1Bagz3hL1x2BKAmkzdFLhtbd41Cw5WzZt3YI1HFX9jscmwwAxu7rTTcTmBWNvfpUpVEhf3N8e+QXYeQyFfu3jwBb4sZK4Bld0muDf31fIDu47ngikXiQupBdYE1imfUu81XlHD4z3PdW+LH3RF51DaLj7qVKDL5uZEEPiifwAs5uZvjOyVVkYZ/9W4kNoblE2L67Wvkr9ISpzVaVjVLjpfm8/MeNiVl2HWdBBxIgHNLMbtsHEbA1pw4CnpxBC4MVLAcqNAZDYQnICOuhyFfsHdmNQNU8GbtJHKQFU6d5r1GMSUx1ocZyWxt5drlITVW0vnxjnfn4XtPx0VWzGsxem324qNnuFuXlww1n93onI+VzbJNnV/+krEaDZrPucianCML84/FAPIpYna3k2uVjtl3r1eSEJI4IKB0r8rgypJm8/6UgisW7/AGuqcl9WTS3+Zzs5n/m5T8axMLyKH/3JKONtmx+m9motpJZb3BkmhrrIweZEW7JvAnscJX/Rwk0hULxVl6aI458KEEiZIwmyR/4QVn6g6XRt9GfjHcJc5UUUYEZgH2IMxZDDP/Vj7TOQXaD/xaHB2N1n0pPLB2ne/d/FKAwHXQZhaXC94ZhRgcb6JDYl0egyDu5SSV02Eu6Tnu+aBpiamMylzRggcyKNgWLPptYqou6930UatTnfA3N8ckf3Nvnf2ggJ9HkePFs8WoML48kddLMqeYFGav/w7DOL4o2Vk41SYkZKymTJSEW+6m77i9/ScthCHeUbdr1PNEvNExsJ83V+FbU9BFZTZBZcOTfjuWbdXS/0KBv7gJJYqv3ezyVVtoFoNH7fjhesFlzTMc+9m5rRITegSAnzCrfx1KJ958yclhKDwrAw2igPPS4MVJnpPxacpAOJ3jrcJ7iqAVdCGu9G7gItpti+JJxEIwKFIckmgx+nDzWVr0+ou+Y4OMt1h0xVjN6fz25win/yGsw8ewrax+Zt97F145VXiHAUQ+rBI+S28ZlIJpQWc3qxOHVUhr1ao/We/J7UWFmit7lkr+Mk4Li9XPpXO8DxsG4uOs2Y7geffjkRXDWhwuIGqunYrCAZzX1TMwpDYxnA2cKoYVhfEnybHo/hCJloU+ocafboVZh/Pd4iH8r1+fpOXwmFLJUMpwjQzcb7zNd40VZJyBH7uqm98bIF2CVbSMSjDB1EiRQBjQFaYT2bOLI8WqQhHr7K2IaLrSSO182sqRzPHTh1SL39LXnZA5p7ZN9wdwROVkBQCe+aKXa+eMBuItlhGGq1VwzuzTXcZzWhtcRuxjWyOHl01wZ3pB7sY16oB0ZiIBRh2iXKUtVGmEwEQOxaHV1cV0lWEhki0Nws0ec+rbhUhfvI+uFfcDpptXy6pY+NFNE5MSoe0lS1uHaBLxugIh73nBlF+tZHPBOnGW0+6DpyLPZyA3nQkLZp4cXPaWUFqkm7vdeTgE//BJ3+IYkZxIuBi69UEIq//Xli/Z1AKwQu6IColvL377Y+JQHRk68gnriwCxQ9mhuxICKtZXoqHzB45kACuZbiZpcmyjWAJR1fK8Xw9C5ZOgukLmqX9YEm/JxnOcqbXTM9Q6q1keHn/lEazPoOJBCzFu7iiqL17mY5umNM6SMOULvJEXUBag6Al7KQ6ruhGKfvh9UCL0ZmyWLcKQ9HSo07qd99pNYzRyTyHRFuchtNk3rJKVbixWPzMC7WMoPvaVJPDxfTVYsjEe1ykxQhXxNs7Y1gjvRgvVJ+7shsPdScBAf+hSpp/yV6PZ3vuSQJqJ01pebsAA+VfEL8zP0+y5HnivZtz3xZx5Hyit2aRGzEYs/dK9Y3XNrQUgnT5mQnZeCfw1oT4oe3ghQwTzREktW3VBNYakAmVodtNLKYNsPCvi0Dt+TconaxWIwa24lmeqHWh4V+NNoDFd6L83/4mDWFCrS9WmF+mQzTPe2nfK1uHjIs9XULEZ6jId1kdgOCI03j9T2fkG4lfRSDqtPUJ+vkoUVW8SGwMpzyqggIUFFE0BUDGH2u4j2wiWa0/ARdfjG6oeNnXqavV7hXPuHPn9HP5WAseRV+C3LmC0lGUxFtbpN5pKWXHKUocFIESSVzPbnxcxrTGgF63RTZxkhN+Omw6e/CH2XqpQHpe0OT+RlUIVxYvdAi8lMNom8/pBL16SL7oqzLhS9q9fW3S6f5w9V/f7smRlESklWsPK/OPAZYGBxacdPoBW8RmKNQ3KHJNhUnFieizs48A4kcD1lKete6MbUT8hEd8+bTMdL0V8aUKUkr8LOV+jR8yDTvkgZzqvRQcR+vBbBnj5+Zi79eFrahIOmSKdfWMt1GPGi4efxvdT9pBxrKoSa03j4hmdHWEpjygLH2yjnIaxBtOIWkLbq7sfnXfh+zmS8/7bURE5QCkQqIDG8mOc+CuGJy/qpaV25QmfFkFzV42UUNGhvLaHy/bwF5EK5PI0F2QNhN3nzplo/dc0FXSEPFyzxVvh1OzY3FGbwsdC4ia8t+GeEP0FAX86ZhXRT54LRxS5ZjxehnLjPjEu9Z5I6EqOWjQ+NXDWxnWYKAuV69VtCVOYiXXNxL1PPT5/7Up0tf21DhcTVL45+PW0+L/1fbbrYUr4+yfbc4veJ/XHJUV2M17OtEecrjagf+SHY9bTNt+1L7fte9Yqb1K+7vfcRbAjqLlLBP3dBUruXa5D+4a/RO/2v/ebF99OaPmDqtVXtl3UF0gfP3s++iM858ZjyJ36XfznCm9dk/GMjtjnuGnuhMJ6SYGz/a9KciYubzqzwVjN/6b+j3AGnCPw+rzvZcfJZvYresG9qFv59cdP18oXrX87O2f27JuF20+jXTz0Gw2YJq90yr3wIzxNuJwIsiZbV2gMZ5ySfTLipiBWtjMLq0smbxm+TlN1GGhuzjO8HswLf7/r+tmIczSXuJe6pNQBk0sYpnX7/l06tm0s/9r9v56tRq0Zh3dzqVsdT9Px//Lb6j/+/V67hIv80l8t1+W3ciB3QkIJQ459Ow7fvPzc0Y755o/QgIO6Fd1rjjsMMdQ/qHtvjy2Hz8U637eyl7P+dHtsSSash0OzIYH5JafnR7/X/71ltINc3/Z7WMAAk9XP5d1TglNAFBLAwQUAAIACABmeGdFWpkaIGAAAABqAAAAGwAAAHVuaXZlcnNhbC91bml2ZXJzYWwucG5nLnhtbC2MWwqAIBAA/4PuIHuAbU2tDbIuk6TQixKr21fQ/M18TNtf8ySS24+wLhYkEvRdnrXb7lJwp7jeRsiGPkDcFrRETb+eYYjeQk0NNqpm5hKEd2H00YJRJWqjtKwkFO/yAVBLAQIAABQAAgAIACRvt0T+VZKv0QMAAPsNAAAdAAAAAAAAAAEAAAAAAAAAAAB1bml2ZXJzYWwvY29tbW9uX21lc3NhZ2VzLmxuZ1BLAQIAABQAAgAIACRvt0Shf3GSuQQAAL4WAAAnAAAAAAAAAAEAAAAAAAwEAAB1bml2ZXJzYWwvZmxhc2hfcHVibGlzaGluZ19zZXR0aW5ncy54bWxQSwECAAAUAAIACAAkb7dE5gGo9bQCAABOCgAAIQAAAAAAAAABAAAAAAAKCQAAdW5pdmVyc2FsL2ZsYXNoX3NraW5fc2V0dGluZ3MueG1sUEsBAgAAFAACAAgAJG+3RAoR72qiBAAABRYAACYAAAAAAAAAAQAAAAAA/QsAAHVuaXZlcnNhbC9odG1sX3B1Ymxpc2hpbmdfc2V0dGluZ3MueG1sUEsBAgAAFAACAAgAJG+3RL4PNj+fAQAAKwYAAB8AAAAAAAAAAQAAAAAA4xAAAHVuaXZlcnNhbC9odG1sX3NraW5fc2V0dGluZ3MuanNQSwECAAAUAAIACABmeGdFGtrqO6oAAAAfAQAAGgAAAAAAAAABAAAAAAC/EgAAdW5pdmVyc2FsL2kxOG5fcHJlc2V0cy54bWxQSwECAAAUAAIACABmeGdFuOc88l4AAABjAAAAHAAAAAAAAAABAAAAAAChEwAAdW5pdmVyc2FsL2xvY2FsX3NldHRpbmdzLnhtbFBLAQIAABQAAgAIADmTX0OzDXeu7AIAAIgIAAAUAAAAAAAAAAEAAAAAADkUAAB1bml2ZXJzYWwvcGxheWVyLnhtbFBLAQIAABQAAgAIAGZ4Z0W3fittZAEAAO8CAAApAAAAAAAAAAEAAAAAAFcXAAB1bml2ZXJzYWwvc2tpbl9jdXN0b21pemF0aW9uX3NldHRpbmdzLnhtbFBLAQIAABQAAgAIAGZ4Z0XdrhbX/UYAAHV1AAAXAAAAAAAAAAAAAAAAAAIZAAB1bml2ZXJzYWwvdW5pdmVyc2FsLnBuZ1BLAQIAABQAAgAIAGZ4Z0VamRogYAAAAGoAAAAbAAAAAAAAAAEAAAAAADRgAAB1bml2ZXJzYWwvdW5pdmVyc2FsLnBuZy54bWxQSwUGAAAAAAsACwBJAwAAzWAAAAAA"/>
  <p:tag name="ISPRING_PRESENTATION_TITLE" val="Ext gloss_Ch8_Digestion and absorption"/>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820</Words>
  <Application>Microsoft Office PowerPoint</Application>
  <PresentationFormat>On-screen Show (4:3)</PresentationFormat>
  <Paragraphs>36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 gloss_Ch8_Digestion and absorption</dc:title>
  <dc:creator>Hanneke.Remsing</dc:creator>
  <cp:lastModifiedBy>Lydia.Young</cp:lastModifiedBy>
  <cp:revision>88</cp:revision>
  <dcterms:created xsi:type="dcterms:W3CDTF">2013-09-26T13:28:46Z</dcterms:created>
  <dcterms:modified xsi:type="dcterms:W3CDTF">2015-03-19T17:52:00Z</dcterms:modified>
</cp:coreProperties>
</file>