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2" r:id="rId4"/>
    <p:sldId id="273" r:id="rId5"/>
    <p:sldId id="274" r:id="rId6"/>
    <p:sldId id="280" r:id="rId7"/>
    <p:sldId id="281" r:id="rId8"/>
    <p:sldId id="279" r:id="rId9"/>
    <p:sldId id="282" r:id="rId10"/>
    <p:sldId id="283" r:id="rId11"/>
    <p:sldId id="259" r:id="rId12"/>
    <p:sldId id="284" r:id="rId13"/>
    <p:sldId id="285" r:id="rId14"/>
    <p:sldId id="286" r:id="rId15"/>
    <p:sldId id="287"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598" autoAdjust="0"/>
  </p:normalViewPr>
  <p:slideViewPr>
    <p:cSldViewPr>
      <p:cViewPr varScale="1">
        <p:scale>
          <a:sx n="77" d="100"/>
          <a:sy n="77" d="100"/>
        </p:scale>
        <p:origin x="-96" y="-51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5DD88-9DC3-45AF-9279-B77D450C2CFD}" type="datetimeFigureOut">
              <a:rPr lang="en-GB" smtClean="0"/>
              <a:t>27/03/2015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B1C0-9900-4F81-99B1-34AAA9000DBC}" type="slidenum">
              <a:rPr lang="en-GB" smtClean="0"/>
              <a:t>‹#›</a:t>
            </a:fld>
            <a:endParaRPr lang="en-GB"/>
          </a:p>
        </p:txBody>
      </p:sp>
    </p:spTree>
    <p:extLst>
      <p:ext uri="{BB962C8B-B14F-4D97-AF65-F5344CB8AC3E}">
        <p14:creationId xmlns:p14="http://schemas.microsoft.com/office/powerpoint/2010/main" val="27766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B1C0-9900-4F81-99B1-34AAA9000DBC}" type="slidenum">
              <a:rPr lang="en-GB" smtClean="0"/>
              <a:t>1</a:t>
            </a:fld>
            <a:endParaRPr lang="en-GB"/>
          </a:p>
        </p:txBody>
      </p:sp>
    </p:spTree>
    <p:extLst>
      <p:ext uri="{BB962C8B-B14F-4D97-AF65-F5344CB8AC3E}">
        <p14:creationId xmlns:p14="http://schemas.microsoft.com/office/powerpoint/2010/main" val="1364351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10</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11</a:t>
            </a:fld>
            <a:endParaRPr lang="en-GB"/>
          </a:p>
        </p:txBody>
      </p:sp>
    </p:spTree>
    <p:extLst>
      <p:ext uri="{BB962C8B-B14F-4D97-AF65-F5344CB8AC3E}">
        <p14:creationId xmlns:p14="http://schemas.microsoft.com/office/powerpoint/2010/main" val="3804162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12</a:t>
            </a:fld>
            <a:endParaRPr lang="en-GB"/>
          </a:p>
        </p:txBody>
      </p:sp>
    </p:spTree>
    <p:extLst>
      <p:ext uri="{BB962C8B-B14F-4D97-AF65-F5344CB8AC3E}">
        <p14:creationId xmlns:p14="http://schemas.microsoft.com/office/powerpoint/2010/main" val="3804162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13</a:t>
            </a:fld>
            <a:endParaRPr lang="en-GB"/>
          </a:p>
        </p:txBody>
      </p:sp>
    </p:spTree>
    <p:extLst>
      <p:ext uri="{BB962C8B-B14F-4D97-AF65-F5344CB8AC3E}">
        <p14:creationId xmlns:p14="http://schemas.microsoft.com/office/powerpoint/2010/main" val="38041621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14</a:t>
            </a:fld>
            <a:endParaRPr lang="en-GB"/>
          </a:p>
        </p:txBody>
      </p:sp>
    </p:spTree>
    <p:extLst>
      <p:ext uri="{BB962C8B-B14F-4D97-AF65-F5344CB8AC3E}">
        <p14:creationId xmlns:p14="http://schemas.microsoft.com/office/powerpoint/2010/main" val="38041621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15</a:t>
            </a:fld>
            <a:endParaRPr lang="en-GB"/>
          </a:p>
        </p:txBody>
      </p:sp>
    </p:spTree>
    <p:extLst>
      <p:ext uri="{BB962C8B-B14F-4D97-AF65-F5344CB8AC3E}">
        <p14:creationId xmlns:p14="http://schemas.microsoft.com/office/powerpoint/2010/main" val="755886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3</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4</a:t>
            </a:fld>
            <a:endParaRPr lang="en-GB"/>
          </a:p>
        </p:txBody>
      </p:sp>
    </p:spTree>
    <p:extLst>
      <p:ext uri="{BB962C8B-B14F-4D97-AF65-F5344CB8AC3E}">
        <p14:creationId xmlns:p14="http://schemas.microsoft.com/office/powerpoint/2010/main" val="4259542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5</a:t>
            </a:fld>
            <a:endParaRPr lang="en-GB"/>
          </a:p>
        </p:txBody>
      </p:sp>
    </p:spTree>
    <p:extLst>
      <p:ext uri="{BB962C8B-B14F-4D97-AF65-F5344CB8AC3E}">
        <p14:creationId xmlns:p14="http://schemas.microsoft.com/office/powerpoint/2010/main" val="3728144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6</a:t>
            </a:fld>
            <a:endParaRPr lang="en-GB"/>
          </a:p>
        </p:txBody>
      </p:sp>
    </p:spTree>
    <p:extLst>
      <p:ext uri="{BB962C8B-B14F-4D97-AF65-F5344CB8AC3E}">
        <p14:creationId xmlns:p14="http://schemas.microsoft.com/office/powerpoint/2010/main" val="3728144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7</a:t>
            </a:fld>
            <a:endParaRPr lang="en-GB"/>
          </a:p>
        </p:txBody>
      </p:sp>
    </p:spTree>
    <p:extLst>
      <p:ext uri="{BB962C8B-B14F-4D97-AF65-F5344CB8AC3E}">
        <p14:creationId xmlns:p14="http://schemas.microsoft.com/office/powerpoint/2010/main" val="3728144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8</a:t>
            </a:fld>
            <a:endParaRPr lang="en-GB"/>
          </a:p>
        </p:txBody>
      </p:sp>
    </p:spTree>
    <p:extLst>
      <p:ext uri="{BB962C8B-B14F-4D97-AF65-F5344CB8AC3E}">
        <p14:creationId xmlns:p14="http://schemas.microsoft.com/office/powerpoint/2010/main" val="3728144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9</a:t>
            </a:fld>
            <a:endParaRPr lang="en-GB"/>
          </a:p>
        </p:txBody>
      </p:sp>
    </p:spTree>
    <p:extLst>
      <p:ext uri="{BB962C8B-B14F-4D97-AF65-F5344CB8AC3E}">
        <p14:creationId xmlns:p14="http://schemas.microsoft.com/office/powerpoint/2010/main" val="3728144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384909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2966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29176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056373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17432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64018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975A66-E399-43BD-9E27-8D26794165DD}" type="datetimeFigureOut">
              <a:rPr lang="en-GB" smtClean="0"/>
              <a:t>27/03/2015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79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975A66-E399-43BD-9E27-8D26794165DD}" type="datetimeFigureOut">
              <a:rPr lang="en-GB" smtClean="0"/>
              <a:t>27/03/2015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502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5A66-E399-43BD-9E27-8D26794165DD}" type="datetimeFigureOut">
              <a:rPr lang="en-GB" smtClean="0"/>
              <a:t>27/03/2015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333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35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0627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5A66-E399-43BD-9E27-8D26794165DD}" type="datetimeFigureOut">
              <a:rPr lang="en-GB" smtClean="0"/>
              <a:t>27/03/2015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5655E-D9A6-4A47-A8EC-BE06B62A7F6B}" type="slidenum">
              <a:rPr lang="en-GB" smtClean="0"/>
              <a:t>‹#›</a:t>
            </a:fld>
            <a:endParaRPr lang="en-GB"/>
          </a:p>
        </p:txBody>
      </p:sp>
    </p:spTree>
    <p:extLst>
      <p:ext uri="{BB962C8B-B14F-4D97-AF65-F5344CB8AC3E}">
        <p14:creationId xmlns:p14="http://schemas.microsoft.com/office/powerpoint/2010/main" val="2660747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992888" cy="3168352"/>
          </a:xfrm>
        </p:spPr>
        <p:txBody>
          <a:bodyPr>
            <a:normAutofit/>
          </a:bodyPr>
          <a:lstStyle/>
          <a:p>
            <a:r>
              <a:rPr lang="en-GB" sz="6000" b="1" dirty="0">
                <a:solidFill>
                  <a:schemeClr val="bg1"/>
                </a:solidFill>
              </a:rPr>
              <a:t>Movement Across Membranes</a:t>
            </a:r>
          </a:p>
        </p:txBody>
      </p:sp>
      <p:sp>
        <p:nvSpPr>
          <p:cNvPr id="5" name="Rounded Rectangle 4">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3</a:t>
            </a:r>
            <a:r>
              <a:rPr lang="en-GB" sz="2800" dirty="0" smtClean="0"/>
              <a:t> Cells</a:t>
            </a:r>
            <a:r>
              <a:rPr lang="en-GB" sz="2800" dirty="0">
                <a:solidFill>
                  <a:srgbClr val="7F7F7F"/>
                </a:solidFill>
              </a:rPr>
              <a:t>	Key concepts</a:t>
            </a:r>
          </a:p>
        </p:txBody>
      </p:sp>
      <p:sp>
        <p:nvSpPr>
          <p:cNvPr id="11" name="TextBox 10"/>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340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a:solidFill>
                  <a:prstClr val="black"/>
                </a:solidFill>
              </a:rPr>
              <a:t>Questions</a:t>
            </a:r>
            <a:endParaRPr lang="en-GB" sz="2400" dirty="0" smtClean="0"/>
          </a:p>
          <a:p>
            <a:pPr lvl="0">
              <a:spcBef>
                <a:spcPts val="0"/>
              </a:spcBef>
            </a:pPr>
            <a:r>
              <a:rPr lang="en-GB" sz="2400" dirty="0"/>
              <a:t>Which side has the lower water potential?</a:t>
            </a:r>
            <a:endParaRPr lang="en-GB" sz="2400" dirty="0" smtClean="0"/>
          </a:p>
          <a:p>
            <a:pPr marL="342000" lvl="2" indent="0">
              <a:spcBef>
                <a:spcPts val="0"/>
              </a:spcBef>
              <a:buNone/>
            </a:pPr>
            <a:r>
              <a:rPr lang="en-GB" dirty="0">
                <a:solidFill>
                  <a:srgbClr val="008000"/>
                </a:solidFill>
              </a:rPr>
              <a:t>The salt solution has the lower water </a:t>
            </a:r>
            <a:r>
              <a:rPr lang="en-GB" dirty="0" smtClean="0">
                <a:solidFill>
                  <a:srgbClr val="008000"/>
                </a:solidFill>
              </a:rPr>
              <a:t>potential.</a:t>
            </a:r>
            <a:endParaRPr lang="en-GB" dirty="0">
              <a:solidFill>
                <a:srgbClr val="008000"/>
              </a:solidFill>
            </a:endParaRPr>
          </a:p>
          <a:p>
            <a:pPr lvl="0">
              <a:spcBef>
                <a:spcPts val="0"/>
              </a:spcBef>
            </a:pPr>
            <a:r>
              <a:rPr lang="en-GB" sz="2400" dirty="0"/>
              <a:t>What is the water potential of the other side?</a:t>
            </a:r>
            <a:endParaRPr lang="en-GB" sz="2400" dirty="0" smtClean="0"/>
          </a:p>
          <a:p>
            <a:pPr marL="342000" lvl="1" indent="0">
              <a:spcBef>
                <a:spcPts val="0"/>
              </a:spcBef>
              <a:buNone/>
            </a:pPr>
            <a:r>
              <a:rPr lang="en-GB" sz="2400" dirty="0">
                <a:solidFill>
                  <a:srgbClr val="008000"/>
                </a:solidFill>
              </a:rPr>
              <a:t>The other side is pure water. Water potential = </a:t>
            </a:r>
            <a:r>
              <a:rPr lang="en-GB" sz="2400" dirty="0" smtClean="0">
                <a:solidFill>
                  <a:srgbClr val="008000"/>
                </a:solidFill>
              </a:rPr>
              <a:t>0.</a:t>
            </a:r>
            <a:endParaRPr lang="en-GB" sz="2400" dirty="0">
              <a:solidFill>
                <a:srgbClr val="008000"/>
              </a:solidFill>
            </a:endParaRPr>
          </a:p>
          <a:p>
            <a:pPr lvl="0">
              <a:spcBef>
                <a:spcPts val="0"/>
              </a:spcBef>
            </a:pPr>
            <a:r>
              <a:rPr lang="en-GB" sz="2400" dirty="0"/>
              <a:t>Is osmosis an active or passive process? Explain your answer.</a:t>
            </a:r>
            <a:endParaRPr lang="en-GB" sz="2400" dirty="0" smtClean="0"/>
          </a:p>
          <a:p>
            <a:pPr marL="342000" lvl="2" indent="0">
              <a:spcBef>
                <a:spcPts val="0"/>
              </a:spcBef>
              <a:buNone/>
            </a:pPr>
            <a:r>
              <a:rPr lang="en-GB" dirty="0">
                <a:solidFill>
                  <a:srgbClr val="008000"/>
                </a:solidFill>
              </a:rPr>
              <a:t>Osmosis is a passive process. No additional energy is required to move the molecules</a:t>
            </a:r>
            <a:r>
              <a:rPr lang="en-GB" dirty="0" smtClean="0">
                <a:solidFill>
                  <a:srgbClr val="008000"/>
                </a:solidFill>
              </a:rPr>
              <a:t>.</a:t>
            </a:r>
          </a:p>
          <a:p>
            <a:pPr lvl="0">
              <a:spcBef>
                <a:spcPts val="0"/>
              </a:spcBef>
            </a:pPr>
            <a:r>
              <a:rPr lang="en-GB" sz="2400" dirty="0"/>
              <a:t>How could the rate of osmosis be increased? Explain your answer.</a:t>
            </a:r>
          </a:p>
          <a:p>
            <a:pPr marL="342000" lvl="2" indent="0">
              <a:spcBef>
                <a:spcPts val="0"/>
              </a:spcBef>
              <a:buNone/>
            </a:pPr>
            <a:r>
              <a:rPr lang="en-GB" dirty="0">
                <a:solidFill>
                  <a:srgbClr val="008000"/>
                </a:solidFill>
              </a:rPr>
              <a:t>Increasing the temperature would increase the rate. This is because the molecules would have increased kinetic energy. They would move faster.</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3530583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317112" cy="5184576"/>
          </a:xfrm>
        </p:spPr>
        <p:txBody>
          <a:bodyPr>
            <a:normAutofit/>
          </a:bodyPr>
          <a:lstStyle/>
          <a:p>
            <a:pPr marL="0" indent="0">
              <a:buNone/>
            </a:pPr>
            <a:r>
              <a:rPr lang="en-GB" b="1" dirty="0"/>
              <a:t>Active Transport</a:t>
            </a:r>
            <a:endParaRPr lang="en-GB" b="1" dirty="0" smtClean="0"/>
          </a:p>
          <a:p>
            <a:pPr marL="0" indent="0">
              <a:buNone/>
            </a:pPr>
            <a:r>
              <a:rPr lang="en-GB" sz="2400" dirty="0"/>
              <a:t>If molecules are moved from an area of lower concentration to an area of higher concentration, this is going </a:t>
            </a:r>
            <a:r>
              <a:rPr lang="en-GB" sz="2400" b="1" dirty="0"/>
              <a:t>against</a:t>
            </a:r>
            <a:r>
              <a:rPr lang="en-GB" sz="2400" dirty="0"/>
              <a:t> the concentration gradient. The process requires the energy from ATP. It is called active transport. Active transport across a membrane requires transport or carrier proteins. The protein changes shape when it binds to ATP. A molecule enters the protein. The ATP causes the carrier to change shape and the molecule is pushed through the membrane.</a:t>
            </a:r>
            <a:endParaRPr lang="en-GB"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extBox 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Tree>
    <p:extLst>
      <p:ext uri="{BB962C8B-B14F-4D97-AF65-F5344CB8AC3E}">
        <p14:creationId xmlns:p14="http://schemas.microsoft.com/office/powerpoint/2010/main" val="2758099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317112" cy="720080"/>
          </a:xfrm>
        </p:spPr>
        <p:txBody>
          <a:bodyPr>
            <a:normAutofit/>
          </a:bodyPr>
          <a:lstStyle/>
          <a:p>
            <a:pPr marL="0" indent="0">
              <a:buNone/>
            </a:pPr>
            <a:r>
              <a:rPr lang="en-GB" b="1" dirty="0"/>
              <a:t>Active </a:t>
            </a:r>
            <a:r>
              <a:rPr lang="en-GB" b="1" dirty="0" smtClean="0"/>
              <a:t>Transport</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extBox 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2050" name="Picture 2" descr="C:\Business\Hodder Biology PowerPoints\Received\Re-use artwork for chapters 1-9\03_14-1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4735" y="2492896"/>
            <a:ext cx="3574529" cy="387133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691681" y="1908121"/>
            <a:ext cx="2376264" cy="584775"/>
          </a:xfrm>
          <a:prstGeom prst="rect">
            <a:avLst/>
          </a:prstGeom>
          <a:noFill/>
        </p:spPr>
        <p:txBody>
          <a:bodyPr wrap="square" rtlCol="0">
            <a:spAutoFit/>
          </a:bodyPr>
          <a:lstStyle/>
          <a:p>
            <a:r>
              <a:rPr lang="en-GB" sz="1600" dirty="0" smtClean="0"/>
              <a:t>Lower concentration of molecules outside cell</a:t>
            </a:r>
            <a:endParaRPr lang="en-GB" sz="1600" dirty="0"/>
          </a:p>
        </p:txBody>
      </p:sp>
      <p:cxnSp>
        <p:nvCxnSpPr>
          <p:cNvPr id="11" name="Straight Connector 10"/>
          <p:cNvCxnSpPr/>
          <p:nvPr/>
        </p:nvCxnSpPr>
        <p:spPr>
          <a:xfrm flipH="1" flipV="1">
            <a:off x="2627784" y="3861048"/>
            <a:ext cx="101259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724128" y="1908121"/>
            <a:ext cx="2376264" cy="584775"/>
          </a:xfrm>
          <a:prstGeom prst="rect">
            <a:avLst/>
          </a:prstGeom>
          <a:noFill/>
        </p:spPr>
        <p:txBody>
          <a:bodyPr wrap="square" rtlCol="0">
            <a:spAutoFit/>
          </a:bodyPr>
          <a:lstStyle/>
          <a:p>
            <a:r>
              <a:rPr lang="en-GB" sz="1600" dirty="0" smtClean="0"/>
              <a:t>High concentration of molecules inside cell</a:t>
            </a:r>
            <a:endParaRPr lang="en-GB" sz="1600" dirty="0"/>
          </a:p>
        </p:txBody>
      </p:sp>
      <p:sp>
        <p:nvSpPr>
          <p:cNvPr id="13" name="TextBox 12"/>
          <p:cNvSpPr txBox="1"/>
          <p:nvPr/>
        </p:nvSpPr>
        <p:spPr>
          <a:xfrm>
            <a:off x="824696" y="3390091"/>
            <a:ext cx="1960039" cy="830997"/>
          </a:xfrm>
          <a:prstGeom prst="rect">
            <a:avLst/>
          </a:prstGeom>
          <a:noFill/>
        </p:spPr>
        <p:txBody>
          <a:bodyPr wrap="square" rtlCol="0">
            <a:spAutoFit/>
          </a:bodyPr>
          <a:lstStyle/>
          <a:p>
            <a:r>
              <a:rPr lang="en-GB" sz="1600" dirty="0" smtClean="0"/>
              <a:t>Molecule to be transported enters carrier protein</a:t>
            </a:r>
            <a:endParaRPr lang="en-GB" sz="1600" dirty="0"/>
          </a:p>
        </p:txBody>
      </p:sp>
      <p:pic>
        <p:nvPicPr>
          <p:cNvPr id="15"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6084168" y="2631063"/>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7107582" y="2641306"/>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6214550" y="3645024"/>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7498454" y="3579067"/>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5930575" y="4581128"/>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6912260" y="4581128"/>
            <a:ext cx="632770" cy="701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43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317112" cy="720080"/>
          </a:xfrm>
        </p:spPr>
        <p:txBody>
          <a:bodyPr>
            <a:normAutofit/>
          </a:bodyPr>
          <a:lstStyle/>
          <a:p>
            <a:pPr marL="0" indent="0">
              <a:buNone/>
            </a:pPr>
            <a:r>
              <a:rPr lang="en-GB" b="1" dirty="0"/>
              <a:t>Active </a:t>
            </a:r>
            <a:r>
              <a:rPr lang="en-GB" b="1" dirty="0" smtClean="0"/>
              <a:t>Transport</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extBox 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2050"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6246960" y="1854315"/>
            <a:ext cx="632770" cy="70196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6331562" y="3135283"/>
            <a:ext cx="1960039" cy="584775"/>
          </a:xfrm>
          <a:prstGeom prst="rect">
            <a:avLst/>
          </a:prstGeom>
          <a:noFill/>
        </p:spPr>
        <p:txBody>
          <a:bodyPr wrap="square" rtlCol="0">
            <a:spAutoFit/>
          </a:bodyPr>
          <a:lstStyle/>
          <a:p>
            <a:r>
              <a:rPr lang="en-GB" sz="1600" dirty="0" smtClean="0"/>
              <a:t>ATP combines with carrier protein</a:t>
            </a:r>
            <a:endParaRPr lang="en-GB" sz="1600" dirty="0"/>
          </a:p>
        </p:txBody>
      </p:sp>
      <p:pic>
        <p:nvPicPr>
          <p:cNvPr id="3074" name="Picture 2" descr="C:\Business\Hodder Biology PowerPoints\Received\Re-use artwork for chapters 1-9\03_14-2_K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2010" y="2205296"/>
            <a:ext cx="2728500" cy="3852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7352251" y="1992488"/>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6356763" y="5085184"/>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7167104" y="3963008"/>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5930575" y="4581128"/>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Business\Hodder Biology PowerPoints\Received\Re-use artwork for chapters 1-9\03_14-1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5342" r="82298" b="26526"/>
          <a:stretch/>
        </p:blipFill>
        <p:spPr bwMode="auto">
          <a:xfrm>
            <a:off x="7668636" y="4867673"/>
            <a:ext cx="632770" cy="70196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p:cNvCxnSpPr/>
          <p:nvPr/>
        </p:nvCxnSpPr>
        <p:spPr>
          <a:xfrm flipV="1">
            <a:off x="5436096" y="3309257"/>
            <a:ext cx="921161" cy="2698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99838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Business\Hodder Biology PowerPoints\Received\Re-use artwork for chapters 1-9\03_14-3_KC.png"/>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1837736"/>
            <a:ext cx="3240000" cy="3996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268760"/>
            <a:ext cx="8317112" cy="720080"/>
          </a:xfrm>
        </p:spPr>
        <p:txBody>
          <a:bodyPr>
            <a:normAutofit/>
          </a:bodyPr>
          <a:lstStyle/>
          <a:p>
            <a:pPr marL="0" indent="0">
              <a:buNone/>
            </a:pPr>
            <a:r>
              <a:rPr lang="en-GB" b="1" dirty="0"/>
              <a:t>Active </a:t>
            </a:r>
            <a:r>
              <a:rPr lang="en-GB" b="1" dirty="0" smtClean="0"/>
              <a:t>Transport</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extBox 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2050" name="Picture 2" descr="C:\Business\Hodder Biology PowerPoints\Received\Re-use artwork for chapters 1-9\03_14-1_KC.png"/>
          <p:cNvPicPr>
            <a:picLocks noChangeAspect="1" noChangeArrowheads="1"/>
          </p:cNvPicPr>
          <p:nvPr/>
        </p:nvPicPr>
        <p:blipFill rotWithShape="1">
          <a:blip r:embed="rId4">
            <a:extLst>
              <a:ext uri="{28A0092B-C50C-407E-A947-70E740481C1C}">
                <a14:useLocalDpi xmlns:a14="http://schemas.microsoft.com/office/drawing/2010/main" val="0"/>
              </a:ext>
            </a:extLst>
          </a:blip>
          <a:srcRect t="55342" r="82298" b="26526"/>
          <a:stretch/>
        </p:blipFill>
        <p:spPr bwMode="auto">
          <a:xfrm>
            <a:off x="7087275" y="1486755"/>
            <a:ext cx="632770" cy="70196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899592" y="3429000"/>
            <a:ext cx="2104055" cy="1077218"/>
          </a:xfrm>
          <a:prstGeom prst="rect">
            <a:avLst/>
          </a:prstGeom>
          <a:noFill/>
        </p:spPr>
        <p:txBody>
          <a:bodyPr wrap="square" rtlCol="0">
            <a:spAutoFit/>
          </a:bodyPr>
          <a:lstStyle/>
          <a:p>
            <a:r>
              <a:rPr lang="en-GB" sz="1600" dirty="0" smtClean="0"/>
              <a:t>When ATP is hydrolysed to ADP + Pi, the carrier protein changes shape</a:t>
            </a:r>
            <a:endParaRPr lang="en-GB" sz="1600" dirty="0"/>
          </a:p>
        </p:txBody>
      </p:sp>
      <p:pic>
        <p:nvPicPr>
          <p:cNvPr id="14" name="Picture 2" descr="C:\Business\Hodder Biology PowerPoints\Received\Re-use artwork for chapters 1-9\03_14-1_KC.png"/>
          <p:cNvPicPr>
            <a:picLocks noChangeAspect="1" noChangeArrowheads="1"/>
          </p:cNvPicPr>
          <p:nvPr/>
        </p:nvPicPr>
        <p:blipFill rotWithShape="1">
          <a:blip r:embed="rId4">
            <a:extLst>
              <a:ext uri="{28A0092B-C50C-407E-A947-70E740481C1C}">
                <a14:useLocalDpi xmlns:a14="http://schemas.microsoft.com/office/drawing/2010/main" val="0"/>
              </a:ext>
            </a:extLst>
          </a:blip>
          <a:srcRect t="55342" r="82298" b="26526"/>
          <a:stretch/>
        </p:blipFill>
        <p:spPr bwMode="auto">
          <a:xfrm>
            <a:off x="7498454" y="2290325"/>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Business\Hodder Biology PowerPoints\Received\Re-use artwork for chapters 1-9\03_14-1_KC.png"/>
          <p:cNvPicPr>
            <a:picLocks noChangeAspect="1" noChangeArrowheads="1"/>
          </p:cNvPicPr>
          <p:nvPr/>
        </p:nvPicPr>
        <p:blipFill rotWithShape="1">
          <a:blip r:embed="rId4">
            <a:extLst>
              <a:ext uri="{28A0092B-C50C-407E-A947-70E740481C1C}">
                <a14:useLocalDpi xmlns:a14="http://schemas.microsoft.com/office/drawing/2010/main" val="0"/>
              </a:ext>
            </a:extLst>
          </a:blip>
          <a:srcRect t="55342" r="82298" b="26526"/>
          <a:stretch/>
        </p:blipFill>
        <p:spPr bwMode="auto">
          <a:xfrm>
            <a:off x="6434222" y="2332448"/>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Business\Hodder Biology PowerPoints\Received\Re-use artwork for chapters 1-9\03_14-1_KC.png"/>
          <p:cNvPicPr>
            <a:picLocks noChangeAspect="1" noChangeArrowheads="1"/>
          </p:cNvPicPr>
          <p:nvPr/>
        </p:nvPicPr>
        <p:blipFill rotWithShape="1">
          <a:blip r:embed="rId4">
            <a:extLst>
              <a:ext uri="{28A0092B-C50C-407E-A947-70E740481C1C}">
                <a14:useLocalDpi xmlns:a14="http://schemas.microsoft.com/office/drawing/2010/main" val="0"/>
              </a:ext>
            </a:extLst>
          </a:blip>
          <a:srcRect t="55342" r="82298" b="26526"/>
          <a:stretch/>
        </p:blipFill>
        <p:spPr bwMode="auto">
          <a:xfrm>
            <a:off x="7668714" y="3930047"/>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Business\Hodder Biology PowerPoints\Received\Re-use artwork for chapters 1-9\03_14-1_KC.png"/>
          <p:cNvPicPr>
            <a:picLocks noChangeAspect="1" noChangeArrowheads="1"/>
          </p:cNvPicPr>
          <p:nvPr/>
        </p:nvPicPr>
        <p:blipFill rotWithShape="1">
          <a:blip r:embed="rId4">
            <a:extLst>
              <a:ext uri="{28A0092B-C50C-407E-A947-70E740481C1C}">
                <a14:useLocalDpi xmlns:a14="http://schemas.microsoft.com/office/drawing/2010/main" val="0"/>
              </a:ext>
            </a:extLst>
          </a:blip>
          <a:srcRect t="55342" r="82298" b="26526"/>
          <a:stretch/>
        </p:blipFill>
        <p:spPr bwMode="auto">
          <a:xfrm>
            <a:off x="6495740" y="5426094"/>
            <a:ext cx="632770" cy="70196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Business\Hodder Biology PowerPoints\Received\Re-use artwork for chapters 1-9\03_14-1_KC.png"/>
          <p:cNvPicPr>
            <a:picLocks noChangeAspect="1" noChangeArrowheads="1"/>
          </p:cNvPicPr>
          <p:nvPr/>
        </p:nvPicPr>
        <p:blipFill rotWithShape="1">
          <a:blip r:embed="rId4">
            <a:extLst>
              <a:ext uri="{28A0092B-C50C-407E-A947-70E740481C1C}">
                <a14:useLocalDpi xmlns:a14="http://schemas.microsoft.com/office/drawing/2010/main" val="0"/>
              </a:ext>
            </a:extLst>
          </a:blip>
          <a:srcRect t="55342" r="82298" b="26526"/>
          <a:stretch/>
        </p:blipFill>
        <p:spPr bwMode="auto">
          <a:xfrm>
            <a:off x="7740352" y="4632008"/>
            <a:ext cx="632770" cy="70196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p:cNvCxnSpPr/>
          <p:nvPr/>
        </p:nvCxnSpPr>
        <p:spPr>
          <a:xfrm flipH="1">
            <a:off x="3003648" y="3579067"/>
            <a:ext cx="1064296" cy="2566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3003648" y="3859801"/>
            <a:ext cx="1064296" cy="1078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78535" y="3217168"/>
            <a:ext cx="2420586" cy="830997"/>
          </a:xfrm>
          <a:prstGeom prst="rect">
            <a:avLst/>
          </a:prstGeom>
          <a:noFill/>
        </p:spPr>
        <p:txBody>
          <a:bodyPr wrap="square" rtlCol="0">
            <a:spAutoFit/>
          </a:bodyPr>
          <a:lstStyle/>
          <a:p>
            <a:r>
              <a:rPr lang="en-GB" sz="1600" dirty="0" smtClean="0"/>
              <a:t>Change in shape of carrier protein flips molecule across the membrane</a:t>
            </a:r>
            <a:endParaRPr lang="en-GB" sz="1600" dirty="0"/>
          </a:p>
        </p:txBody>
      </p:sp>
      <p:cxnSp>
        <p:nvCxnSpPr>
          <p:cNvPr id="22" name="Straight Connector 21"/>
          <p:cNvCxnSpPr/>
          <p:nvPr/>
        </p:nvCxnSpPr>
        <p:spPr>
          <a:xfrm flipH="1">
            <a:off x="5783024" y="3429000"/>
            <a:ext cx="595511" cy="3849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012160" y="4365104"/>
            <a:ext cx="1380553" cy="584775"/>
          </a:xfrm>
          <a:prstGeom prst="rect">
            <a:avLst/>
          </a:prstGeom>
          <a:noFill/>
        </p:spPr>
        <p:txBody>
          <a:bodyPr wrap="square" rtlCol="0">
            <a:spAutoFit/>
          </a:bodyPr>
          <a:lstStyle/>
          <a:p>
            <a:r>
              <a:rPr lang="en-GB" sz="1600" dirty="0" smtClean="0"/>
              <a:t>ADP + Pi are released</a:t>
            </a:r>
            <a:endParaRPr lang="en-GB" sz="1600" dirty="0"/>
          </a:p>
        </p:txBody>
      </p:sp>
      <p:sp>
        <p:nvSpPr>
          <p:cNvPr id="12" name="Arc 11"/>
          <p:cNvSpPr/>
          <p:nvPr/>
        </p:nvSpPr>
        <p:spPr>
          <a:xfrm>
            <a:off x="5018950" y="4251311"/>
            <a:ext cx="1266340" cy="350981"/>
          </a:xfrm>
          <a:prstGeom prst="arc">
            <a:avLst/>
          </a:prstGeom>
          <a:ln w="12700">
            <a:solidFill>
              <a:schemeClr val="tx1"/>
            </a:solidFill>
            <a:prstDash val="das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4495466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368"/>
          </a:xfrm>
        </p:spPr>
        <p:txBody>
          <a:bodyPr>
            <a:noAutofit/>
          </a:bodyPr>
          <a:lstStyle/>
          <a:p>
            <a:pPr marL="0" indent="0">
              <a:spcBef>
                <a:spcPts val="0"/>
              </a:spcBef>
              <a:buNone/>
            </a:pPr>
            <a:r>
              <a:rPr lang="en-GB" sz="2400" dirty="0" smtClean="0"/>
              <a:t>Add the terms </a:t>
            </a:r>
            <a:r>
              <a:rPr lang="en-GB" sz="2400" dirty="0"/>
              <a:t>below into the correct gaps in the table to show how molecules move across membranes</a:t>
            </a:r>
            <a:r>
              <a:rPr lang="en-GB" sz="2400" dirty="0" smtClean="0"/>
              <a:t>.</a:t>
            </a:r>
          </a:p>
          <a:p>
            <a:pPr marL="0" indent="0" algn="ctr">
              <a:spcBef>
                <a:spcPts val="0"/>
              </a:spcBef>
              <a:buNone/>
            </a:pPr>
            <a:r>
              <a:rPr lang="fr-FR" sz="2400" dirty="0" smtClean="0"/>
              <a:t>OSMOSIS   ACTIVE TRANSPORT   FACILITATED DIFFUSION   </a:t>
            </a:r>
            <a:r>
              <a:rPr lang="fr-FR" sz="2400" dirty="0" err="1" smtClean="0"/>
              <a:t>DIFFUSION</a:t>
            </a:r>
            <a:r>
              <a:rPr lang="fr-FR" sz="2400" dirty="0" smtClean="0"/>
              <a:t>   ACTIVE   PASSIVE</a:t>
            </a:r>
            <a:endParaRPr lang="fr-FR" sz="2400" dirty="0"/>
          </a:p>
          <a:p>
            <a:pPr marL="0" indent="0">
              <a:spcBef>
                <a:spcPts val="0"/>
              </a:spcBef>
              <a:buNone/>
            </a:pPr>
            <a:endParaRPr lang="en-GB" sz="2400" dirty="0" smtClean="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a:t> Cells</a:t>
            </a:r>
            <a:r>
              <a:rPr lang="en-GB" sz="2800">
                <a:solidFill>
                  <a:srgbClr val="7F7F7F"/>
                </a:solidFill>
              </a:rPr>
              <a:t>	Key concepts</a:t>
            </a:r>
            <a:endParaRPr lang="en-GB" sz="2800" dirty="0">
              <a:solidFill>
                <a:srgbClr val="7F7F7F"/>
              </a:solidFill>
            </a:endParaRP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9" name="Rounded Rectangle 8">
            <a:hlinkClick r:id="" action="ppaction://hlinkshowjump?jump=endshow"/>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End</a:t>
            </a:r>
            <a:endParaRPr lang="en-GB" sz="2400" dirty="0"/>
          </a:p>
        </p:txBody>
      </p:sp>
      <p:sp>
        <p:nvSpPr>
          <p:cNvPr id="11" name="Rounded Rectangle 10"/>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graphicFrame>
        <p:nvGraphicFramePr>
          <p:cNvPr id="2" name="Table 1"/>
          <p:cNvGraphicFramePr>
            <a:graphicFrameLocks noGrp="1"/>
          </p:cNvGraphicFramePr>
          <p:nvPr>
            <p:extLst>
              <p:ext uri="{D42A27DB-BD31-4B8C-83A1-F6EECF244321}">
                <p14:modId xmlns:p14="http://schemas.microsoft.com/office/powerpoint/2010/main" val="506220946"/>
              </p:ext>
            </p:extLst>
          </p:nvPr>
        </p:nvGraphicFramePr>
        <p:xfrm>
          <a:off x="457200" y="2907008"/>
          <a:ext cx="8219256" cy="3048000"/>
        </p:xfrm>
        <a:graphic>
          <a:graphicData uri="http://schemas.openxmlformats.org/drawingml/2006/table">
            <a:tbl>
              <a:tblPr firstRow="1" firstCol="1" bandRow="1">
                <a:tableStyleId>{F2DE63D5-997A-4646-A377-4702673A728D}</a:tableStyleId>
              </a:tblPr>
              <a:tblGrid>
                <a:gridCol w="3466728"/>
                <a:gridCol w="1944216"/>
                <a:gridCol w="1512168"/>
                <a:gridCol w="1296144"/>
              </a:tblGrid>
              <a:tr h="0">
                <a:tc>
                  <a:txBody>
                    <a:bodyPr/>
                    <a:lstStyle/>
                    <a:p>
                      <a:pPr marL="0">
                        <a:lnSpc>
                          <a:spcPct val="100000"/>
                        </a:lnSpc>
                        <a:spcAft>
                          <a:spcPts val="0"/>
                        </a:spcAft>
                      </a:pPr>
                      <a:r>
                        <a:rPr lang="en-GB" sz="2000" dirty="0">
                          <a:effectLst/>
                        </a:rPr>
                        <a:t>Example</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Type of movement</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Energy required </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Active or passive</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a:effectLst/>
                        </a:rPr>
                        <a:t>Water enters plant cell</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 </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No</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 </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a:effectLst/>
                        </a:rPr>
                        <a:t>Nitrate ions moving into root hair cell</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 </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Yes</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 </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a:effectLst/>
                        </a:rPr>
                        <a:t>Glucose enters the bloodstream via gut wall</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 </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No</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 </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a:effectLst/>
                        </a:rPr>
                        <a:t>Carbon dioxide leaving bloodstream in alveolus</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 </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No</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 </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2000" b="0" dirty="0">
                          <a:effectLst/>
                        </a:rPr>
                        <a:t>Loading sugar into phloem</a:t>
                      </a:r>
                      <a:endParaRPr lang="en-GB" sz="20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a:effectLst/>
                        </a:rPr>
                        <a:t> </a:t>
                      </a:r>
                      <a:endParaRPr lang="en-GB" sz="200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Yes</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2000" dirty="0">
                          <a:effectLst/>
                        </a:rPr>
                        <a:t> </a:t>
                      </a:r>
                      <a:endParaRPr lang="en-GB" sz="20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bl>
          </a:graphicData>
        </a:graphic>
      </p:graphicFrame>
      <p:sp>
        <p:nvSpPr>
          <p:cNvPr id="6" name="TextBox 5"/>
          <p:cNvSpPr txBox="1"/>
          <p:nvPr/>
        </p:nvSpPr>
        <p:spPr>
          <a:xfrm>
            <a:off x="3956586" y="3468350"/>
            <a:ext cx="1983566" cy="2554545"/>
          </a:xfrm>
          <a:prstGeom prst="rect">
            <a:avLst/>
          </a:prstGeom>
          <a:noFill/>
        </p:spPr>
        <p:txBody>
          <a:bodyPr wrap="square" rtlCol="0">
            <a:spAutoFit/>
          </a:bodyPr>
          <a:lstStyle/>
          <a:p>
            <a:r>
              <a:rPr lang="en-GB" sz="2000" dirty="0" smtClean="0"/>
              <a:t>Osmosis</a:t>
            </a:r>
          </a:p>
          <a:p>
            <a:r>
              <a:rPr lang="en-GB" sz="2000" dirty="0" smtClean="0"/>
              <a:t>Active transport</a:t>
            </a:r>
            <a:br>
              <a:rPr lang="en-GB" sz="2000" dirty="0" smtClean="0"/>
            </a:br>
            <a:endParaRPr lang="en-GB" sz="2000" dirty="0" smtClean="0"/>
          </a:p>
          <a:p>
            <a:r>
              <a:rPr lang="en-GB" sz="2000" dirty="0" smtClean="0"/>
              <a:t>Facilitated diffusion</a:t>
            </a:r>
          </a:p>
          <a:p>
            <a:r>
              <a:rPr lang="en-GB" sz="2000" dirty="0" smtClean="0"/>
              <a:t>Diffusion</a:t>
            </a:r>
            <a:br>
              <a:rPr lang="en-GB" sz="2000" dirty="0" smtClean="0"/>
            </a:br>
            <a:endParaRPr lang="en-GB" sz="2000" dirty="0" smtClean="0"/>
          </a:p>
          <a:p>
            <a:r>
              <a:rPr lang="en-GB" sz="2000" dirty="0" smtClean="0"/>
              <a:t>Active transport</a:t>
            </a:r>
            <a:endParaRPr lang="en-GB" sz="2000" dirty="0"/>
          </a:p>
        </p:txBody>
      </p:sp>
      <p:sp>
        <p:nvSpPr>
          <p:cNvPr id="13" name="TextBox 12"/>
          <p:cNvSpPr txBox="1"/>
          <p:nvPr/>
        </p:nvSpPr>
        <p:spPr>
          <a:xfrm>
            <a:off x="7340962" y="3464854"/>
            <a:ext cx="1224136" cy="2554545"/>
          </a:xfrm>
          <a:prstGeom prst="rect">
            <a:avLst/>
          </a:prstGeom>
          <a:noFill/>
        </p:spPr>
        <p:txBody>
          <a:bodyPr wrap="square" rtlCol="0">
            <a:spAutoFit/>
          </a:bodyPr>
          <a:lstStyle/>
          <a:p>
            <a:r>
              <a:rPr lang="en-GB" sz="2000" dirty="0" smtClean="0"/>
              <a:t>Passive</a:t>
            </a:r>
          </a:p>
          <a:p>
            <a:r>
              <a:rPr lang="en-GB" sz="2000" dirty="0" smtClean="0"/>
              <a:t>Active</a:t>
            </a:r>
            <a:br>
              <a:rPr lang="en-GB" sz="2000" dirty="0" smtClean="0"/>
            </a:br>
            <a:endParaRPr lang="en-GB" sz="2000" dirty="0" smtClean="0"/>
          </a:p>
          <a:p>
            <a:r>
              <a:rPr lang="en-GB" sz="2000" dirty="0" smtClean="0"/>
              <a:t>Passive</a:t>
            </a:r>
            <a:br>
              <a:rPr lang="en-GB" sz="2000" dirty="0" smtClean="0"/>
            </a:br>
            <a:endParaRPr lang="en-GB" sz="2000" dirty="0" smtClean="0"/>
          </a:p>
          <a:p>
            <a:r>
              <a:rPr lang="en-GB" sz="2000" dirty="0" smtClean="0"/>
              <a:t>Passive</a:t>
            </a:r>
            <a:br>
              <a:rPr lang="en-GB" sz="2000" dirty="0" smtClean="0"/>
            </a:br>
            <a:endParaRPr lang="en-GB" sz="2000" dirty="0" smtClean="0"/>
          </a:p>
          <a:p>
            <a:r>
              <a:rPr lang="en-GB" sz="2000" dirty="0" smtClean="0"/>
              <a:t>Active</a:t>
            </a:r>
            <a:endParaRPr lang="en-GB" sz="2000" dirty="0"/>
          </a:p>
        </p:txBody>
      </p:sp>
    </p:spTree>
    <p:extLst>
      <p:ext uri="{BB962C8B-B14F-4D97-AF65-F5344CB8AC3E}">
        <p14:creationId xmlns:p14="http://schemas.microsoft.com/office/powerpoint/2010/main" val="18891444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13"/>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9" grpId="0" animBg="1"/>
      <p:bldP spid="6" grpId="0"/>
      <p:bldP spid="6" grpId="1"/>
      <p:bldP spid="13" grpId="0"/>
      <p:bldP spid="1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Introduction</a:t>
            </a:r>
          </a:p>
          <a:p>
            <a:pPr marL="0" indent="0">
              <a:buNone/>
            </a:pPr>
            <a:r>
              <a:rPr lang="en-GB" sz="2400" dirty="0" smtClean="0"/>
              <a:t>The </a:t>
            </a:r>
            <a:r>
              <a:rPr lang="en-GB" sz="2400" dirty="0"/>
              <a:t>plasma membrane surrounds the cells of </a:t>
            </a:r>
            <a:r>
              <a:rPr lang="en-GB" sz="2400" b="1" dirty="0"/>
              <a:t>eukaryotes</a:t>
            </a:r>
            <a:r>
              <a:rPr lang="en-GB" sz="2400" dirty="0"/>
              <a:t> and </a:t>
            </a:r>
            <a:r>
              <a:rPr lang="en-GB" sz="2400" b="1" dirty="0"/>
              <a:t>prokaryotes. </a:t>
            </a:r>
            <a:r>
              <a:rPr lang="en-GB" sz="2400" dirty="0"/>
              <a:t>It is </a:t>
            </a:r>
            <a:r>
              <a:rPr lang="en-GB" sz="2400" b="1" dirty="0"/>
              <a:t>partially permeable</a:t>
            </a:r>
            <a:r>
              <a:rPr lang="en-GB" sz="2400" dirty="0"/>
              <a:t> and is composed of </a:t>
            </a:r>
            <a:r>
              <a:rPr lang="en-GB" sz="2400" b="1" dirty="0"/>
              <a:t>phospholipids </a:t>
            </a:r>
            <a:r>
              <a:rPr lang="en-GB" sz="2400" dirty="0"/>
              <a:t>and proteins. Lipid soluble materials pass directly through the phospholipid layer. Water soluble molecules and charged particles must pass through protein channels. Molecules like oxygen, carbon dioxide and water pass directly through the phospholipid layer. Eukaryotes have membrane bound compartments in the cytoplasm.</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3</a:t>
            </a:r>
            <a:r>
              <a:rPr lang="en-GB" sz="2800" dirty="0" smtClean="0"/>
              <a:t> Cells</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7980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a:solidFill>
                  <a:prstClr val="black"/>
                </a:solidFill>
              </a:rPr>
              <a:t>Questions</a:t>
            </a:r>
            <a:endParaRPr lang="en-GB" sz="2400" dirty="0" smtClean="0"/>
          </a:p>
          <a:p>
            <a:pPr lvl="0">
              <a:spcBef>
                <a:spcPts val="0"/>
              </a:spcBef>
            </a:pPr>
            <a:r>
              <a:rPr lang="en-GB" sz="2400" dirty="0"/>
              <a:t>What are prokaryotes?</a:t>
            </a:r>
            <a:endParaRPr lang="en-GB" sz="2400" dirty="0" smtClean="0"/>
          </a:p>
          <a:p>
            <a:pPr marL="342000" lvl="2" indent="0">
              <a:spcBef>
                <a:spcPts val="0"/>
              </a:spcBef>
              <a:buNone/>
            </a:pPr>
            <a:r>
              <a:rPr lang="en-GB" dirty="0" smtClean="0">
                <a:solidFill>
                  <a:srgbClr val="008000"/>
                </a:solidFill>
              </a:rPr>
              <a:t>Prokaryotes </a:t>
            </a:r>
            <a:r>
              <a:rPr lang="en-GB" dirty="0">
                <a:solidFill>
                  <a:srgbClr val="008000"/>
                </a:solidFill>
              </a:rPr>
              <a:t>are simple organisms like bacteria. They do not have a nucleus or other membrane bound organelles. </a:t>
            </a:r>
          </a:p>
          <a:p>
            <a:pPr lvl="0">
              <a:spcBef>
                <a:spcPts val="0"/>
              </a:spcBef>
            </a:pPr>
            <a:r>
              <a:rPr lang="en-GB" sz="2400" dirty="0"/>
              <a:t>Name some of the membrane bound compartments that are found in eukaryotic cells.</a:t>
            </a:r>
            <a:endParaRPr lang="en-GB" sz="2400" dirty="0" smtClean="0"/>
          </a:p>
          <a:p>
            <a:pPr marL="342000" lvl="1" indent="0">
              <a:spcBef>
                <a:spcPts val="0"/>
              </a:spcBef>
              <a:buNone/>
            </a:pPr>
            <a:r>
              <a:rPr lang="en-GB" sz="2400" dirty="0" smtClean="0">
                <a:solidFill>
                  <a:srgbClr val="008000"/>
                </a:solidFill>
              </a:rPr>
              <a:t>Membrane </a:t>
            </a:r>
            <a:r>
              <a:rPr lang="en-GB" sz="2400" dirty="0">
                <a:solidFill>
                  <a:srgbClr val="008000"/>
                </a:solidFill>
              </a:rPr>
              <a:t>bound compartments are organelles like lysosomes, endoplasmic reticulum, the Golgi apparatus, plastids like chloroplasts, the nucleus.</a:t>
            </a:r>
          </a:p>
          <a:p>
            <a:pPr lvl="0">
              <a:spcBef>
                <a:spcPts val="0"/>
              </a:spcBef>
            </a:pPr>
            <a:r>
              <a:rPr lang="en-GB" sz="2400" dirty="0"/>
              <a:t>Why can water molecules pass through the membrane even though they are polar molecules?</a:t>
            </a:r>
            <a:endParaRPr lang="en-GB" sz="2400" dirty="0" smtClean="0"/>
          </a:p>
          <a:p>
            <a:pPr marL="342000" lvl="2" indent="0">
              <a:spcBef>
                <a:spcPts val="0"/>
              </a:spcBef>
              <a:buNone/>
            </a:pPr>
            <a:r>
              <a:rPr lang="en-GB" dirty="0" smtClean="0">
                <a:solidFill>
                  <a:srgbClr val="008000"/>
                </a:solidFill>
              </a:rPr>
              <a:t>Water </a:t>
            </a:r>
            <a:r>
              <a:rPr lang="en-GB" dirty="0">
                <a:solidFill>
                  <a:srgbClr val="008000"/>
                </a:solidFill>
              </a:rPr>
              <a:t>molecules are small enough to slip between the phospholipid molecules.</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40059360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sz="2000" dirty="0" smtClean="0"/>
              <a:t>A </a:t>
            </a:r>
            <a:r>
              <a:rPr lang="en-GB" sz="2000" dirty="0"/>
              <a:t>phospholipid molecule has a phosphate head and two fatty acid tails. The phosphate head is water soluble (</a:t>
            </a:r>
            <a:r>
              <a:rPr lang="en-GB" sz="2000" b="1" dirty="0"/>
              <a:t>hydrophilic)</a:t>
            </a:r>
            <a:r>
              <a:rPr lang="en-GB" sz="2000" dirty="0"/>
              <a:t>. The fatty acid tails are water insoluble (</a:t>
            </a:r>
            <a:r>
              <a:rPr lang="en-GB" sz="2000" b="1" dirty="0"/>
              <a:t>hydrophobic</a:t>
            </a:r>
            <a:r>
              <a:rPr lang="en-GB" sz="2000" dirty="0"/>
              <a:t>). Both the inside and the outside of the cell has a watery environment. The plasma membrane is composed of a double layer of phospholipids molecules. The phospholipids are arranged with the phosphate heads on the outside. These hydrophilic molecules surround the fatty acid tails, keeping them away from water. Transport proteins in the membrane carry polar molecules across.</a:t>
            </a:r>
            <a:endParaRPr lang="en-GB" sz="2800"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7" name="TextBox 16"/>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5122" name="Picture 2" descr="C:\Business\Hodder Biology PowerPoints\Received\Re-use artwork for chapters 1-9\03_10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3816574"/>
            <a:ext cx="4104456" cy="226429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2027648" y="4365104"/>
            <a:ext cx="572216" cy="288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0527" y="4006805"/>
            <a:ext cx="1475209" cy="646331"/>
          </a:xfrm>
          <a:prstGeom prst="rect">
            <a:avLst/>
          </a:prstGeom>
          <a:noFill/>
        </p:spPr>
        <p:txBody>
          <a:bodyPr wrap="square" rtlCol="0">
            <a:spAutoFit/>
          </a:bodyPr>
          <a:lstStyle/>
          <a:p>
            <a:r>
              <a:rPr lang="en-GB" dirty="0" smtClean="0"/>
              <a:t>Phosphate head is polar</a:t>
            </a:r>
            <a:endParaRPr lang="en-GB" dirty="0"/>
          </a:p>
        </p:txBody>
      </p:sp>
      <p:cxnSp>
        <p:nvCxnSpPr>
          <p:cNvPr id="11" name="Straight Connector 10"/>
          <p:cNvCxnSpPr/>
          <p:nvPr/>
        </p:nvCxnSpPr>
        <p:spPr>
          <a:xfrm flipV="1">
            <a:off x="1990090" y="5373216"/>
            <a:ext cx="60977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09175" y="5158933"/>
            <a:ext cx="1649003" cy="646331"/>
          </a:xfrm>
          <a:prstGeom prst="rect">
            <a:avLst/>
          </a:prstGeom>
          <a:noFill/>
        </p:spPr>
        <p:txBody>
          <a:bodyPr wrap="square" rtlCol="0">
            <a:spAutoFit/>
          </a:bodyPr>
          <a:lstStyle/>
          <a:p>
            <a:r>
              <a:rPr lang="en-GB" dirty="0" smtClean="0"/>
              <a:t>Fatty acid tails are non-polar</a:t>
            </a:r>
            <a:endParaRPr lang="en-GB" dirty="0"/>
          </a:p>
        </p:txBody>
      </p:sp>
      <p:cxnSp>
        <p:nvCxnSpPr>
          <p:cNvPr id="13" name="Straight Connector 12"/>
          <p:cNvCxnSpPr/>
          <p:nvPr/>
        </p:nvCxnSpPr>
        <p:spPr>
          <a:xfrm flipV="1">
            <a:off x="4932040" y="3910869"/>
            <a:ext cx="648072" cy="942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580112" y="3512874"/>
            <a:ext cx="3312368" cy="646331"/>
          </a:xfrm>
          <a:prstGeom prst="rect">
            <a:avLst/>
          </a:prstGeom>
          <a:noFill/>
        </p:spPr>
        <p:txBody>
          <a:bodyPr wrap="square" rtlCol="0">
            <a:spAutoFit/>
          </a:bodyPr>
          <a:lstStyle/>
          <a:p>
            <a:r>
              <a:rPr lang="en-GB" dirty="0" smtClean="0"/>
              <a:t>Carbohydrate chain attached to protein acts as a receptor site</a:t>
            </a:r>
            <a:endParaRPr lang="en-GB" dirty="0"/>
          </a:p>
        </p:txBody>
      </p:sp>
      <p:cxnSp>
        <p:nvCxnSpPr>
          <p:cNvPr id="18" name="Straight Connector 17"/>
          <p:cNvCxnSpPr>
            <a:endCxn id="19" idx="1"/>
          </p:cNvCxnSpPr>
          <p:nvPr/>
        </p:nvCxnSpPr>
        <p:spPr>
          <a:xfrm flipV="1">
            <a:off x="4817435" y="4370894"/>
            <a:ext cx="1707842" cy="2318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525277" y="4186228"/>
            <a:ext cx="1789991" cy="369332"/>
          </a:xfrm>
          <a:prstGeom prst="rect">
            <a:avLst/>
          </a:prstGeom>
          <a:noFill/>
        </p:spPr>
        <p:txBody>
          <a:bodyPr wrap="square" rtlCol="0">
            <a:spAutoFit/>
          </a:bodyPr>
          <a:lstStyle/>
          <a:p>
            <a:r>
              <a:rPr lang="en-GB" dirty="0" smtClean="0"/>
              <a:t>Extrinsic protein</a:t>
            </a:r>
            <a:endParaRPr lang="en-GB" dirty="0"/>
          </a:p>
        </p:txBody>
      </p:sp>
      <p:cxnSp>
        <p:nvCxnSpPr>
          <p:cNvPr id="20" name="Straight Connector 19"/>
          <p:cNvCxnSpPr/>
          <p:nvPr/>
        </p:nvCxnSpPr>
        <p:spPr>
          <a:xfrm flipV="1">
            <a:off x="6084168" y="5145875"/>
            <a:ext cx="648072" cy="942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732240" y="4747880"/>
            <a:ext cx="2160240" cy="1200329"/>
          </a:xfrm>
          <a:prstGeom prst="rect">
            <a:avLst/>
          </a:prstGeom>
          <a:noFill/>
        </p:spPr>
        <p:txBody>
          <a:bodyPr wrap="square" rtlCol="0">
            <a:spAutoFit/>
          </a:bodyPr>
          <a:lstStyle/>
          <a:p>
            <a:r>
              <a:rPr lang="en-GB" dirty="0" smtClean="0"/>
              <a:t>Protein molecules spanning the bilayer act as transport proteins</a:t>
            </a:r>
            <a:endParaRPr lang="en-GB" dirty="0"/>
          </a:p>
        </p:txBody>
      </p:sp>
    </p:spTree>
    <p:extLst>
      <p:ext uri="{BB962C8B-B14F-4D97-AF65-F5344CB8AC3E}">
        <p14:creationId xmlns:p14="http://schemas.microsoft.com/office/powerpoint/2010/main" val="187558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b="1" dirty="0" smtClean="0"/>
              <a:t>Diffusion</a:t>
            </a:r>
          </a:p>
          <a:p>
            <a:pPr marL="0" indent="0">
              <a:buNone/>
            </a:pPr>
            <a:r>
              <a:rPr lang="en-GB" sz="2400" dirty="0"/>
              <a:t>Small molecules like water, oxygen and carbon dioxide </a:t>
            </a:r>
            <a:r>
              <a:rPr lang="en-GB" sz="2400" b="1" dirty="0"/>
              <a:t>diffuse</a:t>
            </a:r>
            <a:r>
              <a:rPr lang="en-GB" sz="2400" dirty="0"/>
              <a:t> directly through the membrane.  They move from an area of high concentration to an area of lower concentration </a:t>
            </a:r>
            <a:r>
              <a:rPr lang="en-GB" sz="2400" b="1" dirty="0"/>
              <a:t>down</a:t>
            </a:r>
            <a:r>
              <a:rPr lang="en-GB" sz="2400" dirty="0"/>
              <a:t> a concentration </a:t>
            </a:r>
            <a:r>
              <a:rPr lang="en-GB" sz="2400" dirty="0" smtClean="0"/>
              <a:t>gradient.</a:t>
            </a:r>
            <a:endParaRPr lang="en-GB"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7" name="TextBox 16"/>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Tree>
    <p:extLst>
      <p:ext uri="{BB962C8B-B14F-4D97-AF65-F5344CB8AC3E}">
        <p14:creationId xmlns:p14="http://schemas.microsoft.com/office/powerpoint/2010/main" val="15318162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b="1" dirty="0" smtClean="0"/>
              <a:t>Facilitated diffusion</a:t>
            </a:r>
          </a:p>
          <a:p>
            <a:pPr marL="0" indent="0">
              <a:buNone/>
            </a:pPr>
            <a:r>
              <a:rPr lang="en-GB" sz="2400" dirty="0"/>
              <a:t>This is diffusion of molecules through </a:t>
            </a:r>
            <a:r>
              <a:rPr lang="en-GB" sz="2400" b="1" dirty="0"/>
              <a:t>hydrophilic channel proteins</a:t>
            </a:r>
            <a:r>
              <a:rPr lang="en-GB" sz="2400" dirty="0"/>
              <a:t>, </a:t>
            </a:r>
            <a:r>
              <a:rPr lang="en-GB" sz="2400" b="1" dirty="0"/>
              <a:t>down</a:t>
            </a:r>
            <a:r>
              <a:rPr lang="en-GB" sz="2400" dirty="0"/>
              <a:t> a concentration gradient. </a:t>
            </a:r>
            <a:endParaRPr lang="en-GB"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7" name="TextBox 16"/>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 name="TextBox 1"/>
          <p:cNvSpPr txBox="1"/>
          <p:nvPr/>
        </p:nvSpPr>
        <p:spPr>
          <a:xfrm>
            <a:off x="457200" y="2636912"/>
            <a:ext cx="7800132" cy="461665"/>
          </a:xfrm>
          <a:prstGeom prst="rect">
            <a:avLst/>
          </a:prstGeom>
          <a:noFill/>
        </p:spPr>
        <p:txBody>
          <a:bodyPr wrap="square" rtlCol="0">
            <a:spAutoFit/>
          </a:bodyPr>
          <a:lstStyle/>
          <a:p>
            <a:r>
              <a:rPr lang="en-GB" sz="2400" dirty="0"/>
              <a:t>Water soluble molecules move by facilitated diffusion. </a:t>
            </a:r>
          </a:p>
        </p:txBody>
      </p:sp>
      <p:pic>
        <p:nvPicPr>
          <p:cNvPr id="1026" name="Picture 2" descr="C:\Business\Hodder Biology PowerPoints\Received\Re-use artwork for chapters 1-9\03_11-1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2352" y="3500085"/>
            <a:ext cx="3867097" cy="2088232"/>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p:cNvCxnSpPr/>
          <p:nvPr/>
        </p:nvCxnSpPr>
        <p:spPr>
          <a:xfrm>
            <a:off x="2771800" y="3685328"/>
            <a:ext cx="5722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270015" y="3212630"/>
            <a:ext cx="1861825" cy="830997"/>
          </a:xfrm>
          <a:prstGeom prst="rect">
            <a:avLst/>
          </a:prstGeom>
          <a:noFill/>
        </p:spPr>
        <p:txBody>
          <a:bodyPr wrap="square" rtlCol="0">
            <a:spAutoFit/>
          </a:bodyPr>
          <a:lstStyle/>
          <a:p>
            <a:r>
              <a:rPr lang="en-GB" sz="1600" dirty="0" smtClean="0"/>
              <a:t>High concentration of molecules on outside of cell</a:t>
            </a:r>
            <a:endParaRPr lang="en-GB" sz="1600" dirty="0"/>
          </a:p>
        </p:txBody>
      </p:sp>
      <p:cxnSp>
        <p:nvCxnSpPr>
          <p:cNvPr id="13" name="Straight Connector 12"/>
          <p:cNvCxnSpPr/>
          <p:nvPr/>
        </p:nvCxnSpPr>
        <p:spPr>
          <a:xfrm>
            <a:off x="2771800" y="3685328"/>
            <a:ext cx="572216" cy="2755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071158" y="3685328"/>
            <a:ext cx="527882" cy="573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560235" y="3140968"/>
            <a:ext cx="2304256" cy="830997"/>
          </a:xfrm>
          <a:prstGeom prst="rect">
            <a:avLst/>
          </a:prstGeom>
          <a:noFill/>
        </p:spPr>
        <p:txBody>
          <a:bodyPr wrap="square" rtlCol="0">
            <a:spAutoFit/>
          </a:bodyPr>
          <a:lstStyle/>
          <a:p>
            <a:r>
              <a:rPr lang="en-GB" sz="1600" dirty="0" smtClean="0"/>
              <a:t>Carrier protein is correct shape for molecule being transported</a:t>
            </a:r>
            <a:endParaRPr lang="en-GB" sz="1600" dirty="0"/>
          </a:p>
        </p:txBody>
      </p:sp>
      <p:sp>
        <p:nvSpPr>
          <p:cNvPr id="19" name="TextBox 18"/>
          <p:cNvSpPr txBox="1"/>
          <p:nvPr/>
        </p:nvSpPr>
        <p:spPr>
          <a:xfrm>
            <a:off x="907331" y="5259052"/>
            <a:ext cx="2584549" cy="584775"/>
          </a:xfrm>
          <a:prstGeom prst="rect">
            <a:avLst/>
          </a:prstGeom>
          <a:noFill/>
        </p:spPr>
        <p:txBody>
          <a:bodyPr wrap="square" rtlCol="0">
            <a:spAutoFit/>
          </a:bodyPr>
          <a:lstStyle/>
          <a:p>
            <a:r>
              <a:rPr lang="en-GB" sz="1600" dirty="0" smtClean="0"/>
              <a:t>Low concentration of molecules on inside of cell</a:t>
            </a:r>
            <a:endParaRPr lang="en-GB" sz="1600" dirty="0"/>
          </a:p>
        </p:txBody>
      </p:sp>
      <p:sp>
        <p:nvSpPr>
          <p:cNvPr id="20" name="TextBox 19"/>
          <p:cNvSpPr txBox="1"/>
          <p:nvPr/>
        </p:nvSpPr>
        <p:spPr>
          <a:xfrm>
            <a:off x="3275856" y="5868561"/>
            <a:ext cx="2808312" cy="584775"/>
          </a:xfrm>
          <a:prstGeom prst="rect">
            <a:avLst/>
          </a:prstGeom>
          <a:noFill/>
        </p:spPr>
        <p:txBody>
          <a:bodyPr wrap="square" rtlCol="0">
            <a:spAutoFit/>
          </a:bodyPr>
          <a:lstStyle/>
          <a:p>
            <a:r>
              <a:rPr lang="en-GB" sz="1600" dirty="0" smtClean="0"/>
              <a:t>Molecules are moving in down their concentration gradient</a:t>
            </a:r>
            <a:endParaRPr lang="en-GB" sz="1600" dirty="0"/>
          </a:p>
        </p:txBody>
      </p:sp>
      <p:cxnSp>
        <p:nvCxnSpPr>
          <p:cNvPr id="21" name="Straight Connector 20"/>
          <p:cNvCxnSpPr/>
          <p:nvPr/>
        </p:nvCxnSpPr>
        <p:spPr>
          <a:xfrm flipH="1">
            <a:off x="4788024" y="5253847"/>
            <a:ext cx="638231" cy="5899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4788024" y="5524738"/>
            <a:ext cx="638232" cy="3190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588224" y="4258603"/>
            <a:ext cx="2098576" cy="1077218"/>
          </a:xfrm>
          <a:prstGeom prst="rect">
            <a:avLst/>
          </a:prstGeom>
          <a:noFill/>
        </p:spPr>
        <p:txBody>
          <a:bodyPr wrap="square" rtlCol="0">
            <a:spAutoFit/>
          </a:bodyPr>
          <a:lstStyle/>
          <a:p>
            <a:r>
              <a:rPr lang="en-GB" sz="1600" dirty="0" err="1" smtClean="0"/>
              <a:t>Phospholid</a:t>
            </a:r>
            <a:r>
              <a:rPr lang="en-GB" sz="1600" dirty="0" smtClean="0"/>
              <a:t> bilayer is impermeable to the molecule being transported</a:t>
            </a:r>
            <a:endParaRPr lang="en-GB" sz="1600" dirty="0"/>
          </a:p>
        </p:txBody>
      </p:sp>
    </p:spTree>
    <p:extLst>
      <p:ext uri="{BB962C8B-B14F-4D97-AF65-F5344CB8AC3E}">
        <p14:creationId xmlns:p14="http://schemas.microsoft.com/office/powerpoint/2010/main" val="24383195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b="1" dirty="0" smtClean="0"/>
              <a:t>Facilitated diffusion</a:t>
            </a:r>
          </a:p>
          <a:p>
            <a:pPr marL="0" indent="0">
              <a:buNone/>
            </a:pPr>
            <a:r>
              <a:rPr lang="en-GB" sz="2400" dirty="0"/>
              <a:t>This is diffusion of molecules through </a:t>
            </a:r>
            <a:r>
              <a:rPr lang="en-GB" sz="2400" b="1" dirty="0"/>
              <a:t>hydrophilic channel proteins</a:t>
            </a:r>
            <a:r>
              <a:rPr lang="en-GB" sz="2400" dirty="0"/>
              <a:t>, </a:t>
            </a:r>
            <a:r>
              <a:rPr lang="en-GB" sz="2400" b="1" dirty="0"/>
              <a:t>down</a:t>
            </a:r>
            <a:r>
              <a:rPr lang="en-GB" sz="2400" dirty="0"/>
              <a:t> a concentration gradient. </a:t>
            </a:r>
            <a:endParaRPr lang="en-GB"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7" name="TextBox 16"/>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 name="TextBox 1"/>
          <p:cNvSpPr txBox="1"/>
          <p:nvPr/>
        </p:nvSpPr>
        <p:spPr>
          <a:xfrm>
            <a:off x="457200" y="2636912"/>
            <a:ext cx="7800132" cy="461665"/>
          </a:xfrm>
          <a:prstGeom prst="rect">
            <a:avLst/>
          </a:prstGeom>
          <a:noFill/>
        </p:spPr>
        <p:txBody>
          <a:bodyPr wrap="square" rtlCol="0">
            <a:spAutoFit/>
          </a:bodyPr>
          <a:lstStyle/>
          <a:p>
            <a:r>
              <a:rPr lang="en-GB" sz="2400" dirty="0"/>
              <a:t>Ions cross the membrane through ion </a:t>
            </a:r>
            <a:r>
              <a:rPr lang="en-GB" sz="2400" dirty="0" smtClean="0"/>
              <a:t>channels.</a:t>
            </a:r>
            <a:endParaRPr lang="en-GB"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194235" y="3500085"/>
            <a:ext cx="2643331" cy="2088232"/>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p:cNvCxnSpPr/>
          <p:nvPr/>
        </p:nvCxnSpPr>
        <p:spPr>
          <a:xfrm>
            <a:off x="4788024" y="3500085"/>
            <a:ext cx="5722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4932040" y="3500085"/>
            <a:ext cx="428200" cy="2484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364088" y="3276273"/>
            <a:ext cx="2676061" cy="584775"/>
          </a:xfrm>
          <a:prstGeom prst="rect">
            <a:avLst/>
          </a:prstGeom>
          <a:noFill/>
        </p:spPr>
        <p:txBody>
          <a:bodyPr wrap="square" rtlCol="0">
            <a:spAutoFit/>
          </a:bodyPr>
          <a:lstStyle/>
          <a:p>
            <a:r>
              <a:rPr lang="en-GB" sz="1600" dirty="0" smtClean="0"/>
              <a:t>Ions in high concentration outside the cell</a:t>
            </a:r>
            <a:endParaRPr lang="en-GB" sz="1600" dirty="0"/>
          </a:p>
        </p:txBody>
      </p:sp>
      <p:sp>
        <p:nvSpPr>
          <p:cNvPr id="19" name="TextBox 18"/>
          <p:cNvSpPr txBox="1"/>
          <p:nvPr/>
        </p:nvSpPr>
        <p:spPr>
          <a:xfrm>
            <a:off x="1267371" y="5508521"/>
            <a:ext cx="2440533" cy="584775"/>
          </a:xfrm>
          <a:prstGeom prst="rect">
            <a:avLst/>
          </a:prstGeom>
          <a:noFill/>
        </p:spPr>
        <p:txBody>
          <a:bodyPr wrap="square" rtlCol="0">
            <a:spAutoFit/>
          </a:bodyPr>
          <a:lstStyle/>
          <a:p>
            <a:r>
              <a:rPr lang="en-GB" sz="1600" dirty="0" smtClean="0"/>
              <a:t>Ion channel protein spanning the membranes</a:t>
            </a:r>
            <a:endParaRPr lang="en-GB" sz="1600" dirty="0"/>
          </a:p>
        </p:txBody>
      </p:sp>
      <p:sp>
        <p:nvSpPr>
          <p:cNvPr id="20" name="TextBox 19"/>
          <p:cNvSpPr txBox="1"/>
          <p:nvPr/>
        </p:nvSpPr>
        <p:spPr>
          <a:xfrm>
            <a:off x="4716016" y="5868561"/>
            <a:ext cx="2304256" cy="584775"/>
          </a:xfrm>
          <a:prstGeom prst="rect">
            <a:avLst/>
          </a:prstGeom>
          <a:noFill/>
        </p:spPr>
        <p:txBody>
          <a:bodyPr wrap="square" rtlCol="0">
            <a:spAutoFit/>
          </a:bodyPr>
          <a:lstStyle/>
          <a:p>
            <a:r>
              <a:rPr lang="en-GB" sz="1600" dirty="0" smtClean="0"/>
              <a:t>Ions move down their concentration gradient</a:t>
            </a:r>
            <a:endParaRPr lang="en-GB" sz="1600" dirty="0"/>
          </a:p>
        </p:txBody>
      </p:sp>
      <p:cxnSp>
        <p:nvCxnSpPr>
          <p:cNvPr id="21" name="Straight Connector 20"/>
          <p:cNvCxnSpPr>
            <a:endCxn id="20" idx="0"/>
          </p:cNvCxnSpPr>
          <p:nvPr/>
        </p:nvCxnSpPr>
        <p:spPr>
          <a:xfrm>
            <a:off x="4932040" y="5551439"/>
            <a:ext cx="936104" cy="3171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20" idx="0"/>
          </p:cNvCxnSpPr>
          <p:nvPr/>
        </p:nvCxnSpPr>
        <p:spPr>
          <a:xfrm flipH="1" flipV="1">
            <a:off x="5007429" y="5410200"/>
            <a:ext cx="860715" cy="458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938802" y="4524718"/>
            <a:ext cx="1513518" cy="584775"/>
          </a:xfrm>
          <a:prstGeom prst="rect">
            <a:avLst/>
          </a:prstGeom>
          <a:noFill/>
        </p:spPr>
        <p:txBody>
          <a:bodyPr wrap="square" rtlCol="0">
            <a:spAutoFit/>
          </a:bodyPr>
          <a:lstStyle/>
          <a:p>
            <a:r>
              <a:rPr lang="en-GB" sz="1600" dirty="0" smtClean="0"/>
              <a:t>Cell surface membrane</a:t>
            </a:r>
            <a:endParaRPr lang="en-GB" sz="1600" dirty="0"/>
          </a:p>
        </p:txBody>
      </p:sp>
      <p:cxnSp>
        <p:nvCxnSpPr>
          <p:cNvPr id="25" name="Straight Connector 24"/>
          <p:cNvCxnSpPr/>
          <p:nvPr/>
        </p:nvCxnSpPr>
        <p:spPr>
          <a:xfrm flipV="1">
            <a:off x="3059832" y="4524718"/>
            <a:ext cx="1539208" cy="1158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9502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b="1" dirty="0" smtClean="0"/>
              <a:t>Osmosis</a:t>
            </a:r>
          </a:p>
          <a:p>
            <a:pPr marL="0" indent="0">
              <a:buNone/>
            </a:pPr>
            <a:r>
              <a:rPr lang="en-GB" sz="2400" dirty="0"/>
              <a:t>Osmosis is the diffusion of water molecules.</a:t>
            </a:r>
          </a:p>
          <a:p>
            <a:pPr marL="0" indent="0">
              <a:buNone/>
            </a:pPr>
            <a:r>
              <a:rPr lang="en-GB" sz="2400" dirty="0"/>
              <a:t>The tendency of water molecules to move is called the water potential. Water moves from higher to lower water potential across a membrane by </a:t>
            </a:r>
            <a:r>
              <a:rPr lang="en-GB" sz="2400" b="1" dirty="0"/>
              <a:t>osmosis</a:t>
            </a:r>
            <a:r>
              <a:rPr lang="en-GB" sz="2400" dirty="0"/>
              <a:t>. The difference in water potential between the two areas is called the </a:t>
            </a:r>
            <a:r>
              <a:rPr lang="en-GB" sz="2400" b="1" dirty="0"/>
              <a:t>water potential gradient</a:t>
            </a:r>
            <a:r>
              <a:rPr lang="en-GB" sz="2400" dirty="0"/>
              <a:t>. </a:t>
            </a:r>
            <a:r>
              <a:rPr lang="en-GB" sz="2400" dirty="0" smtClean="0"/>
              <a:t>Pure </a:t>
            </a:r>
            <a:r>
              <a:rPr lang="en-GB" sz="2400" dirty="0"/>
              <a:t>water has the greatest water potential. It is given the value of 0. Solutes dissolved in the water will lower the water potential and make this figure more negative. </a:t>
            </a:r>
          </a:p>
          <a:p>
            <a:pPr marL="0" indent="0">
              <a:buNone/>
            </a:pPr>
            <a:endParaRPr lang="en-GB" sz="2800"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30473119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lstStyle/>
          <a:p>
            <a:pPr marL="0" indent="0">
              <a:buNone/>
            </a:pPr>
            <a:r>
              <a:rPr lang="en-GB" b="1" dirty="0" smtClean="0"/>
              <a:t>Osmosis</a:t>
            </a:r>
          </a:p>
          <a:p>
            <a:pPr marL="0" indent="0">
              <a:buNone/>
            </a:pPr>
            <a:r>
              <a:rPr lang="en-GB" sz="2000" dirty="0" smtClean="0"/>
              <a:t>Click to reveal the five hotspots.</a:t>
            </a:r>
            <a:endParaRPr lang="en-GB" sz="2800"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3</a:t>
            </a:r>
            <a:r>
              <a:rPr lang="en-GB" sz="2800" dirty="0"/>
              <a:t> Cells</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7" name="TextBox 16"/>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 name="TextBox 1"/>
          <p:cNvSpPr txBox="1"/>
          <p:nvPr/>
        </p:nvSpPr>
        <p:spPr>
          <a:xfrm>
            <a:off x="4820495" y="3569534"/>
            <a:ext cx="2329418" cy="1477328"/>
          </a:xfrm>
          <a:prstGeom prst="rect">
            <a:avLst/>
          </a:prstGeom>
          <a:noFill/>
        </p:spPr>
        <p:txBody>
          <a:bodyPr wrap="square" rtlCol="0">
            <a:spAutoFit/>
          </a:bodyPr>
          <a:lstStyle/>
          <a:p>
            <a:r>
              <a:rPr lang="en-GB" dirty="0" smtClean="0"/>
              <a:t>Partially </a:t>
            </a:r>
            <a:r>
              <a:rPr lang="en-GB" dirty="0"/>
              <a:t>permeable membrane allows small molecules like water through. It acts as a </a:t>
            </a:r>
            <a:r>
              <a:rPr lang="en-GB" dirty="0" smtClean="0"/>
              <a:t>filter.</a:t>
            </a:r>
            <a:endParaRPr lang="en-GB" dirty="0"/>
          </a:p>
        </p:txBody>
      </p:sp>
      <p:sp>
        <p:nvSpPr>
          <p:cNvPr id="9" name="TextBox 8"/>
          <p:cNvSpPr txBox="1"/>
          <p:nvPr/>
        </p:nvSpPr>
        <p:spPr>
          <a:xfrm>
            <a:off x="3998658" y="2646204"/>
            <a:ext cx="4258674" cy="923330"/>
          </a:xfrm>
          <a:prstGeom prst="rect">
            <a:avLst/>
          </a:prstGeom>
          <a:noFill/>
        </p:spPr>
        <p:txBody>
          <a:bodyPr wrap="square" rtlCol="0">
            <a:spAutoFit/>
          </a:bodyPr>
          <a:lstStyle/>
          <a:p>
            <a:r>
              <a:rPr lang="en-GB" dirty="0" smtClean="0"/>
              <a:t>Molecule </a:t>
            </a:r>
            <a:r>
              <a:rPr lang="en-GB" dirty="0"/>
              <a:t>of salt (solute) surrounded by water molecules in a solution. The solute lowers the water </a:t>
            </a:r>
            <a:r>
              <a:rPr lang="en-GB" dirty="0" smtClean="0"/>
              <a:t>potential.</a:t>
            </a:r>
            <a:endParaRPr lang="en-GB" dirty="0"/>
          </a:p>
        </p:txBody>
      </p:sp>
      <p:cxnSp>
        <p:nvCxnSpPr>
          <p:cNvPr id="7" name="Straight Connector 6"/>
          <p:cNvCxnSpPr/>
          <p:nvPr/>
        </p:nvCxnSpPr>
        <p:spPr>
          <a:xfrm flipH="1">
            <a:off x="2651196" y="3097930"/>
            <a:ext cx="1347462" cy="8322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89059" y="5164249"/>
            <a:ext cx="3584096" cy="369332"/>
          </a:xfrm>
          <a:prstGeom prst="rect">
            <a:avLst/>
          </a:prstGeom>
          <a:noFill/>
        </p:spPr>
        <p:txBody>
          <a:bodyPr wrap="square" rtlCol="0">
            <a:spAutoFit/>
          </a:bodyPr>
          <a:lstStyle/>
          <a:p>
            <a:r>
              <a:rPr lang="en-GB" dirty="0" smtClean="0"/>
              <a:t>Water </a:t>
            </a:r>
            <a:r>
              <a:rPr lang="en-GB" dirty="0"/>
              <a:t>molecules in pure </a:t>
            </a:r>
            <a:r>
              <a:rPr lang="en-GB" dirty="0" smtClean="0"/>
              <a:t>water.</a:t>
            </a:r>
            <a:endParaRPr lang="en-GB" dirty="0"/>
          </a:p>
        </p:txBody>
      </p:sp>
      <p:cxnSp>
        <p:nvCxnSpPr>
          <p:cNvPr id="15" name="Straight Connector 14"/>
          <p:cNvCxnSpPr/>
          <p:nvPr/>
        </p:nvCxnSpPr>
        <p:spPr>
          <a:xfrm flipH="1">
            <a:off x="2651196" y="3789040"/>
            <a:ext cx="2169299"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2" idx="1"/>
          </p:cNvCxnSpPr>
          <p:nvPr/>
        </p:nvCxnSpPr>
        <p:spPr>
          <a:xfrm flipH="1">
            <a:off x="5243223" y="5348915"/>
            <a:ext cx="245836" cy="3615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2183144" y="3822163"/>
            <a:ext cx="936104"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2183144" y="3822163"/>
            <a:ext cx="936104"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2183144" y="4113076"/>
            <a:ext cx="936104"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2183144" y="4113076"/>
            <a:ext cx="936104"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5011068" y="5623933"/>
            <a:ext cx="468052"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p:nvSpPr>
        <p:spPr>
          <a:xfrm>
            <a:off x="5011068" y="5623933"/>
            <a:ext cx="468052"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1084064" y="5046862"/>
            <a:ext cx="3584096" cy="1200329"/>
          </a:xfrm>
          <a:prstGeom prst="rect">
            <a:avLst/>
          </a:prstGeom>
          <a:noFill/>
        </p:spPr>
        <p:txBody>
          <a:bodyPr wrap="square" rtlCol="0">
            <a:spAutoFit/>
          </a:bodyPr>
          <a:lstStyle/>
          <a:p>
            <a:r>
              <a:rPr lang="en-GB" dirty="0" smtClean="0"/>
              <a:t>Net </a:t>
            </a:r>
            <a:r>
              <a:rPr lang="en-GB" dirty="0"/>
              <a:t>movement of water molecules from the higher water potential to the lower water potential, down the water potential </a:t>
            </a:r>
            <a:r>
              <a:rPr lang="en-GB" dirty="0" smtClean="0"/>
              <a:t>gradient.</a:t>
            </a:r>
            <a:endParaRPr lang="en-GB" dirty="0"/>
          </a:p>
        </p:txBody>
      </p:sp>
      <p:cxnSp>
        <p:nvCxnSpPr>
          <p:cNvPr id="27" name="Straight Connector 26"/>
          <p:cNvCxnSpPr/>
          <p:nvPr/>
        </p:nvCxnSpPr>
        <p:spPr>
          <a:xfrm flipH="1">
            <a:off x="838228" y="5301208"/>
            <a:ext cx="245836" cy="2918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606073" y="5506546"/>
            <a:ext cx="468052"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p:nvSpPr>
        <p:spPr>
          <a:xfrm>
            <a:off x="606073" y="5506546"/>
            <a:ext cx="468052"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5020352" y="1484784"/>
            <a:ext cx="3584096" cy="923330"/>
          </a:xfrm>
          <a:prstGeom prst="rect">
            <a:avLst/>
          </a:prstGeom>
          <a:noFill/>
        </p:spPr>
        <p:txBody>
          <a:bodyPr wrap="square" rtlCol="0">
            <a:spAutoFit/>
          </a:bodyPr>
          <a:lstStyle/>
          <a:p>
            <a:r>
              <a:rPr lang="en-GB" dirty="0" smtClean="0"/>
              <a:t>Some </a:t>
            </a:r>
            <a:r>
              <a:rPr lang="en-GB" dirty="0"/>
              <a:t>water molecules do move back through the membrane. The net flow is in the opposite </a:t>
            </a:r>
            <a:r>
              <a:rPr lang="en-GB" dirty="0" smtClean="0"/>
              <a:t>direction.</a:t>
            </a:r>
            <a:endParaRPr lang="en-GB" dirty="0"/>
          </a:p>
        </p:txBody>
      </p:sp>
      <p:cxnSp>
        <p:nvCxnSpPr>
          <p:cNvPr id="31" name="Straight Connector 30"/>
          <p:cNvCxnSpPr>
            <a:stCxn id="30" idx="1"/>
          </p:cNvCxnSpPr>
          <p:nvPr/>
        </p:nvCxnSpPr>
        <p:spPr>
          <a:xfrm flipH="1">
            <a:off x="4774516" y="1946449"/>
            <a:ext cx="245836" cy="84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4542361" y="1944468"/>
            <a:ext cx="468052" cy="216024"/>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p:cNvSpPr/>
          <p:nvPr/>
        </p:nvSpPr>
        <p:spPr>
          <a:xfrm>
            <a:off x="4542361" y="1944468"/>
            <a:ext cx="468052" cy="216024"/>
          </a:xfrm>
          <a:prstGeom prst="ellipse">
            <a:avLst/>
          </a:prstGeom>
          <a:solidFill>
            <a:srgbClr val="008000">
              <a:alpha val="25000"/>
            </a:srgbClr>
          </a:solidFill>
          <a:ln w="635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547664" y="260648"/>
            <a:ext cx="6552728" cy="369332"/>
          </a:xfrm>
          <a:prstGeom prst="rect">
            <a:avLst/>
          </a:prstGeom>
          <a:solidFill>
            <a:srgbClr val="FFFF00"/>
          </a:solidFill>
        </p:spPr>
        <p:txBody>
          <a:bodyPr wrap="square" rtlCol="0">
            <a:spAutoFit/>
          </a:bodyPr>
          <a:lstStyle/>
          <a:p>
            <a:r>
              <a:rPr lang="en-GB" dirty="0" smtClean="0"/>
              <a:t>Needs new artwork – one in Word file is ‘from Google’</a:t>
            </a:r>
            <a:endParaRPr lang="en-GB" dirty="0"/>
          </a:p>
        </p:txBody>
      </p:sp>
      <p:sp>
        <p:nvSpPr>
          <p:cNvPr id="34" name="Rounded Rectangle 33"/>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Tree>
    <p:extLst>
      <p:ext uri="{BB962C8B-B14F-4D97-AF65-F5344CB8AC3E}">
        <p14:creationId xmlns:p14="http://schemas.microsoft.com/office/powerpoint/2010/main" val="16941306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11" restart="whenNotActive" fill="hold" evtFilter="cancelBubble" nodeType="interactiveSeq">
                <p:stCondLst>
                  <p:cond evt="onClick" delay="0">
                    <p:tgtEl>
                      <p:spTgt spid="23"/>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20" restart="whenNotActive" fill="hold" evtFilter="cancelBubble" nodeType="interactiveSeq">
                <p:stCondLst>
                  <p:cond evt="onClick" delay="0">
                    <p:tgtEl>
                      <p:spTgt spid="25"/>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seq concurrent="1" nextAc="seek">
              <p:cTn id="29" restart="whenNotActive" fill="hold" evtFilter="cancelBubble" nodeType="interactiveSeq">
                <p:stCondLst>
                  <p:cond evt="onClick" delay="0">
                    <p:tgtEl>
                      <p:spTgt spid="28"/>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7"/>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28"/>
                  </p:tgtEl>
                </p:cond>
              </p:nextCondLst>
            </p:seq>
            <p:seq concurrent="1" nextAc="seek">
              <p:cTn id="38" restart="whenNotActive" fill="hold" evtFilter="cancelBubble" nodeType="interactiveSeq">
                <p:stCondLst>
                  <p:cond evt="onClick" delay="0">
                    <p:tgtEl>
                      <p:spTgt spid="32"/>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childTnLst>
              </p:cTn>
              <p:nextCondLst>
                <p:cond evt="onClick" delay="0">
                  <p:tgtEl>
                    <p:spTgt spid="32"/>
                  </p:tgtEl>
                </p:cond>
              </p:nextCondLst>
            </p:seq>
            <p:seq concurrent="1" nextAc="seek">
              <p:cTn id="47" restart="whenNotActive" fill="hold" evtFilter="cancelBubble" nodeType="interactiveSeq">
                <p:stCondLst>
                  <p:cond evt="onClick" delay="0">
                    <p:tgtEl>
                      <p:spTgt spid="34"/>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childTnLst>
                                </p:cTn>
                              </p:par>
                              <p:par>
                                <p:cTn id="52" presetID="1" presetClass="entr" presetSubtype="0" fill="hold" grpId="1" nodeType="withEffect">
                                  <p:stCondLst>
                                    <p:cond delay="0"/>
                                  </p:stCondLst>
                                  <p:childTnLst>
                                    <p:set>
                                      <p:cBhvr>
                                        <p:cTn id="53" dur="1" fill="hold">
                                          <p:stCondLst>
                                            <p:cond delay="0"/>
                                          </p:stCondLst>
                                        </p:cTn>
                                        <p:tgtEl>
                                          <p:spTgt spid="9"/>
                                        </p:tgtEl>
                                        <p:attrNameLst>
                                          <p:attrName>style.visibility</p:attrName>
                                        </p:attrNameLst>
                                      </p:cBhvr>
                                      <p:to>
                                        <p:strVal val="visible"/>
                                      </p:to>
                                    </p:set>
                                  </p:childTnLst>
                                </p:cTn>
                              </p:par>
                              <p:par>
                                <p:cTn id="54" presetID="1" presetClass="entr" presetSubtype="0" fill="hold" grpId="1" nodeType="withEffect">
                                  <p:stCondLst>
                                    <p:cond delay="0"/>
                                  </p:stCondLst>
                                  <p:childTnLst>
                                    <p:set>
                                      <p:cBhvr>
                                        <p:cTn id="55" dur="1" fill="hold">
                                          <p:stCondLst>
                                            <p:cond delay="0"/>
                                          </p:stCondLst>
                                        </p:cTn>
                                        <p:tgtEl>
                                          <p:spTgt spid="22"/>
                                        </p:tgtEl>
                                        <p:attrNameLst>
                                          <p:attrName>style.visibility</p:attrName>
                                        </p:attrNameLst>
                                      </p:cBhvr>
                                      <p:to>
                                        <p:strVal val="visible"/>
                                      </p:to>
                                    </p:set>
                                  </p:childTnLst>
                                </p:cTn>
                              </p:par>
                              <p:par>
                                <p:cTn id="56" presetID="1" presetClass="entr" presetSubtype="0" fill="hold" grpId="1" nodeType="withEffect">
                                  <p:stCondLst>
                                    <p:cond delay="0"/>
                                  </p:stCondLst>
                                  <p:childTnLst>
                                    <p:set>
                                      <p:cBhvr>
                                        <p:cTn id="57" dur="1" fill="hold">
                                          <p:stCondLst>
                                            <p:cond delay="0"/>
                                          </p:stCondLst>
                                        </p:cTn>
                                        <p:tgtEl>
                                          <p:spTgt spid="24"/>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childTnLst>
                                </p:cTn>
                              </p:par>
                              <p:par>
                                <p:cTn id="60" presetID="1" presetClass="entr" presetSubtype="0" fill="hold" grpId="1"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par>
                                <p:cTn id="62" presetID="1" presetClass="entr" presetSubtype="0" fill="hold" grpId="1" nodeType="withEffect">
                                  <p:stCondLst>
                                    <p:cond delay="0"/>
                                  </p:stCondLst>
                                  <p:childTnLst>
                                    <p:set>
                                      <p:cBhvr>
                                        <p:cTn id="63" dur="1" fill="hold">
                                          <p:stCondLst>
                                            <p:cond delay="0"/>
                                          </p:stCondLst>
                                        </p:cTn>
                                        <p:tgtEl>
                                          <p:spTgt spid="2"/>
                                        </p:tgtEl>
                                        <p:attrNameLst>
                                          <p:attrName>style.visibility</p:attrName>
                                        </p:attrNameLst>
                                      </p:cBhvr>
                                      <p:to>
                                        <p:strVal val="visible"/>
                                      </p:to>
                                    </p:set>
                                  </p:childTnLst>
                                </p:cTn>
                              </p:par>
                              <p:par>
                                <p:cTn id="64" presetID="1" presetClass="entr" presetSubtype="0" fill="hold" grpId="1" nodeType="withEffect">
                                  <p:stCondLst>
                                    <p:cond delay="0"/>
                                  </p:stCondLst>
                                  <p:childTnLst>
                                    <p:set>
                                      <p:cBhvr>
                                        <p:cTn id="65" dur="1" fill="hold">
                                          <p:stCondLst>
                                            <p:cond delay="0"/>
                                          </p:stCondLst>
                                        </p:cTn>
                                        <p:tgtEl>
                                          <p:spTgt spid="26"/>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18"/>
                                        </p:tgtEl>
                                        <p:attrNameLst>
                                          <p:attrName>style.visibility</p:attrName>
                                        </p:attrNameLst>
                                      </p:cBhvr>
                                      <p:to>
                                        <p:strVal val="visible"/>
                                      </p:to>
                                    </p:set>
                                  </p:childTnLst>
                                </p:cTn>
                              </p:par>
                              <p:par>
                                <p:cTn id="68" presetID="1" presetClass="entr" presetSubtype="0" fill="hold" grpId="1" nodeType="withEffect">
                                  <p:stCondLst>
                                    <p:cond delay="0"/>
                                  </p:stCondLst>
                                  <p:childTnLst>
                                    <p:set>
                                      <p:cBhvr>
                                        <p:cTn id="69" dur="1" fill="hold">
                                          <p:stCondLst>
                                            <p:cond delay="0"/>
                                          </p:stCondLst>
                                        </p:cTn>
                                        <p:tgtEl>
                                          <p:spTgt spid="29"/>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27"/>
                                        </p:tgtEl>
                                        <p:attrNameLst>
                                          <p:attrName>style.visibility</p:attrName>
                                        </p:attrNameLst>
                                      </p:cBhvr>
                                      <p:to>
                                        <p:strVal val="visible"/>
                                      </p:to>
                                    </p:set>
                                  </p:childTnLst>
                                </p:cTn>
                              </p:par>
                              <p:par>
                                <p:cTn id="72" presetID="1" presetClass="entr" presetSubtype="0" fill="hold" grpId="1" nodeType="withEffect">
                                  <p:stCondLst>
                                    <p:cond delay="0"/>
                                  </p:stCondLst>
                                  <p:childTnLst>
                                    <p:set>
                                      <p:cBhvr>
                                        <p:cTn id="73" dur="1" fill="hold">
                                          <p:stCondLst>
                                            <p:cond delay="0"/>
                                          </p:stCondLst>
                                        </p:cTn>
                                        <p:tgtEl>
                                          <p:spTgt spid="21"/>
                                        </p:tgtEl>
                                        <p:attrNameLst>
                                          <p:attrName>style.visibility</p:attrName>
                                        </p:attrNameLst>
                                      </p:cBhvr>
                                      <p:to>
                                        <p:strVal val="visible"/>
                                      </p:to>
                                    </p:set>
                                  </p:childTnLst>
                                </p:cTn>
                              </p:par>
                              <p:par>
                                <p:cTn id="74" presetID="1" presetClass="entr" presetSubtype="0" fill="hold" grpId="1" nodeType="withEffect">
                                  <p:stCondLst>
                                    <p:cond delay="0"/>
                                  </p:stCondLst>
                                  <p:childTnLst>
                                    <p:set>
                                      <p:cBhvr>
                                        <p:cTn id="75" dur="1" fill="hold">
                                          <p:stCondLst>
                                            <p:cond delay="0"/>
                                          </p:stCondLst>
                                        </p:cTn>
                                        <p:tgtEl>
                                          <p:spTgt spid="33"/>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31"/>
                                        </p:tgtEl>
                                        <p:attrNameLst>
                                          <p:attrName>style.visibility</p:attrName>
                                        </p:attrNameLst>
                                      </p:cBhvr>
                                      <p:to>
                                        <p:strVal val="visible"/>
                                      </p:to>
                                    </p:set>
                                  </p:childTnLst>
                                </p:cTn>
                              </p:par>
                              <p:par>
                                <p:cTn id="78" presetID="1" presetClass="entr" presetSubtype="0" fill="hold" grpId="1" nodeType="withEffect">
                                  <p:stCondLst>
                                    <p:cond delay="0"/>
                                  </p:stCondLst>
                                  <p:childTnLst>
                                    <p:set>
                                      <p:cBhvr>
                                        <p:cTn id="79" dur="1" fill="hold">
                                          <p:stCondLst>
                                            <p:cond delay="0"/>
                                          </p:stCondLst>
                                        </p:cTn>
                                        <p:tgtEl>
                                          <p:spTgt spid="30"/>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19"/>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25"/>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28"/>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childTnLst>
        </p:cTn>
      </p:par>
    </p:tnLst>
    <p:bldLst>
      <p:bldP spid="2" grpId="0"/>
      <p:bldP spid="2" grpId="1"/>
      <p:bldP spid="9" grpId="0"/>
      <p:bldP spid="9" grpId="1"/>
      <p:bldP spid="12" grpId="0"/>
      <p:bldP spid="12" grpId="1"/>
      <p:bldP spid="19" grpId="0" animBg="1"/>
      <p:bldP spid="22" grpId="0" animBg="1"/>
      <p:bldP spid="22" grpId="1" animBg="1"/>
      <p:bldP spid="23" grpId="0" animBg="1"/>
      <p:bldP spid="24" grpId="0" animBg="1"/>
      <p:bldP spid="24" grpId="1" animBg="1"/>
      <p:bldP spid="25" grpId="0" animBg="1"/>
      <p:bldP spid="26" grpId="0" animBg="1"/>
      <p:bldP spid="26" grpId="1" animBg="1"/>
      <p:bldP spid="21" grpId="0"/>
      <p:bldP spid="21" grpId="1"/>
      <p:bldP spid="28" grpId="0" animBg="1"/>
      <p:bldP spid="29" grpId="0" animBg="1"/>
      <p:bldP spid="29" grpId="1" animBg="1"/>
      <p:bldP spid="30" grpId="0"/>
      <p:bldP spid="30" grpId="1"/>
      <p:bldP spid="32" grpId="0" animBg="1"/>
      <p:bldP spid="33" grpId="0" animBg="1"/>
      <p:bldP spid="33"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OJECT_FOLDER_UPDATED" val="1"/>
  <p:tag name="ISPRING_PLAYERS_CUSTOMIZATION" val="UEsDBBQAAgAIAHKqWE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cqpYRhPj9HkAAwAAZQoAACcAAAB1bml2ZXJzYWwvZmxhc2hfcHVibGlzaGluZ19zZXR0aW5ncy54bWzVVt1O2zAUvu9TWJ64pCkMNlalRRtttYrSVrTTxhVy49PGwrGz2GkpV3uaPdieZMcxLa1gKMCQtqskx+d85zs/+eTw+DqRZA6ZEVo16F61RgmoSHOhZg36ZdzZPaLEWKY4k1pBgypNyXGzEqb5RAoTj8BadDUEYZSpp7ZBY2vTehAsFouqMGnmTrXMLeKbaqSTIM3AgLKQBalkS3zYZQqGNisVQkJvOtM8l0AERwpKOHZMdiQzMQ2824RFV7NM54qfaKkzks0mDfqmVvtUO6ytfDxUSySgXHGmiUZntnXGuXB8mByJGyAxiFmMxPcPKFkIbuPiNXD+YXAfpcD2NTCHcqKxGGVv4ROwjDPL/KfPZ+HampXBm/hSsUREYzwhrv4GbY0vP18M2+e9bv/0cjwY9MbdoSdRxATbOGGwnShEQjrPIljnCZm1LIqRN8ZMmTQQBpumldtUqy1y7ptMtMTeF1G4D8kEeJ8lsDGN0ZVQHfTco2SKhchlg37MBJOUCMukiNbBJp8YK2wx/86mJ0Es3DMgZyN6l953J4pZZmCT1urEuJ5Hza86l5wsdU6kuAJiNcH68wTfYiCbwyHTTCeFFdfHEiMFZpwLWAA/Lnp6C/inRBeYIskxEjc3lWB9hu+5uCETmOoMcYHNccfRLozHrz4JOGXG3IGyFcedUa/bal92+632tx1XIONzpqInguPAIUnta+AzrF1pTCGlxm5uQGBnIpYbKObDBS/cypRZOnfM5sXQ3SALUBy3QD4eEw8iXE2hcigLGDFFtJJLwiL8hYxbobnQuUGLXxYPbZ5F0IcSoQqqM/yDMFnGISuDVtvbf3tw+O790Yd6Nfj14+fuo0G3sjKUzGXzunLyqLCsxeX+PxcGTgselgab5f+mMly0R2Xa2h+U8RqclvE699Iz3JCdUhRQN2ZepFA5pEiEBf43V+IZY32R4vudeJ2xvmLNL1nl/6Zk/7W+PGzdFsLgweuMO0mEEgk2winY+g7UPDyo4f3jwaNKBdG2r4bNym9QSwMEFAACAAgAcqpYRvjUZu/FAgAAVgoAACEAAAB1bml2ZXJzYWwvZmxhc2hfc2tpbl9zZXR0aW5ncy54bWyVVtFu4jAQfL+vQNx7Q2lpqeQikRakSr1rda367iRLYuHYyHbo8fdnx3bjQHKkREh4dsZer8cbkNwStvgxGqGUUy7eQCnCcmkQj41Idj9OKqU4u0g5U8DUBeOixHS8+LmuPyiqmedUfA9iqGaDU2iWmU7u4qvZEIlbYzqLb69WfYKUlzvMDs885xcJTre54BXLzqZWHHYgKGFbzVyuzdPHpESqJwVlK6f4cb1eXg+T7ARICSalq7v57PrurIriBKhf6frRPAM1zVL/3/2RbE8kUbVsfhnP5zd9sh3OoV3kySSezCb9fKZn/8apWIGCv0pTb6fm6aVSfADRnnw1XcWrfgXfVbtvZSN4bgra1tyszHNWQznO9PU765UvgdmQWcg4fvk4uVz2KVx5Tozhfob3HpnrKjh9NXU9agjm0BMKiw2mElDkhzYoC/75Uil9QWChRKXjIdJwXnXSr7iSIavBGt4f+CQsC0gOaBgfnFYlPNh8fVKngUbw8BDXvSLkfmFBhgL2DgxSbMCG+VvX9YQZgA3zjZIMXhg9nNCPI1bjzzjG7jSD8lttq/o6CgzroS+YH/moWenZ3FwZLO0Azyl5Bgtp0nknJZhjQ1GN2ZSik5wQw3uSY0U4+2V4yaHejETRUcBZrdtYSBFFoctvdY66S4fnVY8H2NG+FZrN2fFI6SZ+P8ZK4bQo9VtJjkdOdz+u5xlH3RLTJzUfxBPb8KGiEostiHfOabiOOYA+BeMKBufE7eXqo6MoKAKKusuM3CRd9WdVmYBY6WMj4H3TxiyvIHlB9Vd9EPiErC3oCVqlKvR0DJMvWwaA8wBgkRbetHZgI2VFFaGwB+qiAVBvuG9nSGqT9vltqZ5ho0LHOWSQJV2naJwS8tqBDsGHzqtbYSMDbK9wIuuttW6+78LB1K3G7NuZMV9IsoAzU2tqHT8togbN/8l/UEsDBBQAAgAIAHKqWEYyHHP+1QIAAHYJAAAmAAAAdW5pdmVyc2FsL2h0bWxfcHVibGlzaGluZ19zZXR0aW5ncy54bWzNVlFP2zAQfu+vsDzxSFMYbKxKizZaNASjFe208YSusdtYOHZmOy3lab9mP2y/ZOeYllawKiCY9pT4fPfd993Zl8SHN5kkU26s0KpFd+oNSrhKNBNq0qJfh8fbB5RYB4qB1Iq3qNKUHLZrcV6MpLDpgDuHrpYgjLLN3LVo6lzejKLZbFYXNjd+V8vCIb6tJzqLcsMtV46bKJcwx4eb59zSdq1GSBxMXzQrJCeCIQUlPDuQn10maRS8RpBcT4wuFDvSUhtiJqMWfdNofGrsNxY+AakjMq68NttGoze7JjAmPB2QA3HLScrFJEXeu3uUzARzafkaef84eohSYgcJ4FGONGpR7g4+4w4YOAjLkM/xG2cXhmBicwWZSIa4Q7z8Fu0Mrz5f9rsXZyfnp1fDXu9seNIPJMqYaB0njtYTxUhIFybhyzwxOAdJirwxZgzS8jhaNS3cxlqtkfNrMtISS19GUTJGpnLeoh+NAEmJcCBFstx1YCbcHQuJGnzsTn2sHL0HDHqTFIzlq4kWO9ZXMWl/04VkZK4LIsU1J04TVFRk+JZyslpuMjY6K60SrCNWCsbJVPAZZ4dlle4A/5boElNkBUbiUcwldyHDj0LckhEfa4O4HKZ4aNEubMCvPwk4B2vvQWHBcWtwdtLpXp2cd7rft7xAYFNQyRPBsYU8y91r4ANqVxpTSKmxmisQWJkECsvL/jDBSrcqMivnTmFaNt03sgTFdgvkEzBxI8GjJVTBqwImoIhWck4gwUth/RGaCl1YtITDEqDtswiGUCJUSXWCAwqTGcZNFbTGzu7bvf137w8+NOvR75+/tjcG3Q2KvgSfLUyKo42jYjkuHt65OPI39PHL7kzxr+76ZXdQpVDnvSpevdMqXhdhmPRXBkklCjgJJmHs4CyQIhOOs5ds8jMatXkqhza+UKNeUcXG4/b/igir5Ud47asbR4/+FtTQvv6v1K79AVBLAwQUAAIACAByqlhGUVDfhJwBAAAQBgAAHwAAAHVuaXZlcnNhbC9odG1sX3NraW5fc2V0dGluZ3MuanONlE2PgjAQhu/+CsNeNwZR/NgbREg28bDJetvsoeKIxNKStrqyxv++FFFaKKvMhb55eGemZXru9YvHiqz+W/9cvpfrD31daiA1wQ7wquu4Q0+lbnGcbGCVpIATAlYDOd4+vcuXmjAZW6Q0Xeef0pYrfhY10JlBYwaNG7Syti3CXBV/TOLJJP5qrVVtXVtS9nl9EIKSQUSJACIGhLIUlYz1EpaP2mEDpkdgD9AtikAzdey5P3K7yNrRcf3pKFC5iKYZIvmSxnSwRtE+ZvRANl35d3kGrDjx/RXwQhkqgBMu3gWkzcT+Igy9cTeZMeAcqryj+cwdz40wRmvAiu94IeMfVDNuN9SgjwlPxI2eDf3ZbKLSGYqhtUu27duurWOk8Hq8m1dOwElciakjQyMwyoG1rAIn8AMdpNkheyYlo7HckRY6CWQYUUzRJiFx10HeOVmstK1+NW9hDz0VrButTk0bIdoYoZ1hdtOum+OJuRfGweWNrEvTzGOTSEwiNYmZSayvIa0e0bxI5Pqr6ByxPbAVpbio+PtRbU3z3uUPUEsDBBQAAgAIAHKqWE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ByqlhGYDA8HmsAAAB1AAAAHAAAAHVuaXZlcnNhbC9sb2NhbF9zZXR0aW5ncy54bWw1jDEOgzAMAHdeYXmn0K0DgY0NhkIfYBG3iuTYKImq9vfN0u2kO90wfaLAm1MOpg6vlx6B9TAf9OXwsc/tDSEXUk9iyg7VEKaxGcQOko1LqWGGU+jLaedYofBKsZbbHfLft7DU5TOwx25sflBLAwQUAAIACACDmfVEzoIJN+wCAACICAAAFAAAAHVuaXZlcnNhbC9wbGF5ZXIueG1srVVNb9swDD2nwP6DoXutpF3XNJBbdAWKHdahQNZtt0C1GVuLbXmSXDf99aP8bc/pVmAHAzbF90jxkTS7ek5i5wmUFjL1yMKdEwdSXwYiDT3y8PX2eEmuLt8dsSzme1COCDySp8ICeEycALSvRGYQfM9N5JGewUVm4mRKSCXMHrnPkLuLtCTvjmbokmqPRMZkK0qLonCFRkQaahnnlkS7vkxopkBDakDRKg3iNNiV+Tsan0Sm1Owz0D1kZt4euCZpOZ61GJAUp65UIT2Zzxf0x93ntR9Bwo9Fqg1PfSAOVnJWlvKR+7s7GeQxaGubsSrJNRhjkyhtM2ZWYrFMHa18j1QOmwS05iFoN05DQissnQCzbcx1VPPoAa3l1TtR85Z+G/u9adxK5WjnnOWPsdARHvUhnXUSyOgwKkvK65Yd9NB00K1lIo6CX7lQEJSf39oWmS9IFbDtuDJPVxc+HuDbLfeNVPsbhGEX1Qq6rWhuJZpbgloOt42+7ihIc9stcJMraEo1Y08iAPmFK8VtW1walQOjI2ONpUMwo9WVa5E6QVhkkvjsH7SxfiNpfurXlCkB/0OYT0jU1kSkATzfCvQxkGBNDWCxrc01WezamF1OOn9Men09MFU51qLgRRzDVQg4hgE3nHZ2eggKimt08XM1wvYODoIjEUYxPmaSYXx6kCbhajfJ0Ds4CI6lv5uAtua2jHRcx1EztR3E6MQ6YX6ujUzES9megz1jVmUfvjZyzdF1JtqD8/kfoziI0QzmlkysLvvW21fN4b2dU6M7n01WWQbdivMAJs8qr2YW8mzkE8CW57G56efU7MMedJTz1HRMc33HfpfFWryAU4jA/ukWp7YmEdie8ciH5WmPAfXE7TIIX5qmIjJaS1KpeUg5hrV5ElBUmGpWPqLqoZJ5Goy0cbPu56Bj3FXXCrgTwxYzXZxg88nMI+/xpb7LxdlFd5XzxUWDLfO6rwJXubxhVdcJd51B635tL8LqmcfX31BLAwQUAAIACAByqlhGQ7qidS4JAABpKAAAKQAAAHVuaXZlcnNhbC9za2luX2N1c3RvbWl6YXRpb25fc2V0dGluZ3MueG1s7VrrbuO6Ef5/noKwcYAWKOKLfC28KnShE2Ed2cdSkt0WhcHYTCxElnIk2rs58I8+zXmw8yQdUlIsybIjJQu0BbreBKvhfMMhOfPNUN5R+OR42jZk/sb5jTDH9yzKmOM9hvJPCI2WvusHs4CGlAlBVoQ8sqGfaoaKVMevoZARb0WC1afaA3FDWosACQQ5MHC/Zcz3Lpa+x6jHLjw/2BC3hnbE3YKhsfhTa7wN9Hc0qAB7IEuan6zdHKpS901UZqZ2V+1LuBCz9DfPxHuZ+I/+xT1ZPj0G/tZblfFx/fJMA9fxnl6VlTH/FCq7TsgMRjcFzqn6eKx0SqCe4fBCevBNGg66neF5oEvuqZudr6PzTxlYfsIzm5FD7pzQYSnkoKUOBr1C5DN5pEU7rza7zRMAD2aodlYRhtHv7FW73+afYm2XvNCgaArcxio+AfKft89V3Qr8R77HRbAe5p/zMNcnK8j5MqH0iuGL49MdkkPRmy2lEJTZsGzcjBopQjlJMXhFvy+pe6lZeDb7X2Oa8bjXazarMc0ZzH+eacZNtT9svYNpzqzqv41p8FjRB61KTHNmdf/nmh/LNeNxv9/CH+aajCDV8dw53sr/ZngPfgxMCEfjo6HcRNEGoUFfGegDeOqonTbqd2CvB0jHXQ3GhpI+lDQY09stbdTImYjsBnQJJFNsddTIjB4DDC+kATM84EZZymqnh7IruAxg+0EvlHsd/tkns+7FVnVQp9Xtd/G+rUiS1ENaV2/pzX2/P+wrLYSbnW5T2quDttSWUKvbbQ17+1a/3ZXgaTzsgZUOHvZQp9/ptPV9G7cBjRRF1dvavi8NWy0FZsODobYfj9V+s4larZbU0ffdnjRWmwi0JbChSAO+gZIuqVJvr6hKayChsTZWx5091nFP66JBG0Ou7TuqKjWbh809rC69XQdp6eUk2/mGwcIjKBw9RFs2uEbLbRCAsk03EOWMonsSUlMUPWuOwrgZjyIYdHmjnqi+duQZ6WtK8Mopp2yMGkKSyZh0s1+yhMr1KF7i1ZRBCjKvgEsXUbkeNeplYfFcUad+DnSijJZx81BH5XpUQc9pFxRSuR6xXnlYUtjketStl0KmSqlcj6iwAu4w5ds7cqKYyvWoYT8HzVdTud5s8p79PCZXTsv4mKqncj2qpGfVjwqqXI9K6VlUvqKW8qygpMr1qJiWwiU1tUxcHRdVyBbRup9DxdtWGETxY55LRhuYBQ43TS6xSJicqQttej1TzK+LyfRyulCNy5qsRVmJeFr+9Kd2b/C91e39edSIgSVNWdfKZJI1hoSxbrOcLdOeTycLMIgnCxN/sWsy/10ZOr2xJ4aJa3L8j8oGZnN8W5P57zLQm/kcm/bCmhg6XhjWwpzaYl8m2MZ6Tf7qb9Ga7ChiPto59Btia4qAn52AotB1VmKAc7bjbWmJ+fTptWKYizm27Lmh2cbUrMmWHwQvfxGWyZatIXrWJEQrJyT3Ll2JaSFGxDjnF5hdvHRC8JetHdD0N8TxLsrMPlfuDPNyYU+nE2uBTT2R1GTsrZAeED5TdUNzxcJzsBFAHQ7eB1+I6BMWkOK6lY1cGZdXE/ixuSNXzuPahR/2Dm9mGI5kRr0SQAgcPIeos6y76VznewgTIoKeSRh+84NVJmjSR1fCtmFqUwhNzU7Zt7mZxDYcvOMtIXTokpWwd40tS7nEC3X6BWIccnNaETT9DCn5uSLoK7Ygh7BVAmYqt8alwjOCp2GSIEkOLgmPd/cFkeUScHw3d46/DUHCdxjSRGRjWHkiC/9yA+doKJOCZI9swj6LE3x0dhS8CFalogoISMM6j6tfboy/L8aKMcH6AgJNn94tbMGPfD4CROL5DBHX9fkyYGqy2hFvCV0tXZItpMMLqK2clVDjxy+c+XXr/IYIi0no55i/TB1/+fniw94Z9gQI+I4EXjk6yFnLcOjxkjfQe4Pr0Po8s7fWktqPix/lyA9YHc/Jk0src0YfX1fOhXcsyor4SzWADlTHrwTCUMY4X0PlcSsBDXMM080iMgS25He6SgbMaWzD9NEHzNzCWWQcuYUzqmbiDquWYfNdp/e8dy8BFqcXxUFx7PAblkvhSvsaP/f0wQeOcCnZRV0AEL8IqIv3zVc1UFKtSobaY0MmuPUY9SPgmOts+CWmnNmba5zsZkTHmS2587fuSnCf6zwJSoaj2m7ocR/0EPgbIXVJmCRbVBT+9kFHoiXOo3ln1Qq4hZW5drXQFFPDvK/mqe6Wx0GYc88mtrWYKCq3APG+IWy5hoL0wK875W1FfbGOxwrYi7fXoiRYrv/41+/lzeT8iaQolv61qh3IYs5j+NXeP0yf0fCfJezYipqFioeSwPhakUDL3zJsA8LkhzTuJCp7G3/D3/SUmhoCMT5GxbYV7eoaYtUSoelvg2Wpvidt5FqZfwYGEx1vTb4mwRMwoO37blVDYud5bLLKPhwuelvmOh6tCP9wSeGLt43ZQtF1cQOGHHWd5VNUmVfQxsdvu5ALV+EK9rQrxQSOzJmkK4dVtymqVEJHQAnR84EQdoVF61VweK/gEmBSlnlN4bHAd2f8Bc/xG01Q4O+jIIxlFvCLbfKU1gjX/rf47GKttCSvOQMXZryfTekeZHntOU+dVUo1FuT1bn0XuFmLFiOLbzYj/exAHqZpqnj/mUa8yo48h7tGPJRy/SDM65v0OzvSTwnz+havWFO43ByB8iNpZPJOSiVBWl7m5ECHeoKjYp3kKavDPZjwd5NhyqVYkNXc+Csqi8JrOxsaJzOXpR1unPB45L22ENccc/9ixVe53MAheBvno3fEHObS06Et1gEJmD598Vwt/qNX6Pm9iKSIvTzTTzW45ZDlmtN8WEOxjeQL+MY54HPCZpzMqkE3gs0FmaeAfBnncR7n8GpT+VGunweNGkcbNWqcO6FRbPb0AXrbzT0NMMSAQ5PgzMrS2uvkbdCtaAqzsBODaTxbg2kPLjoJJiXIhJVoqZJciR7S45utyxyX7qgb66QEqa05v/pRCLlxPrQVNqEPLB3csaRyDsREd4jEtHZ24CRM3KsKcdFIUc7F2kVJx8h9KJZfQFZJ6UlNVlCNEpbm4Z5WjQSZwC2YDHRPHcCoka6yQFJH3zHmZQAFeyf/N+G/AVBLAwQUAAIACABzqlhGj5j89IoBAABfGAAAFwAAAHVuaXZlcnNhbC91bml2ZXJzYWwucG5n6wzwc+flkuJiYGDg9fRwCWJgYJnMwMBcwsEGFGGYmmkAJBmLg9ydGNadk3kJ5LCkO/o6MjBs7Of+k8gK5HMWeEQWMzDwHQZhxuP5K1IYGMS/eLo4hlTEvb3t6MXsKOJ68d5/I2ZJlmSOrAsCC7cyXZS78uBcsdyci+vvHWiNu3Z23fbXVTXW69o/P8z7vokZaOaDkza3LrxwWSye+118st/75S+Pgxxjs/1ir9zu40v6z/e/dAYJSLjZ7zq+5Pb33F8gHsM2N/eoY/vzNyuDODm9fVvexH+/DOec4QOxDJTVGIHUhE5PEC8lSQhEzZzBAiQd1EalRqVGpUalRqVGpUalRqVGpUalRqVGpUalRqVGpUalRqVGpUalRqVGpUalhpjUzU31d/35QawNplaXimqs/frhnL2xy91BnBtSspmR9eVV9r7yIO4Bg18Xb9iq9c7Vfw4Zbp93+4Vb/9+jSzaevp5qO4f/MtiECr3Fwr1xX/aX/mWcKLB6di1rXDxI2NPVz2WdU0ITAFBLAwQUAAIACABzqlhG944Tp0oAAABrAAAAGwAAAHVuaXZlcnNhbC91bml2ZXJzYWwucG5nLnhtbLOxr8jNUShLLSrOzM+zVTLUM1Cyt+PlsikoSi3LTC1XqACKGekZQICSQiUqtzwzpSQDKGRoYo4QzEjNTM8osVWyMDOAC+oDzQQAUEsBAgAAFAACAAgAcqpYRs7z4upTBAAADRAAAB0AAAAAAAAAAQAAAAAAAAAAAHVuaXZlcnNhbC9jb21tb25fbWVzc2FnZXMubG5nUEsBAgAAFAACAAgAcqpYRhPj9HkAAwAAZQoAACcAAAAAAAAAAQAAAAAAjgQAAHVuaXZlcnNhbC9mbGFzaF9wdWJsaXNoaW5nX3NldHRpbmdzLnhtbFBLAQIAABQAAgAIAHKqWEb41GbvxQIAAFYKAAAhAAAAAAAAAAEAAAAAANMHAAB1bml2ZXJzYWwvZmxhc2hfc2tpbl9zZXR0aW5ncy54bWxQSwECAAAUAAIACAByqlhGMhxz/tUCAAB2CQAAJgAAAAAAAAABAAAAAADXCgAAdW5pdmVyc2FsL2h0bWxfcHVibGlzaGluZ19zZXR0aW5ncy54bWxQSwECAAAUAAIACAByqlhGUVDfhJwBAAAQBgAAHwAAAAAAAAABAAAAAADwDQAAdW5pdmVyc2FsL2h0bWxfc2tpbl9zZXR0aW5ncy5qc1BLAQIAABQAAgAIAHKqWEYa2uo7qgAAAB8BAAAaAAAAAAAAAAEAAAAAAMkPAAB1bml2ZXJzYWwvaTE4bl9wcmVzZXRzLnhtbFBLAQIAABQAAgAIAHKqWEZgMDweawAAAHUAAAAcAAAAAAAAAAEAAAAAAKsQAAB1bml2ZXJzYWwvbG9jYWxfc2V0dGluZ3MueG1sUEsBAgAAFAACAAgAg5n1RM6CCTfsAgAAiAgAABQAAAAAAAAAAQAAAAAAUBEAAHVuaXZlcnNhbC9wbGF5ZXIueG1sUEsBAgAAFAACAAgAcqpYRkO6onUuCQAAaSgAACkAAAAAAAAAAQAAAAAAbhQAAHVuaXZlcnNhbC9za2luX2N1c3RvbWl6YXRpb25fc2V0dGluZ3MueG1sUEsBAgAAFAACAAgAc6pYRo+Y/PSKAQAAXxgAABcAAAAAAAAAAAAAAAAA4x0AAHVuaXZlcnNhbC91bml2ZXJzYWwucG5nUEsBAgAAFAACAAgAc6pYRveOE6dKAAAAawAAABsAAAAAAAAAAQAAAAAAoh8AAHVuaXZlcnNhbC91bml2ZXJzYWwucG5nLnhtbFBLBQYAAAAACwALAEkDAAAlIAAAAAA="/>
  <p:tag name="ISPRING_ULTRA_SCORM_COURSE_ID" val="19C3737D-4BDF-4CBB-A3DA-B93C5BFA7061"/>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RESENTATION_TITLE" val="Key concept_Ch2_Enzymes"/>
  <p:tag name="ISPRING_UUID" val="{51C0B42F-B7EE-4B5C-B6A6-E81DDAC82686}"/>
  <p:tag name="ISPRING_RESOURCE_FOLDER" val="C:\Business\Hodder Biology PowerPoints\Done\Key concept_Ch3_Cells_Movement Across Membranes\"/>
  <p:tag name="ISPRING_PRESENTATION_PATH" val="C:\Business\Hodder Biology PowerPoints\Done\Key concept_Ch3_Cells_Movement Across Membranes.pptx"/>
  <p:tag name="ISPRING_RESOURCE_PATHS_HASH_PRESENTER" val="c9ad3e2abc7a9ba43cde56e4501c088dbcab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1160</TotalTime>
  <Words>1084</Words>
  <Application>Microsoft Office PowerPoint</Application>
  <PresentationFormat>On-screen Show (4:3)</PresentationFormat>
  <Paragraphs>164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Movement Across Membranes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concept_Ch2_Enzymes</dc:title>
  <dc:creator>Lydia.Young</dc:creator>
  <cp:lastModifiedBy>Chris Clark</cp:lastModifiedBy>
  <cp:revision>96</cp:revision>
  <dcterms:created xsi:type="dcterms:W3CDTF">2014-09-01T15:39:09Z</dcterms:created>
  <dcterms:modified xsi:type="dcterms:W3CDTF">2015-03-27T13:52:26Z</dcterms:modified>
</cp:coreProperties>
</file>