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5" r:id="rId2"/>
    <p:sldMasterId id="2147483658" r:id="rId3"/>
    <p:sldMasterId id="2147483656" r:id="rId4"/>
    <p:sldMasterId id="2147483657" r:id="rId5"/>
  </p:sldMasterIdLst>
  <p:notesMasterIdLst>
    <p:notesMasterId r:id="rId21"/>
  </p:notesMasterIdLst>
  <p:handoutMasterIdLst>
    <p:handoutMasterId r:id="rId22"/>
  </p:handoutMasterIdLst>
  <p:sldIdLst>
    <p:sldId id="401" r:id="rId6"/>
    <p:sldId id="412" r:id="rId7"/>
    <p:sldId id="413" r:id="rId8"/>
    <p:sldId id="400" r:id="rId9"/>
    <p:sldId id="406" r:id="rId10"/>
    <p:sldId id="402" r:id="rId11"/>
    <p:sldId id="403" r:id="rId12"/>
    <p:sldId id="414" r:id="rId13"/>
    <p:sldId id="415" r:id="rId14"/>
    <p:sldId id="416" r:id="rId15"/>
    <p:sldId id="408" r:id="rId16"/>
    <p:sldId id="409" r:id="rId17"/>
    <p:sldId id="410" r:id="rId18"/>
    <p:sldId id="411" r:id="rId19"/>
    <p:sldId id="404" r:id="rId20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1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1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1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100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990099"/>
    <a:srgbClr val="FFCC99"/>
    <a:srgbClr val="008000"/>
    <a:srgbClr val="FFFFCC"/>
    <a:srgbClr val="CC0000"/>
    <a:srgbClr val="FF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8713" autoAdjust="0"/>
  </p:normalViewPr>
  <p:slideViewPr>
    <p:cSldViewPr>
      <p:cViewPr>
        <p:scale>
          <a:sx n="66" d="100"/>
          <a:sy n="66" d="100"/>
        </p:scale>
        <p:origin x="-1464" y="-78"/>
      </p:cViewPr>
      <p:guideLst>
        <p:guide orient="horz" pos="3861"/>
        <p:guide orient="horz" pos="527"/>
        <p:guide pos="158"/>
        <p:guide pos="55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2136" y="-312"/>
      </p:cViewPr>
      <p:guideLst>
        <p:guide orient="horz" pos="3127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60" name="Rectangle 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30093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85850C01-1C8A-4317-B3A5-4595DB00111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25961" name="Rectangle 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60949" y="96527"/>
            <a:ext cx="3650603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Boardworks KS3 Science 2008 </a:t>
            </a:r>
          </a:p>
          <a:p>
            <a:r>
              <a:rPr lang="en-GB"/>
              <a:t>Chemical Reactions (Part One)</a:t>
            </a:r>
          </a:p>
        </p:txBody>
      </p:sp>
    </p:spTree>
    <p:extLst>
      <p:ext uri="{BB962C8B-B14F-4D97-AF65-F5344CB8AC3E}">
        <p14:creationId xmlns:p14="http://schemas.microsoft.com/office/powerpoint/2010/main" val="1267942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715907"/>
            <a:ext cx="4984962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850444" y="9430093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1" hangingPunct="1">
              <a:spcBef>
                <a:spcPct val="0"/>
              </a:spcBef>
            </a:pPr>
            <a:fld id="{6C849022-E791-49A7-BAB4-5DAE1ECE4884}" type="slidenum">
              <a:rPr lang="en-GB" sz="1200">
                <a:solidFill>
                  <a:schemeClr val="tx1"/>
                </a:solidFill>
              </a:rPr>
              <a:pPr algn="r" eaLnBrk="1" hangingPunct="1">
                <a:spcBef>
                  <a:spcPct val="0"/>
                </a:spcBef>
              </a:p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60949" y="96527"/>
            <a:ext cx="3650603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Boardworks KS3 Science 2008 </a:t>
            </a:r>
          </a:p>
          <a:p>
            <a:r>
              <a:rPr lang="en-GB"/>
              <a:t>Chemical Reactions (Part One)</a:t>
            </a:r>
          </a:p>
        </p:txBody>
      </p:sp>
    </p:spTree>
    <p:extLst>
      <p:ext uri="{BB962C8B-B14F-4D97-AF65-F5344CB8AC3E}">
        <p14:creationId xmlns:p14="http://schemas.microsoft.com/office/powerpoint/2010/main" val="30329381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5" name="Picture 35" descr="Chemical Reactions Title Slid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pic>
        <p:nvPicPr>
          <p:cNvPr id="174085" name="Picture 5" descr="forward_arrow_colour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7088" y="6167438"/>
            <a:ext cx="630237" cy="574675"/>
          </a:xfrm>
          <a:prstGeom prst="rect">
            <a:avLst/>
          </a:prstGeom>
          <a:noFill/>
        </p:spPr>
      </p:pic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7075488" y="6654800"/>
            <a:ext cx="1504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1000" b="0">
                <a:solidFill>
                  <a:srgbClr val="5B0091"/>
                </a:solidFill>
                <a:cs typeface="Arial" charset="0"/>
              </a:rPr>
              <a:t>© Boardworks Ltd 2008</a:t>
            </a:r>
          </a:p>
        </p:txBody>
      </p:sp>
      <p:sp>
        <p:nvSpPr>
          <p:cNvPr id="174116" name="Text Box 36"/>
          <p:cNvSpPr txBox="1">
            <a:spLocks noChangeArrowheads="1"/>
          </p:cNvSpPr>
          <p:nvPr userDrawn="1"/>
        </p:nvSpPr>
        <p:spPr bwMode="auto">
          <a:xfrm>
            <a:off x="896938" y="6654800"/>
            <a:ext cx="6556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fld id="{94B268B7-F563-4BCE-B918-DFF2F59F1B0A}" type="slidenum">
              <a:rPr lang="en-GB" sz="1000" b="0">
                <a:solidFill>
                  <a:srgbClr val="5B0091"/>
                </a:solidFill>
                <a:cs typeface="Arial" charset="0"/>
              </a:rPr>
              <a:pPr algn="ctr" eaLnBrk="1" hangingPunct="1"/>
              <a:t>‹#›</a:t>
            </a:fld>
            <a:r>
              <a:rPr lang="en-GB" sz="1000" b="0">
                <a:solidFill>
                  <a:srgbClr val="5B0091"/>
                </a:solidFill>
                <a:cs typeface="Arial" charset="0"/>
              </a:rPr>
              <a:t> of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1775" y="53975"/>
            <a:ext cx="2105025" cy="6072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1938" y="53975"/>
            <a:ext cx="6167437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72" name="Picture 16" descr="slide_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0"/>
            <a:ext cx="9140825" cy="6854825"/>
          </a:xfrm>
          <a:prstGeom prst="rect">
            <a:avLst/>
          </a:prstGeom>
          <a:noFill/>
        </p:spPr>
      </p:pic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 sz="2800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61938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173063" name="Picture 7" descr="back_arrow_trans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6167438"/>
            <a:ext cx="630238" cy="574675"/>
          </a:xfrm>
          <a:prstGeom prst="rect">
            <a:avLst/>
          </a:prstGeom>
          <a:noFill/>
        </p:spPr>
      </p:pic>
      <p:pic>
        <p:nvPicPr>
          <p:cNvPr id="173071" name="Picture 15" descr="forward_arrow_gr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47088" y="6167438"/>
            <a:ext cx="630237" cy="574675"/>
          </a:xfrm>
          <a:prstGeom prst="rect">
            <a:avLst/>
          </a:prstGeom>
          <a:noFill/>
        </p:spPr>
      </p:pic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7075488" y="6654800"/>
            <a:ext cx="1504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1000" b="0">
                <a:solidFill>
                  <a:srgbClr val="5B0091"/>
                </a:solidFill>
                <a:cs typeface="Arial" charset="0"/>
              </a:rPr>
              <a:t>© Boardworks Ltd 2008</a:t>
            </a:r>
          </a:p>
        </p:txBody>
      </p:sp>
      <p:sp>
        <p:nvSpPr>
          <p:cNvPr id="173074" name="Text Box 18"/>
          <p:cNvSpPr txBox="1">
            <a:spLocks noChangeArrowheads="1"/>
          </p:cNvSpPr>
          <p:nvPr userDrawn="1"/>
        </p:nvSpPr>
        <p:spPr bwMode="auto">
          <a:xfrm>
            <a:off x="896938" y="6654800"/>
            <a:ext cx="6556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fld id="{D869CAB3-5D67-44AC-BB23-139F6D64F943}" type="slidenum">
              <a:rPr lang="en-GB" sz="1000" b="0">
                <a:solidFill>
                  <a:srgbClr val="5B0091"/>
                </a:solidFill>
                <a:cs typeface="Arial" charset="0"/>
              </a:rPr>
              <a:pPr algn="ctr" eaLnBrk="1" hangingPunct="1"/>
              <a:t>‹#›</a:t>
            </a:fld>
            <a:r>
              <a:rPr lang="en-GB" sz="1000" b="0">
                <a:solidFill>
                  <a:srgbClr val="5B0091"/>
                </a:solidFill>
                <a:cs typeface="Arial" charset="0"/>
              </a:rPr>
              <a:t> of 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062" name="Picture 30" descr="Chemical Reactions contents_4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pic>
        <p:nvPicPr>
          <p:cNvPr id="300034" name="Picture 2" descr="forward_arrow_colour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47088" y="6167438"/>
            <a:ext cx="630237" cy="574675"/>
          </a:xfrm>
          <a:prstGeom prst="rect">
            <a:avLst/>
          </a:prstGeom>
          <a:noFill/>
        </p:spPr>
      </p:pic>
      <p:pic>
        <p:nvPicPr>
          <p:cNvPr id="300035" name="Picture 3" descr="back_arrow_trans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950" y="6167438"/>
            <a:ext cx="630238" cy="574675"/>
          </a:xfrm>
          <a:prstGeom prst="rect">
            <a:avLst/>
          </a:prstGeom>
          <a:noFill/>
        </p:spPr>
      </p:pic>
      <p:sp>
        <p:nvSpPr>
          <p:cNvPr id="300039" name="Text Box 7"/>
          <p:cNvSpPr txBox="1">
            <a:spLocks noChangeArrowheads="1"/>
          </p:cNvSpPr>
          <p:nvPr/>
        </p:nvSpPr>
        <p:spPr bwMode="auto">
          <a:xfrm>
            <a:off x="7075488" y="6654800"/>
            <a:ext cx="1504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1000" b="0">
                <a:solidFill>
                  <a:srgbClr val="5B0091"/>
                </a:solidFill>
                <a:cs typeface="Arial" charset="0"/>
              </a:rPr>
              <a:t>© Boardworks Ltd 2008</a:t>
            </a:r>
          </a:p>
        </p:txBody>
      </p:sp>
      <p:sp>
        <p:nvSpPr>
          <p:cNvPr id="300066" name="Text Box 34"/>
          <p:cNvSpPr txBox="1">
            <a:spLocks noChangeArrowheads="1"/>
          </p:cNvSpPr>
          <p:nvPr userDrawn="1"/>
        </p:nvSpPr>
        <p:spPr bwMode="auto">
          <a:xfrm>
            <a:off x="896938" y="6654800"/>
            <a:ext cx="6556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fld id="{13335440-AE4E-4C57-97C1-279F9221CA12}" type="slidenum">
              <a:rPr lang="en-GB" sz="1000" b="0">
                <a:solidFill>
                  <a:srgbClr val="5B0091"/>
                </a:solidFill>
                <a:cs typeface="Arial" charset="0"/>
              </a:rPr>
              <a:pPr algn="ctr" eaLnBrk="1" hangingPunct="1"/>
              <a:t>‹#›</a:t>
            </a:fld>
            <a:r>
              <a:rPr lang="en-GB" sz="1000" b="0">
                <a:solidFill>
                  <a:srgbClr val="5B0091"/>
                </a:solidFill>
                <a:cs typeface="Arial" charset="0"/>
              </a:rPr>
              <a:t> of 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0137" name="Picture 9" descr="Chemical Reactions contents_4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pic>
        <p:nvPicPr>
          <p:cNvPr id="560130" name="Picture 2" descr="forward_arrow_colour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47088" y="6167438"/>
            <a:ext cx="630237" cy="574675"/>
          </a:xfrm>
          <a:prstGeom prst="rect">
            <a:avLst/>
          </a:prstGeom>
          <a:noFill/>
        </p:spPr>
      </p:pic>
      <p:pic>
        <p:nvPicPr>
          <p:cNvPr id="560131" name="Picture 3" descr="back_arrow_trans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950" y="6167438"/>
            <a:ext cx="630238" cy="574675"/>
          </a:xfrm>
          <a:prstGeom prst="rect">
            <a:avLst/>
          </a:prstGeom>
          <a:noFill/>
        </p:spPr>
      </p:pic>
      <p:sp>
        <p:nvSpPr>
          <p:cNvPr id="560132" name="Text Box 4"/>
          <p:cNvSpPr txBox="1">
            <a:spLocks noChangeArrowheads="1"/>
          </p:cNvSpPr>
          <p:nvPr/>
        </p:nvSpPr>
        <p:spPr bwMode="auto">
          <a:xfrm>
            <a:off x="7075488" y="6654800"/>
            <a:ext cx="1504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1000" b="0">
                <a:solidFill>
                  <a:srgbClr val="5B0091"/>
                </a:solidFill>
                <a:cs typeface="Arial" charset="0"/>
              </a:rPr>
              <a:t>© Boardworks Ltd 2008</a:t>
            </a:r>
          </a:p>
        </p:txBody>
      </p:sp>
      <p:sp>
        <p:nvSpPr>
          <p:cNvPr id="560139" name="Text Box 11"/>
          <p:cNvSpPr txBox="1">
            <a:spLocks noChangeArrowheads="1"/>
          </p:cNvSpPr>
          <p:nvPr userDrawn="1"/>
        </p:nvSpPr>
        <p:spPr bwMode="auto">
          <a:xfrm>
            <a:off x="896938" y="6654800"/>
            <a:ext cx="6556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fld id="{830BFF87-B02D-4E0B-9390-E09DBB4A796B}" type="slidenum">
              <a:rPr lang="en-GB" sz="1000" b="0">
                <a:solidFill>
                  <a:srgbClr val="5B0091"/>
                </a:solidFill>
                <a:cs typeface="Arial" charset="0"/>
              </a:rPr>
              <a:pPr algn="ctr" eaLnBrk="1" hangingPunct="1"/>
              <a:t>‹#›</a:t>
            </a:fld>
            <a:r>
              <a:rPr lang="en-GB" sz="1000" b="0">
                <a:solidFill>
                  <a:srgbClr val="5B0091"/>
                </a:solidFill>
                <a:cs typeface="Arial" charset="0"/>
              </a:rPr>
              <a:t> of 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073" name="Picture 17" descr="Chemical Reactions contents_4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pic>
        <p:nvPicPr>
          <p:cNvPr id="301058" name="Picture 2" descr="forward_arrow_colour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47088" y="6167438"/>
            <a:ext cx="630237" cy="574675"/>
          </a:xfrm>
          <a:prstGeom prst="rect">
            <a:avLst/>
          </a:prstGeom>
          <a:noFill/>
        </p:spPr>
      </p:pic>
      <p:pic>
        <p:nvPicPr>
          <p:cNvPr id="301059" name="Picture 3" descr="back_arrow_trans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950" y="6167438"/>
            <a:ext cx="630238" cy="574675"/>
          </a:xfrm>
          <a:prstGeom prst="rect">
            <a:avLst/>
          </a:prstGeom>
          <a:noFill/>
        </p:spPr>
      </p:pic>
      <p:sp>
        <p:nvSpPr>
          <p:cNvPr id="301063" name="Text Box 7"/>
          <p:cNvSpPr txBox="1">
            <a:spLocks noChangeArrowheads="1"/>
          </p:cNvSpPr>
          <p:nvPr/>
        </p:nvSpPr>
        <p:spPr bwMode="auto">
          <a:xfrm>
            <a:off x="7075488" y="6654800"/>
            <a:ext cx="1504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1000" b="0">
                <a:solidFill>
                  <a:srgbClr val="5B0091"/>
                </a:solidFill>
                <a:cs typeface="Arial" charset="0"/>
              </a:rPr>
              <a:t>© Boardworks Ltd 2008</a:t>
            </a:r>
          </a:p>
        </p:txBody>
      </p:sp>
      <p:sp>
        <p:nvSpPr>
          <p:cNvPr id="301075" name="Text Box 19"/>
          <p:cNvSpPr txBox="1">
            <a:spLocks noChangeArrowheads="1"/>
          </p:cNvSpPr>
          <p:nvPr userDrawn="1"/>
        </p:nvSpPr>
        <p:spPr bwMode="auto">
          <a:xfrm>
            <a:off x="896938" y="6654800"/>
            <a:ext cx="6556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fld id="{A69034BC-E683-43AD-8CA9-AC268697BA63}" type="slidenum">
              <a:rPr lang="en-GB" sz="1000" b="0">
                <a:solidFill>
                  <a:srgbClr val="5B0091"/>
                </a:solidFill>
                <a:cs typeface="Arial" charset="0"/>
              </a:rPr>
              <a:pPr algn="ctr" eaLnBrk="1" hangingPunct="1"/>
              <a:t>‹#›</a:t>
            </a:fld>
            <a:r>
              <a:rPr lang="en-GB" sz="1000" b="0">
                <a:solidFill>
                  <a:srgbClr val="5B0091"/>
                </a:solidFill>
                <a:cs typeface="Arial" charset="0"/>
              </a:rPr>
              <a:t> of 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098" name="Picture 18" descr="Chemical Reactions contents_4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pic>
        <p:nvPicPr>
          <p:cNvPr id="302082" name="Picture 2" descr="forward_arrow_colour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47088" y="6167438"/>
            <a:ext cx="630237" cy="574675"/>
          </a:xfrm>
          <a:prstGeom prst="rect">
            <a:avLst/>
          </a:prstGeom>
          <a:noFill/>
        </p:spPr>
      </p:pic>
      <p:pic>
        <p:nvPicPr>
          <p:cNvPr id="302083" name="Picture 3" descr="back_arrow_trans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950" y="6167438"/>
            <a:ext cx="630238" cy="574675"/>
          </a:xfrm>
          <a:prstGeom prst="rect">
            <a:avLst/>
          </a:prstGeom>
          <a:noFill/>
        </p:spPr>
      </p:pic>
      <p:sp>
        <p:nvSpPr>
          <p:cNvPr id="302087" name="Text Box 7"/>
          <p:cNvSpPr txBox="1">
            <a:spLocks noChangeArrowheads="1"/>
          </p:cNvSpPr>
          <p:nvPr/>
        </p:nvSpPr>
        <p:spPr bwMode="auto">
          <a:xfrm>
            <a:off x="7075488" y="6654800"/>
            <a:ext cx="1504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1000" b="0">
                <a:solidFill>
                  <a:srgbClr val="5B0091"/>
                </a:solidFill>
                <a:cs typeface="Arial" charset="0"/>
              </a:rPr>
              <a:t>© Boardworks Ltd 2008</a:t>
            </a:r>
          </a:p>
        </p:txBody>
      </p:sp>
      <p:sp>
        <p:nvSpPr>
          <p:cNvPr id="302100" name="Text Box 20"/>
          <p:cNvSpPr txBox="1">
            <a:spLocks noChangeArrowheads="1"/>
          </p:cNvSpPr>
          <p:nvPr userDrawn="1"/>
        </p:nvSpPr>
        <p:spPr bwMode="auto">
          <a:xfrm>
            <a:off x="896938" y="6654800"/>
            <a:ext cx="6556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fld id="{91CFBD26-4367-44AB-96E9-F652FEF478D1}" type="slidenum">
              <a:rPr lang="en-GB" sz="1000" b="0">
                <a:solidFill>
                  <a:srgbClr val="5B0091"/>
                </a:solidFill>
                <a:cs typeface="Arial" charset="0"/>
              </a:rPr>
              <a:pPr algn="ctr" eaLnBrk="1" hangingPunct="1"/>
              <a:t>‹#›</a:t>
            </a:fld>
            <a:r>
              <a:rPr lang="en-GB" sz="1000" b="0">
                <a:solidFill>
                  <a:srgbClr val="5B0091"/>
                </a:solidFill>
                <a:cs typeface="Arial" charset="0"/>
              </a:rPr>
              <a:t> of 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908720"/>
            <a:ext cx="8712968" cy="549275"/>
          </a:xfrm>
        </p:spPr>
        <p:txBody>
          <a:bodyPr/>
          <a:lstStyle/>
          <a:p>
            <a:r>
              <a:rPr lang="en-GB" u="sng" dirty="0" smtClean="0"/>
              <a:t>Hazard Precautions</a:t>
            </a:r>
            <a:r>
              <a:rPr lang="en-GB" dirty="0" smtClean="0"/>
              <a:t>                                     </a:t>
            </a:r>
            <a:r>
              <a:rPr lang="en-GB" u="sng" dirty="0" smtClean="0"/>
              <a:t>12.05.15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Starter(5 mins): In your notes, sketch the hazard symbols from memory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Success criteria:</a:t>
            </a:r>
          </a:p>
          <a:p>
            <a:pPr marL="0" indent="0">
              <a:buNone/>
            </a:pPr>
            <a:r>
              <a:rPr lang="en-GB" dirty="0" smtClean="0"/>
              <a:t>2 – OK</a:t>
            </a:r>
          </a:p>
          <a:p>
            <a:pPr marL="0" indent="0">
              <a:buNone/>
            </a:pPr>
            <a:r>
              <a:rPr lang="en-GB" dirty="0" smtClean="0"/>
              <a:t>3 – good</a:t>
            </a:r>
          </a:p>
          <a:p>
            <a:pPr marL="0" indent="0">
              <a:buNone/>
            </a:pPr>
            <a:r>
              <a:rPr lang="en-GB" dirty="0" smtClean="0"/>
              <a:t>5 – </a:t>
            </a:r>
            <a:r>
              <a:rPr lang="en-GB" dirty="0" err="1" smtClean="0"/>
              <a:t>Fantatsic</a:t>
            </a:r>
            <a:r>
              <a:rPr lang="en-GB" dirty="0" smtClean="0"/>
              <a:t>! 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Hazards Revision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Check point: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1463897"/>
            <a:ext cx="35283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am the symbol for something damaging to our health</a:t>
            </a:r>
          </a:p>
          <a:p>
            <a:endParaRPr lang="en-GB" sz="4400" dirty="0"/>
          </a:p>
          <a:p>
            <a:r>
              <a:rPr lang="en-GB" sz="4400" dirty="0" smtClean="0">
                <a:solidFill>
                  <a:srgbClr val="00B050"/>
                </a:solidFill>
              </a:rPr>
              <a:t>True</a:t>
            </a:r>
            <a:r>
              <a:rPr lang="en-GB" sz="4400" dirty="0" smtClean="0"/>
              <a:t> / </a:t>
            </a:r>
            <a:r>
              <a:rPr lang="en-GB" sz="4400" dirty="0" smtClean="0">
                <a:solidFill>
                  <a:srgbClr val="FF0000"/>
                </a:solidFill>
              </a:rPr>
              <a:t>False</a:t>
            </a:r>
            <a:r>
              <a:rPr lang="en-GB" sz="4400" dirty="0" smtClean="0"/>
              <a:t>.</a:t>
            </a:r>
            <a:endParaRPr lang="en-GB" sz="4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65126"/>
            <a:ext cx="404177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79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hazard?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6237312"/>
          </a:xfrm>
        </p:spPr>
        <p:txBody>
          <a:bodyPr/>
          <a:lstStyle/>
          <a:p>
            <a:r>
              <a:rPr lang="en-GB" dirty="0" smtClean="0"/>
              <a:t>A specific danger </a:t>
            </a:r>
          </a:p>
          <a:p>
            <a:r>
              <a:rPr lang="en-GB" dirty="0" smtClean="0"/>
              <a:t>A hazard could be due to the chemical itself </a:t>
            </a:r>
          </a:p>
          <a:p>
            <a:r>
              <a:rPr lang="en-GB" dirty="0" smtClean="0"/>
              <a:t>It could be due to what we do with the chemical</a:t>
            </a:r>
          </a:p>
          <a:p>
            <a:r>
              <a:rPr lang="en-GB" dirty="0" smtClean="0"/>
              <a:t>For example, water is fairly non-hazardous by itself</a:t>
            </a:r>
          </a:p>
          <a:p>
            <a:r>
              <a:rPr lang="en-GB" dirty="0" smtClean="0"/>
              <a:t>If will spill it, it could cause a slip</a:t>
            </a:r>
          </a:p>
          <a:p>
            <a:r>
              <a:rPr lang="en-GB" dirty="0" smtClean="0"/>
              <a:t>If we carry it in a beaker, the glass could be smashed</a:t>
            </a:r>
          </a:p>
          <a:p>
            <a:r>
              <a:rPr lang="en-GB" dirty="0" smtClean="0"/>
              <a:t>If we heat it, there are lots of potential hazards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6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risk?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6237312"/>
          </a:xfrm>
        </p:spPr>
        <p:txBody>
          <a:bodyPr/>
          <a:lstStyle/>
          <a:p>
            <a:r>
              <a:rPr lang="en-GB" dirty="0" smtClean="0"/>
              <a:t>A risk is how serious a hazard is</a:t>
            </a:r>
          </a:p>
          <a:p>
            <a:r>
              <a:rPr lang="en-GB" dirty="0" smtClean="0"/>
              <a:t>In order to establish a risk you have to consider the seriousness of the hazard and the likelihood of it happening</a:t>
            </a:r>
          </a:p>
          <a:p>
            <a:r>
              <a:rPr lang="en-GB" dirty="0" smtClean="0"/>
              <a:t>Risk can actually be calculated using the following formula</a:t>
            </a:r>
          </a:p>
          <a:p>
            <a:pPr>
              <a:buNone/>
            </a:pPr>
            <a:r>
              <a:rPr lang="en-GB" dirty="0" smtClean="0"/>
              <a:t> Risk = probability of hazard occurring x severity of hazard</a:t>
            </a:r>
          </a:p>
        </p:txBody>
      </p:sp>
    </p:spTree>
    <p:extLst>
      <p:ext uri="{BB962C8B-B14F-4D97-AF65-F5344CB8AC3E}">
        <p14:creationId xmlns:p14="http://schemas.microsoft.com/office/powerpoint/2010/main" val="4307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Calculating a risk?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r>
              <a:rPr lang="en-GB" dirty="0" smtClean="0"/>
              <a:t>Risk can actually be calculated using the following formula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sz="2600" dirty="0" smtClean="0"/>
          </a:p>
          <a:p>
            <a:pPr>
              <a:buNone/>
            </a:pPr>
            <a:r>
              <a:rPr lang="en-GB" sz="2600" dirty="0" smtClean="0"/>
              <a:t>Risk = probability of hazard occurring x severity of hazard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dirty="0" smtClean="0"/>
              <a:t>Both the probability and severity can be rated 1-5</a:t>
            </a:r>
          </a:p>
          <a:p>
            <a:pPr>
              <a:buNone/>
            </a:pPr>
            <a:r>
              <a:rPr lang="en-GB" dirty="0" smtClean="0"/>
              <a:t>Where 1 = improbable/not severe</a:t>
            </a:r>
          </a:p>
          <a:p>
            <a:pPr>
              <a:buNone/>
            </a:pPr>
            <a:r>
              <a:rPr lang="en-GB" dirty="0" smtClean="0"/>
              <a:t>and      5 = highly likely/very severe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3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84684"/>
            <a:ext cx="9144000" cy="6273316"/>
          </a:xfrm>
        </p:spPr>
        <p:txBody>
          <a:bodyPr/>
          <a:lstStyle/>
          <a:p>
            <a:r>
              <a:rPr lang="en-GB" dirty="0" smtClean="0"/>
              <a:t>An elephant sitting on you is low probability but </a:t>
            </a:r>
          </a:p>
          <a:p>
            <a:pPr>
              <a:buNone/>
            </a:pPr>
            <a:r>
              <a:rPr lang="en-GB" dirty="0" smtClean="0"/>
              <a:t>severe hazard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Risk = 1 x 5 = </a:t>
            </a:r>
            <a:r>
              <a:rPr lang="en-GB" u="sng" dirty="0" smtClean="0"/>
              <a:t>5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Burning yourself whilst doing a heating </a:t>
            </a:r>
          </a:p>
          <a:p>
            <a:pPr>
              <a:buNone/>
            </a:pPr>
            <a:r>
              <a:rPr lang="en-GB" dirty="0" smtClean="0"/>
              <a:t>experiment  is a fairly high probability but not too </a:t>
            </a:r>
          </a:p>
          <a:p>
            <a:pPr>
              <a:buNone/>
            </a:pPr>
            <a:r>
              <a:rPr lang="en-GB" dirty="0" smtClean="0"/>
              <a:t>severe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Risk = 4 X 2 = </a:t>
            </a:r>
            <a:r>
              <a:rPr lang="en-GB" u="sng" dirty="0" smtClean="0"/>
              <a:t>8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32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Plenary:  Missing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the missing words on the sheet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ghba.org/newsletter/osha-hazard-symbo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02" y="58982"/>
            <a:ext cx="5233550" cy="644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84168" y="836712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How many can you remember?</a:t>
            </a:r>
          </a:p>
          <a:p>
            <a:endParaRPr lang="en-GB" sz="3200" b="1" dirty="0"/>
          </a:p>
          <a:p>
            <a:pPr algn="ctr"/>
            <a:r>
              <a:rPr lang="en-GB" sz="3200" b="1" u="sng" dirty="0" smtClean="0"/>
              <a:t>Work on your own</a:t>
            </a:r>
            <a:r>
              <a:rPr lang="en-GB" u="sng" dirty="0" smtClean="0"/>
              <a:t>.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4419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4" y="908720"/>
            <a:ext cx="9092069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453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/>
          <a:lstStyle/>
          <a:p>
            <a:r>
              <a:rPr lang="en-GB" sz="4000" dirty="0" smtClean="0"/>
              <a:t>Use the hazard symbols to identify the necessary precautions for using specific chemicals</a:t>
            </a:r>
          </a:p>
          <a:p>
            <a:r>
              <a:rPr lang="en-GB" sz="4000" dirty="0"/>
              <a:t>Understand the difference between a hazard and a risk</a:t>
            </a:r>
          </a:p>
          <a:p>
            <a:r>
              <a:rPr lang="en-GB" sz="4000" dirty="0"/>
              <a:t>Understand how to work out a risk </a:t>
            </a:r>
          </a:p>
          <a:p>
            <a:endParaRPr lang="en-GB" sz="5400" dirty="0" smtClean="0"/>
          </a:p>
          <a:p>
            <a:endParaRPr lang="en-GB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24" y="800708"/>
            <a:ext cx="7735887" cy="549275"/>
          </a:xfrm>
        </p:spPr>
        <p:txBody>
          <a:bodyPr/>
          <a:lstStyle/>
          <a:p>
            <a:r>
              <a:rPr lang="en-GB" dirty="0" smtClean="0"/>
              <a:t>Task 1:  Identifying general precautions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Copy and complete the table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964488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800200"/>
                <a:gridCol w="2484276"/>
                <a:gridCol w="26637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Symbol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Precaution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Safety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sz="2400" dirty="0" smtClean="0"/>
                        <a:t>External risks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400">
                        <a:latin typeface="Gill Sans M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sz="2400" dirty="0" smtClean="0"/>
                        <a:t>Internal risks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Combustion risks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376521"/>
              </p:ext>
            </p:extLst>
          </p:nvPr>
        </p:nvGraphicFramePr>
        <p:xfrm>
          <a:off x="179512" y="191540"/>
          <a:ext cx="8964488" cy="7032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2160240"/>
                <a:gridCol w="2304256"/>
                <a:gridCol w="26637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Symbol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Precaution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Safety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sz="2400" dirty="0" smtClean="0"/>
                        <a:t>External risks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Gill Sans MT"/>
                          <a:ea typeface="Times New Roman"/>
                        </a:rPr>
                        <a:t>Irritant X</a:t>
                      </a:r>
                      <a:r>
                        <a:rPr lang="en-GB" sz="2400" baseline="-25000">
                          <a:latin typeface="Gill Sans MT"/>
                          <a:ea typeface="Times New Roman"/>
                        </a:rPr>
                        <a:t>I</a:t>
                      </a:r>
                      <a:endParaRPr lang="en-GB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Gill Sans MT"/>
                          <a:ea typeface="Times New Roman"/>
                        </a:rPr>
                        <a:t>Wear goggles and gloves</a:t>
                      </a:r>
                      <a:endParaRPr lang="en-GB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Gill Sans MT"/>
                          <a:ea typeface="Times New Roman"/>
                        </a:rPr>
                        <a:t>Rinse well with water</a:t>
                      </a: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Gill Sans MT"/>
                          <a:ea typeface="Times New Roman"/>
                        </a:rPr>
                        <a:t>Corrosive</a:t>
                      </a:r>
                      <a:endParaRPr lang="en-GB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Gloves/goggles/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400" dirty="0">
                        <a:latin typeface="Gill Sans M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sz="2400" dirty="0" smtClean="0"/>
                        <a:t>Internal risks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Carcinogenic</a:t>
                      </a:r>
                      <a:r>
                        <a:rPr lang="en-GB" sz="2400" baseline="0" dirty="0" smtClean="0">
                          <a:latin typeface="Gill Sans MT"/>
                          <a:ea typeface="Times New Roman"/>
                        </a:rPr>
                        <a:t> </a:t>
                      </a: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 </a:t>
                      </a: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Gloves/goggles/Fume</a:t>
                      </a:r>
                      <a:r>
                        <a:rPr lang="en-GB" sz="2400" baseline="0" dirty="0" smtClean="0">
                          <a:latin typeface="Gill Sans MT"/>
                          <a:ea typeface="Times New Roman"/>
                        </a:rPr>
                        <a:t> cupboard </a:t>
                      </a:r>
                      <a:endParaRPr lang="en-GB" sz="2400" dirty="0" smtClean="0">
                        <a:latin typeface="Gill Sans M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400" dirty="0" smtClean="0">
                        <a:latin typeface="Gill Sans M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Gill Sans MT"/>
                          <a:ea typeface="Times New Roman"/>
                        </a:rPr>
                        <a:t>Seek medical </a:t>
                      </a: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advice if swallowed</a:t>
                      </a: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Gill Sans MT"/>
                          <a:ea typeface="Times New Roman"/>
                        </a:rPr>
                        <a:t>Toxic</a:t>
                      </a:r>
                      <a:endParaRPr lang="en-GB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Gill Sans MT"/>
                          <a:ea typeface="Times New Roman"/>
                        </a:rPr>
                        <a:t>Gloves/goggles</a:t>
                      </a: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fume cupboard(if</a:t>
                      </a:r>
                      <a:r>
                        <a:rPr lang="en-GB" sz="2400" baseline="0" dirty="0" smtClean="0">
                          <a:latin typeface="Gill Sans MT"/>
                          <a:ea typeface="Times New Roman"/>
                        </a:rPr>
                        <a:t> a gas)</a:t>
                      </a: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Gill Sans MT"/>
                          <a:ea typeface="Times New Roman"/>
                        </a:rPr>
                        <a:t>Harmful to the environment</a:t>
                      </a:r>
                      <a:endParaRPr lang="en-GB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Gill Sans MT"/>
                          <a:ea typeface="Times New Roman"/>
                        </a:rPr>
                        <a:t>Don’t put down sink</a:t>
                      </a: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0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Combustion risks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Flammable/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oxidising/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latin typeface="Gill Sans MT"/>
                          <a:ea typeface="Times New Roman"/>
                        </a:rPr>
                        <a:t>explosive</a:t>
                      </a: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latin typeface="Gill Sans MT" pitchFamily="34" charset="0"/>
                          <a:ea typeface="Times New Roman"/>
                        </a:rPr>
                        <a:t>No</a:t>
                      </a:r>
                      <a:r>
                        <a:rPr lang="en-GB" sz="2800" baseline="0" dirty="0" smtClean="0">
                          <a:latin typeface="Gill Sans MT" pitchFamily="34" charset="0"/>
                          <a:ea typeface="Times New Roman"/>
                        </a:rPr>
                        <a:t> naked flames/lids on bottles/handle carefully</a:t>
                      </a:r>
                      <a:endParaRPr lang="en-GB" sz="2800" dirty="0">
                        <a:latin typeface="Gill Sans MT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Gill Sans MT"/>
                          <a:ea typeface="Times New Roman"/>
                        </a:rPr>
                        <a:t>Store carefully and separately (remind them of fire triangle)</a:t>
                      </a:r>
                      <a:endParaRPr lang="en-GB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2676"/>
            <a:ext cx="9612560" cy="549275"/>
          </a:xfrm>
        </p:spPr>
        <p:txBody>
          <a:bodyPr/>
          <a:lstStyle/>
          <a:p>
            <a:r>
              <a:rPr lang="en-GB" dirty="0" smtClean="0"/>
              <a:t>Task 2: Identifying precautions for specific chemicals </a:t>
            </a:r>
            <a:br>
              <a:rPr lang="en-GB" dirty="0" smtClean="0"/>
            </a:br>
            <a:r>
              <a:rPr lang="en-GB" dirty="0" smtClean="0"/>
              <a:t>Copy and complete following table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1600200"/>
          <a:ext cx="896448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163"/>
                <a:gridCol w="2988163"/>
                <a:gridCol w="298816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Name of  chemical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Hazard</a:t>
                      </a:r>
                      <a:r>
                        <a:rPr lang="en-GB" sz="3600" baseline="0" dirty="0" smtClean="0">
                          <a:solidFill>
                            <a:schemeClr val="tx1"/>
                          </a:solidFill>
                        </a:rPr>
                        <a:t> symbol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Suitable precautions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5985284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FF0000"/>
                </a:solidFill>
              </a:rPr>
              <a:t>Do not open bottles</a:t>
            </a:r>
            <a:r>
              <a:rPr lang="en-GB" sz="3600" dirty="0" smtClean="0">
                <a:solidFill>
                  <a:srgbClr val="FF0000"/>
                </a:solidFill>
              </a:rPr>
              <a:t>!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Check point: </a:t>
            </a:r>
            <a:endParaRPr lang="en-GB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-6034" b="-6034"/>
          <a:stretch>
            <a:fillRect/>
          </a:stretch>
        </p:blipFill>
        <p:spPr>
          <a:xfrm>
            <a:off x="755576" y="1340768"/>
            <a:ext cx="3809524" cy="4269257"/>
          </a:xfrm>
        </p:spPr>
      </p:pic>
      <p:sp>
        <p:nvSpPr>
          <p:cNvPr id="5" name="TextBox 4"/>
          <p:cNvSpPr txBox="1"/>
          <p:nvPr/>
        </p:nvSpPr>
        <p:spPr>
          <a:xfrm>
            <a:off x="4932040" y="1844824"/>
            <a:ext cx="35283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am the symbol for flammable.</a:t>
            </a:r>
          </a:p>
          <a:p>
            <a:endParaRPr lang="en-GB" sz="4400" dirty="0"/>
          </a:p>
          <a:p>
            <a:r>
              <a:rPr lang="en-GB" sz="4400" dirty="0" smtClean="0">
                <a:solidFill>
                  <a:srgbClr val="00B050"/>
                </a:solidFill>
              </a:rPr>
              <a:t>True</a:t>
            </a:r>
            <a:r>
              <a:rPr lang="en-GB" sz="4400" dirty="0" smtClean="0"/>
              <a:t> / </a:t>
            </a:r>
            <a:r>
              <a:rPr lang="en-GB" sz="4400" dirty="0" smtClean="0">
                <a:solidFill>
                  <a:srgbClr val="FF0000"/>
                </a:solidFill>
              </a:rPr>
              <a:t>False</a:t>
            </a:r>
            <a:r>
              <a:rPr lang="en-GB" sz="4400" dirty="0" smtClean="0"/>
              <a:t>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94878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Check point: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1844824"/>
            <a:ext cx="35283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am the symbol for compressed gas</a:t>
            </a:r>
          </a:p>
          <a:p>
            <a:endParaRPr lang="en-GB" sz="4400" dirty="0"/>
          </a:p>
          <a:p>
            <a:r>
              <a:rPr lang="en-GB" sz="4400" dirty="0" smtClean="0">
                <a:solidFill>
                  <a:srgbClr val="00B050"/>
                </a:solidFill>
              </a:rPr>
              <a:t>True</a:t>
            </a:r>
            <a:r>
              <a:rPr lang="en-GB" sz="4400" dirty="0" smtClean="0"/>
              <a:t> / </a:t>
            </a:r>
            <a:r>
              <a:rPr lang="en-GB" sz="4400" dirty="0" smtClean="0">
                <a:solidFill>
                  <a:srgbClr val="FF0000"/>
                </a:solidFill>
              </a:rPr>
              <a:t>False</a:t>
            </a:r>
            <a:r>
              <a:rPr lang="en-GB" sz="4400" dirty="0" smtClean="0"/>
              <a:t>.</a:t>
            </a:r>
            <a:endParaRPr lang="en-GB" sz="4400" dirty="0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2"/>
          <a:srcRect t="-6034" b="-6034"/>
          <a:stretch>
            <a:fillRect/>
          </a:stretch>
        </p:blipFill>
        <p:spPr bwMode="auto">
          <a:xfrm>
            <a:off x="400438" y="1320779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842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14250</TotalTime>
  <Words>445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Default Design</vt:lpstr>
      <vt:lpstr>1_Custom Design</vt:lpstr>
      <vt:lpstr>4_Custom Design</vt:lpstr>
      <vt:lpstr>2_Custom Design</vt:lpstr>
      <vt:lpstr>3_Custom Design</vt:lpstr>
      <vt:lpstr>Hazard Precautions                                     12.05.15</vt:lpstr>
      <vt:lpstr>PowerPoint Presentation</vt:lpstr>
      <vt:lpstr>PowerPoint Presentation</vt:lpstr>
      <vt:lpstr>Lesson objectives</vt:lpstr>
      <vt:lpstr>Task 1:  Identifying general precautions  Copy and complete the table  </vt:lpstr>
      <vt:lpstr>PowerPoint Presentation</vt:lpstr>
      <vt:lpstr>Task 2: Identifying precautions for specific chemicals  Copy and complete following table </vt:lpstr>
      <vt:lpstr>Check point: </vt:lpstr>
      <vt:lpstr>Check point: </vt:lpstr>
      <vt:lpstr>Check point: </vt:lpstr>
      <vt:lpstr>What is a hazard?</vt:lpstr>
      <vt:lpstr>What is a risk?</vt:lpstr>
      <vt:lpstr>Calculating a risk?</vt:lpstr>
      <vt:lpstr>Example</vt:lpstr>
      <vt:lpstr>Plenary:  Missing words</vt:lpstr>
    </vt:vector>
  </TitlesOfParts>
  <Company>Boardworks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 (Part One)</dc:title>
  <dc:subject>KS3 Science 2008</dc:subject>
  <dc:creator>Boardworks Ltd.</dc:creator>
  <cp:lastModifiedBy>stshepherdh01</cp:lastModifiedBy>
  <cp:revision>483</cp:revision>
  <dcterms:created xsi:type="dcterms:W3CDTF">2003-10-06T13:07:42Z</dcterms:created>
  <dcterms:modified xsi:type="dcterms:W3CDTF">2015-05-14T12:54:41Z</dcterms:modified>
</cp:coreProperties>
</file>