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3" r:id="rId2"/>
    <p:sldId id="279" r:id="rId3"/>
    <p:sldId id="272" r:id="rId4"/>
    <p:sldId id="278" r:id="rId5"/>
    <p:sldId id="280" r:id="rId6"/>
    <p:sldId id="282" r:id="rId7"/>
    <p:sldId id="281" r:id="rId8"/>
    <p:sldId id="273" r:id="rId9"/>
    <p:sldId id="274" r:id="rId10"/>
    <p:sldId id="277" r:id="rId11"/>
    <p:sldId id="275" r:id="rId12"/>
    <p:sldId id="276" r:id="rId13"/>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39B816-6A8D-49A9-91D1-BD9E6FFFA014}" type="datetimeFigureOut">
              <a:rPr lang="en-GB" smtClean="0"/>
              <a:t>29/09/2015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E9A6CC-1098-4B90-8301-53D8EBD3E1B7}" type="slidenum">
              <a:rPr lang="en-GB" smtClean="0"/>
              <a:t>‹#›</a:t>
            </a:fld>
            <a:endParaRPr lang="en-GB"/>
          </a:p>
        </p:txBody>
      </p:sp>
    </p:spTree>
    <p:extLst>
      <p:ext uri="{BB962C8B-B14F-4D97-AF65-F5344CB8AC3E}">
        <p14:creationId xmlns:p14="http://schemas.microsoft.com/office/powerpoint/2010/main" val="204979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10</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11</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12</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2</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3</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4</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5</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6</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7</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8</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9</a:t>
            </a:fld>
            <a:endParaRPr lang="en-GB"/>
          </a:p>
        </p:txBody>
      </p:sp>
    </p:spTree>
    <p:extLst>
      <p:ext uri="{BB962C8B-B14F-4D97-AF65-F5344CB8AC3E}">
        <p14:creationId xmlns:p14="http://schemas.microsoft.com/office/powerpoint/2010/main" val="3383793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29/09/2015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55630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29/09/2015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657023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29/09/2015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334473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29/09/2015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386009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3BF3D-2A16-49FC-B32C-2E4A914C082C}" type="datetimeFigureOut">
              <a:rPr lang="en-GB" smtClean="0"/>
              <a:t>29/09/2015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023181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63BF3D-2A16-49FC-B32C-2E4A914C082C}" type="datetimeFigureOut">
              <a:rPr lang="en-GB" smtClean="0"/>
              <a:t>29/09/2015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744085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63BF3D-2A16-49FC-B32C-2E4A914C082C}" type="datetimeFigureOut">
              <a:rPr lang="en-GB" smtClean="0"/>
              <a:t>29/09/2015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572108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63BF3D-2A16-49FC-B32C-2E4A914C082C}" type="datetimeFigureOut">
              <a:rPr lang="en-GB" smtClean="0"/>
              <a:t>29/09/2015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034672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3BF3D-2A16-49FC-B32C-2E4A914C082C}" type="datetimeFigureOut">
              <a:rPr lang="en-GB" smtClean="0"/>
              <a:t>29/09/2015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966979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BF3D-2A16-49FC-B32C-2E4A914C082C}" type="datetimeFigureOut">
              <a:rPr lang="en-GB" smtClean="0"/>
              <a:t>29/09/2015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33642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BF3D-2A16-49FC-B32C-2E4A914C082C}" type="datetimeFigureOut">
              <a:rPr lang="en-GB" smtClean="0"/>
              <a:t>29/09/2015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08684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3BF3D-2A16-49FC-B32C-2E4A914C082C}" type="datetimeFigureOut">
              <a:rPr lang="en-GB" smtClean="0"/>
              <a:t>29/09/2015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81F8E-8985-4F7A-8CC7-4BFDD0C0B735}" type="slidenum">
              <a:rPr lang="en-GB" smtClean="0"/>
              <a:t>‹#›</a:t>
            </a:fld>
            <a:endParaRPr lang="en-GB"/>
          </a:p>
        </p:txBody>
      </p:sp>
    </p:spTree>
    <p:extLst>
      <p:ext uri="{BB962C8B-B14F-4D97-AF65-F5344CB8AC3E}">
        <p14:creationId xmlns:p14="http://schemas.microsoft.com/office/powerpoint/2010/main" val="113001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Activation energy is the minimum amount of energy required to enable a chemical reaction to take place. For example, petrol contains a large amount of chemical potential energy. If activation energy in the form of a lighted match is applied, the petrol reacts violently with oxygen in the air. The chemical potential energy is released as heat and light.</a:t>
            </a:r>
          </a:p>
        </p:txBody>
      </p:sp>
      <p:sp>
        <p:nvSpPr>
          <p:cNvPr id="10" name="TextBox 9"/>
          <p:cNvSpPr txBox="1"/>
          <p:nvPr/>
        </p:nvSpPr>
        <p:spPr>
          <a:xfrm>
            <a:off x="539552" y="3573016"/>
            <a:ext cx="7920880" cy="2322258"/>
          </a:xfrm>
          <a:prstGeom prst="rect">
            <a:avLst/>
          </a:prstGeom>
          <a:noFill/>
          <a:ln>
            <a:noFill/>
          </a:ln>
        </p:spPr>
        <p:txBody>
          <a:bodyPr wrap="square" rtlCol="0">
            <a:noAutofit/>
          </a:bodyPr>
          <a:lstStyle/>
          <a:p>
            <a:r>
              <a:rPr lang="en-GB" sz="2200" dirty="0"/>
              <a:t>Enzymes lower the activation energy required for the chemical reactions within cells.</a:t>
            </a:r>
          </a:p>
          <a:p>
            <a:r>
              <a:rPr lang="en-GB" sz="2200" dirty="0"/>
              <a:t>For example, hydrogen peroxide will break down slowly over time into water and oxygen. The enzyme catalase lowers the activation energy for this reaction. Catalase breaks down hydrogen peroxide rapidly at body temperature.</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Activation </a:t>
            </a:r>
            <a:r>
              <a:rPr lang="en-GB" sz="2800" dirty="0" smtClean="0"/>
              <a:t>energy</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002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Some proteins are composed of several polypeptides. A polypeptide folds up into a secondary or tertiary structure. When two or more tertiary polypeptides bond together, the quaternary structure forms. Many important proteins have a quaternary structure. For example, haemoglobin and collagen have quaternary structures.</a:t>
            </a:r>
          </a:p>
        </p:txBody>
      </p:sp>
      <p:sp>
        <p:nvSpPr>
          <p:cNvPr id="10" name="TextBox 9"/>
          <p:cNvSpPr txBox="1"/>
          <p:nvPr/>
        </p:nvSpPr>
        <p:spPr>
          <a:xfrm>
            <a:off x="539552" y="3429000"/>
            <a:ext cx="7920880" cy="2466274"/>
          </a:xfrm>
          <a:prstGeom prst="rect">
            <a:avLst/>
          </a:prstGeom>
          <a:noFill/>
          <a:ln>
            <a:noFill/>
          </a:ln>
        </p:spPr>
        <p:txBody>
          <a:bodyPr wrap="square" rtlCol="0">
            <a:noAutofit/>
          </a:bodyPr>
          <a:lstStyle/>
          <a:p>
            <a:r>
              <a:rPr lang="en-GB" sz="2200" dirty="0"/>
              <a:t>Haemoglobin is found in erythrocytes. It is a protein that combines with oxygen and transports it in the blood. Haemoglobin has a quaternary structure. It is composed of four polypeptide chains. Two of the chains are identical and called alpha chains. The other two are identical beta polypeptides. Each polypeptide has a central </a:t>
            </a:r>
            <a:r>
              <a:rPr lang="en-GB" sz="2200" dirty="0" err="1"/>
              <a:t>haem</a:t>
            </a:r>
            <a:r>
              <a:rPr lang="en-GB" sz="2200" dirty="0"/>
              <a:t> group. The </a:t>
            </a:r>
            <a:r>
              <a:rPr lang="en-GB" sz="2200" dirty="0" err="1"/>
              <a:t>haem</a:t>
            </a:r>
            <a:r>
              <a:rPr lang="en-GB" sz="2200" dirty="0"/>
              <a:t> group is an iron ion which combines with oxygen.</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Quaternary </a:t>
            </a:r>
            <a:r>
              <a:rPr lang="en-GB" sz="2800" dirty="0" smtClean="0"/>
              <a:t>structure</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6030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The primary structure of a polypeptide is the order of the amino acids. The amino acids bond together to form a long chain. The amino acids are ordered into a polypeptide on the ribosomes. As the polypeptide grows, amino acids in the chain form hydrogen bonds with other amino acids. These hydrogen bonds pull cause the primary structure to fold and coil. This folding and coiling forms the secondary structure of the polypeptide.</a:t>
            </a:r>
          </a:p>
        </p:txBody>
      </p:sp>
      <p:sp>
        <p:nvSpPr>
          <p:cNvPr id="10" name="TextBox 9"/>
          <p:cNvSpPr txBox="1"/>
          <p:nvPr/>
        </p:nvSpPr>
        <p:spPr>
          <a:xfrm>
            <a:off x="539552" y="4005064"/>
            <a:ext cx="7920880" cy="1890210"/>
          </a:xfrm>
          <a:prstGeom prst="rect">
            <a:avLst/>
          </a:prstGeom>
          <a:noFill/>
          <a:ln>
            <a:noFill/>
          </a:ln>
        </p:spPr>
        <p:txBody>
          <a:bodyPr wrap="square" rtlCol="0">
            <a:noAutofit/>
          </a:bodyPr>
          <a:lstStyle/>
          <a:p>
            <a:r>
              <a:rPr lang="en-GB" sz="2200" dirty="0"/>
              <a:t>There are two distinct secondary structures that can be seen in polypeptide chains. </a:t>
            </a:r>
          </a:p>
          <a:p>
            <a:pPr marL="342900" indent="-342900">
              <a:buFont typeface="Arial" pitchFamily="34" charset="0"/>
              <a:buChar char="•"/>
            </a:pPr>
            <a:r>
              <a:rPr lang="en-GB" sz="2200" dirty="0" smtClean="0"/>
              <a:t>An alpha helix forms </a:t>
            </a:r>
            <a:r>
              <a:rPr lang="en-GB" sz="2200" dirty="0"/>
              <a:t>when the polypeptide coils into a regular helical shape. </a:t>
            </a:r>
          </a:p>
          <a:p>
            <a:pPr marL="342900" indent="-342900">
              <a:buFont typeface="Arial" pitchFamily="34" charset="0"/>
              <a:buChar char="•"/>
            </a:pPr>
            <a:r>
              <a:rPr lang="en-GB" sz="2200" dirty="0" smtClean="0"/>
              <a:t>A beta </a:t>
            </a:r>
            <a:r>
              <a:rPr lang="en-GB" sz="2200" dirty="0"/>
              <a:t>pleated </a:t>
            </a:r>
            <a:r>
              <a:rPr lang="en-GB" sz="2200" dirty="0" smtClean="0"/>
              <a:t>sheet forms </a:t>
            </a:r>
            <a:r>
              <a:rPr lang="en-GB" sz="2200" dirty="0"/>
              <a:t>when the polypeptide forms a zigzag structure. Adjacent zigzags can bond together to form sheets.</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Secondary </a:t>
            </a:r>
            <a:r>
              <a:rPr lang="en-GB" sz="2800" dirty="0" smtClean="0"/>
              <a:t>structure</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8693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The tertiary structure of a polypeptide forms when the secondary structure folds and coils. The secondary structure of a protein is either a helix (alpha helix) or a zigzag (beta pleated sheet). The tertiary structure is a three dimensional structure which can be formed from both alpha helices and beta pleated sheets.</a:t>
            </a:r>
          </a:p>
        </p:txBody>
      </p:sp>
      <p:sp>
        <p:nvSpPr>
          <p:cNvPr id="10" name="TextBox 9"/>
          <p:cNvSpPr txBox="1"/>
          <p:nvPr/>
        </p:nvSpPr>
        <p:spPr>
          <a:xfrm>
            <a:off x="539552" y="3429000"/>
            <a:ext cx="7920880" cy="2466274"/>
          </a:xfrm>
          <a:prstGeom prst="rect">
            <a:avLst/>
          </a:prstGeom>
          <a:noFill/>
          <a:ln>
            <a:noFill/>
          </a:ln>
        </p:spPr>
        <p:txBody>
          <a:bodyPr wrap="square" rtlCol="0">
            <a:noAutofit/>
          </a:bodyPr>
          <a:lstStyle/>
          <a:p>
            <a:r>
              <a:rPr lang="en-GB" sz="2200" dirty="0"/>
              <a:t>The tertiary structure of a polypeptide is held in place by different bonds. These are:</a:t>
            </a:r>
          </a:p>
          <a:p>
            <a:pPr marL="342900" indent="-342900">
              <a:buFont typeface="Arial" pitchFamily="34" charset="0"/>
              <a:buChar char="•"/>
            </a:pPr>
            <a:r>
              <a:rPr lang="en-GB" sz="2200" dirty="0"/>
              <a:t>Covalent bonds. For example, a </a:t>
            </a:r>
            <a:r>
              <a:rPr lang="en-GB" sz="2200" dirty="0" err="1" smtClean="0"/>
              <a:t>disulfide</a:t>
            </a:r>
            <a:r>
              <a:rPr lang="en-GB" sz="2200" dirty="0" smtClean="0"/>
              <a:t> </a:t>
            </a:r>
            <a:r>
              <a:rPr lang="en-GB" sz="2200" dirty="0"/>
              <a:t>bridge forms when two cysteine molecules share electrons.</a:t>
            </a:r>
          </a:p>
          <a:p>
            <a:pPr marL="342900" indent="-342900">
              <a:buFont typeface="Arial" pitchFamily="34" charset="0"/>
              <a:buChar char="•"/>
            </a:pPr>
            <a:r>
              <a:rPr lang="en-GB" sz="2200" dirty="0"/>
              <a:t>Ionic bonds are strong bonds formed between positively and negatively charged ions.</a:t>
            </a:r>
          </a:p>
          <a:p>
            <a:pPr marL="342900" indent="-342900">
              <a:buFont typeface="Arial" pitchFamily="34" charset="0"/>
              <a:buChar char="•"/>
            </a:pPr>
            <a:r>
              <a:rPr lang="en-GB" sz="2200" dirty="0"/>
              <a:t>Hydrophobic interactions cause polypeptide chains to fold so hydrophilic sections are on the outside of the molecule.</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Tertiary </a:t>
            </a:r>
            <a:r>
              <a:rPr lang="en-GB" sz="2800" dirty="0" smtClean="0"/>
              <a:t>structure</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4327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An enzyme is a protein molecule which is precisely folded to form a three dimensional tertiary structure. Part of the enzyme forms a pocket called the active site. This active site is complementary to the shape of the substrate molecule with which the enzyme reacts. </a:t>
            </a:r>
          </a:p>
        </p:txBody>
      </p:sp>
      <p:sp>
        <p:nvSpPr>
          <p:cNvPr id="10" name="TextBox 9"/>
          <p:cNvSpPr txBox="1"/>
          <p:nvPr/>
        </p:nvSpPr>
        <p:spPr>
          <a:xfrm>
            <a:off x="539552" y="3429000"/>
            <a:ext cx="7920880" cy="2466274"/>
          </a:xfrm>
          <a:prstGeom prst="rect">
            <a:avLst/>
          </a:prstGeom>
          <a:noFill/>
          <a:ln>
            <a:noFill/>
          </a:ln>
        </p:spPr>
        <p:txBody>
          <a:bodyPr wrap="square" rtlCol="0">
            <a:noAutofit/>
          </a:bodyPr>
          <a:lstStyle/>
          <a:p>
            <a:r>
              <a:rPr lang="en-GB" sz="2200" dirty="0"/>
              <a:t>Substrate molecules collide with the active site. They bind temporarily forming an unstable </a:t>
            </a:r>
            <a:r>
              <a:rPr lang="en-GB" sz="2200" dirty="0" smtClean="0"/>
              <a:t>enzyme–substrate complex</a:t>
            </a:r>
            <a:r>
              <a:rPr lang="en-GB" sz="2200" dirty="0"/>
              <a:t>. The substrate is split into products and an </a:t>
            </a:r>
            <a:r>
              <a:rPr lang="en-GB" sz="2200" dirty="0" smtClean="0"/>
              <a:t>enzyme–product </a:t>
            </a:r>
            <a:r>
              <a:rPr lang="en-GB" sz="2200" dirty="0"/>
              <a:t>complex forms which leaves the active site. The enzyme allows the reaction to take place in </a:t>
            </a:r>
            <a:r>
              <a:rPr lang="en-GB" sz="2200" dirty="0" smtClean="0"/>
              <a:t>its </a:t>
            </a:r>
            <a:r>
              <a:rPr lang="en-GB" sz="2200" dirty="0"/>
              <a:t>active site. It is not affected by the reaction and can be re-used.</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Active </a:t>
            </a:r>
            <a:r>
              <a:rPr lang="en-GB" sz="2800" dirty="0" smtClean="0"/>
              <a:t>site</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1061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Proteins make up about two thirds of the total dry mass of a cell. They are composed of the elements carbon, hydrogen and oxygen. They differ from carbohydrates and lipids in that they contain the element nitrogen. </a:t>
            </a:r>
          </a:p>
          <a:p>
            <a:r>
              <a:rPr lang="en-GB" sz="2200" dirty="0">
                <a:solidFill>
                  <a:srgbClr val="008000"/>
                </a:solidFill>
              </a:rPr>
              <a:t>Amino acids are the molecules from which peptides and proteins are </a:t>
            </a:r>
            <a:r>
              <a:rPr lang="en-GB" sz="2200" dirty="0" smtClean="0">
                <a:solidFill>
                  <a:srgbClr val="008000"/>
                </a:solidFill>
              </a:rPr>
              <a:t>built. There </a:t>
            </a:r>
            <a:r>
              <a:rPr lang="en-GB" sz="2200" dirty="0">
                <a:solidFill>
                  <a:srgbClr val="008000"/>
                </a:solidFill>
              </a:rPr>
              <a:t>are twenty naturally occurring amino acids from which all proteins are composed. </a:t>
            </a:r>
          </a:p>
        </p:txBody>
      </p:sp>
      <p:sp>
        <p:nvSpPr>
          <p:cNvPr id="10" name="TextBox 9"/>
          <p:cNvSpPr txBox="1"/>
          <p:nvPr/>
        </p:nvSpPr>
        <p:spPr>
          <a:xfrm>
            <a:off x="539552" y="4077072"/>
            <a:ext cx="7920880" cy="1818202"/>
          </a:xfrm>
          <a:prstGeom prst="rect">
            <a:avLst/>
          </a:prstGeom>
          <a:noFill/>
          <a:ln>
            <a:noFill/>
          </a:ln>
        </p:spPr>
        <p:txBody>
          <a:bodyPr wrap="square" rtlCol="0">
            <a:noAutofit/>
          </a:bodyPr>
          <a:lstStyle/>
          <a:p>
            <a:r>
              <a:rPr lang="en-GB" sz="2200" dirty="0" smtClean="0"/>
              <a:t>All amino </a:t>
            </a:r>
            <a:r>
              <a:rPr lang="en-GB" sz="2200" dirty="0"/>
              <a:t>acids carry two </a:t>
            </a:r>
            <a:r>
              <a:rPr lang="en-GB" sz="2200" dirty="0" smtClean="0"/>
              <a:t>groups:</a:t>
            </a:r>
            <a:endParaRPr lang="en-GB" sz="2200" dirty="0"/>
          </a:p>
          <a:p>
            <a:pPr marL="342900" indent="-342900">
              <a:buFont typeface="Arial" pitchFamily="34" charset="0"/>
              <a:buChar char="•"/>
            </a:pPr>
            <a:r>
              <a:rPr lang="en-GB" sz="2200" dirty="0"/>
              <a:t>An amino group </a:t>
            </a:r>
            <a:r>
              <a:rPr lang="en-GB" sz="2200" dirty="0" smtClean="0"/>
              <a:t>–NH</a:t>
            </a:r>
            <a:r>
              <a:rPr lang="en-GB" sz="2200" baseline="-25000" dirty="0" smtClean="0"/>
              <a:t>2</a:t>
            </a:r>
            <a:endParaRPr lang="en-GB" sz="2200" baseline="-25000" dirty="0"/>
          </a:p>
          <a:p>
            <a:pPr marL="342900" indent="-342900">
              <a:buFont typeface="Arial" pitchFamily="34" charset="0"/>
              <a:buChar char="•"/>
            </a:pPr>
            <a:r>
              <a:rPr lang="en-GB" sz="2200" dirty="0"/>
              <a:t>A carboxyl group </a:t>
            </a:r>
            <a:r>
              <a:rPr lang="en-GB" sz="2200" dirty="0" smtClean="0"/>
              <a:t>–COOH</a:t>
            </a:r>
            <a:endParaRPr lang="en-GB" sz="2200" dirty="0"/>
          </a:p>
          <a:p>
            <a:r>
              <a:rPr lang="en-GB" sz="2200" dirty="0" smtClean="0"/>
              <a:t>Each amino acid also carries an </a:t>
            </a:r>
            <a:r>
              <a:rPr lang="en-GB" sz="2200" dirty="0"/>
              <a:t>R group. There are twenty different R groups which give each amino acid their individual chemical properties. </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Amino </a:t>
            </a:r>
            <a:r>
              <a:rPr lang="en-GB" sz="2800" dirty="0" smtClean="0"/>
              <a:t>acids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7431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Enzymes are catalysts. They are globular proteins which have a precise tertiary structure. Enzymes work best within a range of external conditions. These include temperature, pH and the presence of inhibitors. All enzymes have an optimum pH and temperature. </a:t>
            </a:r>
          </a:p>
        </p:txBody>
      </p:sp>
      <p:sp>
        <p:nvSpPr>
          <p:cNvPr id="10" name="TextBox 9"/>
          <p:cNvSpPr txBox="1"/>
          <p:nvPr/>
        </p:nvSpPr>
        <p:spPr>
          <a:xfrm>
            <a:off x="539552" y="3429000"/>
            <a:ext cx="7920880" cy="2466274"/>
          </a:xfrm>
          <a:prstGeom prst="rect">
            <a:avLst/>
          </a:prstGeom>
          <a:noFill/>
          <a:ln>
            <a:noFill/>
          </a:ln>
        </p:spPr>
        <p:txBody>
          <a:bodyPr wrap="square" rtlCol="0">
            <a:noAutofit/>
          </a:bodyPr>
          <a:lstStyle/>
          <a:p>
            <a:r>
              <a:rPr lang="en-GB" sz="2200" dirty="0"/>
              <a:t>As the temperature of an enzyme controlled reaction increases, the rate also increases. However, as enzymes are proteins, temperatures above the optimum cause the molecule to vibrate vigorously. The chemical bonds holding the tertiary structure are broken. The  enzyme changes shape permanently and is denatured.</a:t>
            </a:r>
          </a:p>
          <a:p>
            <a:r>
              <a:rPr lang="en-GB" sz="2200" dirty="0"/>
              <a:t>Changing the pH above or below the optimum also denatures the enzyme. The H</a:t>
            </a:r>
            <a:r>
              <a:rPr lang="en-GB" sz="2200" baseline="30000" dirty="0"/>
              <a:t>+</a:t>
            </a:r>
            <a:r>
              <a:rPr lang="en-GB" sz="2200" dirty="0"/>
              <a:t> ions and </a:t>
            </a:r>
            <a:r>
              <a:rPr lang="en-GB" sz="2200" dirty="0" smtClean="0"/>
              <a:t>OH</a:t>
            </a:r>
            <a:r>
              <a:rPr lang="en-GB" sz="2200" baseline="30000" dirty="0" smtClean="0"/>
              <a:t>–</a:t>
            </a:r>
            <a:r>
              <a:rPr lang="en-GB" sz="2200" dirty="0" smtClean="0"/>
              <a:t> </a:t>
            </a:r>
            <a:r>
              <a:rPr lang="en-GB" sz="2200" dirty="0"/>
              <a:t>ions affect the charges on the amino acids and alter the shape of the active site.</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Enzymes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6516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Enzymes are catalysts which work best within a range of external conditions. These include temperature, pH and the presence of inhibitors. All enzymes have an optimum pH and temperature. </a:t>
            </a:r>
          </a:p>
        </p:txBody>
      </p:sp>
      <p:sp>
        <p:nvSpPr>
          <p:cNvPr id="10" name="TextBox 9"/>
          <p:cNvSpPr txBox="1"/>
          <p:nvPr/>
        </p:nvSpPr>
        <p:spPr>
          <a:xfrm>
            <a:off x="539552" y="2708920"/>
            <a:ext cx="7920880" cy="3186354"/>
          </a:xfrm>
          <a:prstGeom prst="rect">
            <a:avLst/>
          </a:prstGeom>
          <a:noFill/>
          <a:ln>
            <a:noFill/>
          </a:ln>
        </p:spPr>
        <p:txBody>
          <a:bodyPr wrap="square" rtlCol="0">
            <a:noAutofit/>
          </a:bodyPr>
          <a:lstStyle/>
          <a:p>
            <a:r>
              <a:rPr lang="en-GB" sz="2200" dirty="0"/>
              <a:t>As the temperature of an enzyme controlled reaction increases, the rate also increases. However, </a:t>
            </a:r>
            <a:r>
              <a:rPr lang="en-GB" sz="2200" dirty="0" smtClean="0"/>
              <a:t>because </a:t>
            </a:r>
            <a:r>
              <a:rPr lang="en-GB" sz="2200" dirty="0"/>
              <a:t>enzymes are proteins, temperatures above the optimum cause the molecule to vibrate vigorously. The chemical bonds holding the tertiary structure are broken. The  enzyme changes shape permanently and is denatured.</a:t>
            </a:r>
          </a:p>
          <a:p>
            <a:r>
              <a:rPr lang="en-GB" sz="2200" dirty="0"/>
              <a:t>Changing the pH above or below the optimum also denatures the enzyme. The H</a:t>
            </a:r>
            <a:r>
              <a:rPr lang="en-GB" sz="2200" baseline="30000" dirty="0"/>
              <a:t>+</a:t>
            </a:r>
            <a:r>
              <a:rPr lang="en-GB" sz="2200" dirty="0" smtClean="0"/>
              <a:t> </a:t>
            </a:r>
            <a:r>
              <a:rPr lang="en-GB" sz="2200" dirty="0"/>
              <a:t>ions and OH</a:t>
            </a:r>
            <a:r>
              <a:rPr lang="en-GB" sz="2200" baseline="30000" dirty="0"/>
              <a:t>–</a:t>
            </a:r>
            <a:r>
              <a:rPr lang="en-GB" sz="2200" dirty="0" smtClean="0"/>
              <a:t> </a:t>
            </a:r>
            <a:r>
              <a:rPr lang="en-GB" sz="2200" dirty="0"/>
              <a:t>ions affect the charges on the amino acids and alter the shape of the active site.</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Enzyme </a:t>
            </a:r>
            <a:r>
              <a:rPr lang="en-GB" sz="2800" dirty="0" smtClean="0"/>
              <a:t>action</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0305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Enzymes are specific. Only the substrate that is complementary to the active site will bind and form an enzyme–substrate complex. </a:t>
            </a:r>
          </a:p>
          <a:p>
            <a:r>
              <a:rPr lang="en-GB" sz="2200" dirty="0">
                <a:solidFill>
                  <a:srgbClr val="008000"/>
                </a:solidFill>
              </a:rPr>
              <a:t>Molecules which are not the substrate can also bind to the enzyme. When they bind, they change the shape of the active site. This slows the rate of reaction. These substances are called inhibitors</a:t>
            </a:r>
            <a:r>
              <a:rPr lang="en-GB" sz="2200" dirty="0" smtClean="0">
                <a:solidFill>
                  <a:srgbClr val="008000"/>
                </a:solidFill>
              </a:rPr>
              <a:t>.</a:t>
            </a:r>
            <a:endParaRPr lang="en-GB" sz="2200" dirty="0">
              <a:solidFill>
                <a:srgbClr val="008000"/>
              </a:solidFill>
            </a:endParaRPr>
          </a:p>
        </p:txBody>
      </p:sp>
      <p:sp>
        <p:nvSpPr>
          <p:cNvPr id="10" name="TextBox 9"/>
          <p:cNvSpPr txBox="1"/>
          <p:nvPr/>
        </p:nvSpPr>
        <p:spPr>
          <a:xfrm>
            <a:off x="539552" y="3429000"/>
            <a:ext cx="7920880" cy="2466274"/>
          </a:xfrm>
          <a:prstGeom prst="rect">
            <a:avLst/>
          </a:prstGeom>
          <a:noFill/>
          <a:ln>
            <a:noFill/>
          </a:ln>
        </p:spPr>
        <p:txBody>
          <a:bodyPr wrap="square" rtlCol="0">
            <a:noAutofit/>
          </a:bodyPr>
          <a:lstStyle/>
          <a:p>
            <a:r>
              <a:rPr lang="en-GB" sz="2200" b="1" dirty="0"/>
              <a:t>Competitive inhibitors </a:t>
            </a:r>
            <a:r>
              <a:rPr lang="en-GB" sz="2200" dirty="0"/>
              <a:t>block the active site and prevent the substrate from entering. They may move in </a:t>
            </a:r>
            <a:r>
              <a:rPr lang="en-GB" sz="2200" dirty="0" smtClean="0"/>
              <a:t>temporarily, </a:t>
            </a:r>
            <a:r>
              <a:rPr lang="en-GB" sz="2200" dirty="0"/>
              <a:t>or permanently block the active site.</a:t>
            </a:r>
          </a:p>
          <a:p>
            <a:r>
              <a:rPr lang="en-GB" sz="2200" b="1" dirty="0"/>
              <a:t>Non-competitive inhibitors </a:t>
            </a:r>
            <a:r>
              <a:rPr lang="en-GB" sz="2200" dirty="0"/>
              <a:t>attach to the enzyme away from the active site </a:t>
            </a:r>
            <a:r>
              <a:rPr lang="en-GB" sz="2200" dirty="0" smtClean="0"/>
              <a:t>(at an allosteric </a:t>
            </a:r>
            <a:r>
              <a:rPr lang="en-GB" sz="2200" dirty="0"/>
              <a:t>site). These inhibitors change the shape of the active </a:t>
            </a:r>
            <a:r>
              <a:rPr lang="en-GB" sz="2200" dirty="0" smtClean="0"/>
              <a:t>site so the substrate cannot bind. </a:t>
            </a:r>
            <a:endParaRPr lang="en-GB" sz="2200" dirty="0"/>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Enzyme </a:t>
            </a:r>
            <a:r>
              <a:rPr lang="en-GB" sz="2800" dirty="0" smtClean="0"/>
              <a:t>inhibitors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8283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Enzyme controlled reactions are affected by different factors like temperature, the concentration of the enzyme and concentration of the substrate. The rate of reaction is prevented from increasing if one of these factors is in short supply. This factor is said to be </a:t>
            </a:r>
            <a:r>
              <a:rPr lang="en-GB" sz="2200" b="1" dirty="0">
                <a:solidFill>
                  <a:srgbClr val="008000"/>
                </a:solidFill>
              </a:rPr>
              <a:t>limiting</a:t>
            </a:r>
            <a:r>
              <a:rPr lang="en-GB" sz="2200" dirty="0">
                <a:solidFill>
                  <a:srgbClr val="008000"/>
                </a:solidFill>
              </a:rPr>
              <a:t> the reaction rate.</a:t>
            </a:r>
          </a:p>
        </p:txBody>
      </p:sp>
      <p:sp>
        <p:nvSpPr>
          <p:cNvPr id="10" name="TextBox 9"/>
          <p:cNvSpPr txBox="1"/>
          <p:nvPr/>
        </p:nvSpPr>
        <p:spPr>
          <a:xfrm>
            <a:off x="539552" y="3429000"/>
            <a:ext cx="7920880" cy="2466274"/>
          </a:xfrm>
          <a:prstGeom prst="rect">
            <a:avLst/>
          </a:prstGeom>
          <a:noFill/>
          <a:ln>
            <a:noFill/>
          </a:ln>
        </p:spPr>
        <p:txBody>
          <a:bodyPr wrap="square" rtlCol="0">
            <a:noAutofit/>
          </a:bodyPr>
          <a:lstStyle/>
          <a:p>
            <a:r>
              <a:rPr lang="en-GB" sz="2200" dirty="0"/>
              <a:t>In a cell there is a </a:t>
            </a:r>
            <a:r>
              <a:rPr lang="en-GB" sz="2200" dirty="0" smtClean="0"/>
              <a:t>certain </a:t>
            </a:r>
            <a:r>
              <a:rPr lang="en-GB" sz="2200" dirty="0"/>
              <a:t>amount of enzyme. If the level of substrate is increased, the rate of product formation increases. This is because there is more substrate to fit into the available active sites. A point is reached when the rate of reaction eventually stays the same no matter how much substrate is provided. This is because there are not enough active sites to convert the substrate and enzyme concentration becomes the limiting factor.</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Limiting </a:t>
            </a:r>
            <a:r>
              <a:rPr lang="en-GB" sz="2800" dirty="0" smtClean="0"/>
              <a:t>factors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0903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Amino acids will form strong covalent bonds with each other. Two amino acids will bond together with a peptide bond or link. When the peptide link is formed, water is lost. This is called a condensation reaction. Large numbers of amino acids will join together in this way to form polypeptides and proteins.</a:t>
            </a:r>
          </a:p>
        </p:txBody>
      </p:sp>
      <p:sp>
        <p:nvSpPr>
          <p:cNvPr id="10" name="TextBox 9"/>
          <p:cNvSpPr txBox="1"/>
          <p:nvPr/>
        </p:nvSpPr>
        <p:spPr>
          <a:xfrm>
            <a:off x="539552" y="3429000"/>
            <a:ext cx="7920880" cy="2466274"/>
          </a:xfrm>
          <a:prstGeom prst="rect">
            <a:avLst/>
          </a:prstGeom>
          <a:noFill/>
          <a:ln>
            <a:noFill/>
          </a:ln>
        </p:spPr>
        <p:txBody>
          <a:bodyPr wrap="square" rtlCol="0">
            <a:noAutofit/>
          </a:bodyPr>
          <a:lstStyle/>
          <a:p>
            <a:r>
              <a:rPr lang="en-GB" sz="2200" dirty="0"/>
              <a:t>An amino acid has an amino group </a:t>
            </a:r>
            <a:r>
              <a:rPr lang="en-GB" sz="2200" dirty="0" smtClean="0"/>
              <a:t>(–NH</a:t>
            </a:r>
            <a:r>
              <a:rPr lang="en-GB" sz="2200" baseline="-25000" dirty="0" smtClean="0"/>
              <a:t>2</a:t>
            </a:r>
            <a:r>
              <a:rPr lang="en-GB" sz="2200" dirty="0"/>
              <a:t>) and a carboxyl group  </a:t>
            </a:r>
            <a:r>
              <a:rPr lang="en-GB" sz="2200" dirty="0" smtClean="0"/>
              <a:t>    (–COOH</a:t>
            </a:r>
            <a:r>
              <a:rPr lang="en-GB" sz="2200" dirty="0"/>
              <a:t>). When two adjacent amino acids form a peptide link, the amino group of one bonds with the carboxyl group of the other. A polypeptide chain always has an amino end and a carboxyl end.</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Peptide </a:t>
            </a:r>
            <a:r>
              <a:rPr lang="en-GB" sz="2800" dirty="0" smtClean="0"/>
              <a:t>linkages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4963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Proteins are composed of one or more polypeptide chains. The polypeptides fold into </a:t>
            </a:r>
            <a:r>
              <a:rPr lang="en-GB" sz="2200" dirty="0" smtClean="0">
                <a:solidFill>
                  <a:srgbClr val="008000"/>
                </a:solidFill>
              </a:rPr>
              <a:t>three-dimensional </a:t>
            </a:r>
            <a:r>
              <a:rPr lang="en-GB" sz="2200" dirty="0">
                <a:solidFill>
                  <a:srgbClr val="008000"/>
                </a:solidFill>
              </a:rPr>
              <a:t>structures. It is the precise folding of a polypeptide chain that enables the final protein to carry out its function. The primary structure of a protein is the order of the amino acids in the polypeptide chain, before the molecule has folded.</a:t>
            </a:r>
          </a:p>
        </p:txBody>
      </p:sp>
      <p:sp>
        <p:nvSpPr>
          <p:cNvPr id="10" name="TextBox 9"/>
          <p:cNvSpPr txBox="1"/>
          <p:nvPr/>
        </p:nvSpPr>
        <p:spPr>
          <a:xfrm>
            <a:off x="539552" y="3645024"/>
            <a:ext cx="7920880" cy="2250250"/>
          </a:xfrm>
          <a:prstGeom prst="rect">
            <a:avLst/>
          </a:prstGeom>
          <a:noFill/>
          <a:ln>
            <a:noFill/>
          </a:ln>
        </p:spPr>
        <p:txBody>
          <a:bodyPr wrap="square" rtlCol="0">
            <a:noAutofit/>
          </a:bodyPr>
          <a:lstStyle/>
          <a:p>
            <a:r>
              <a:rPr lang="en-GB" sz="2200" dirty="0"/>
              <a:t>Amino acids bond together with peptide linkages. The linked amino acids form a polypeptide chain. The order of the amino acid in this polypeptide </a:t>
            </a:r>
            <a:r>
              <a:rPr lang="en-GB" sz="2200" dirty="0" smtClean="0"/>
              <a:t>chain form the primary structure. </a:t>
            </a:r>
            <a:r>
              <a:rPr lang="en-GB" sz="2200" dirty="0"/>
              <a:t>The primary structure of the polypeptide is coded for by the sequence of bases in the DNA. The sequence of bases that codes for one polypeptide is called a gene.</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Primary </a:t>
            </a:r>
            <a:r>
              <a:rPr lang="en-GB" sz="2800" dirty="0" smtClean="0"/>
              <a:t>structure</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023118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e5cfdead5c3c638d7a1cc38a591dca8cde13f"/>
  <p:tag name="ISPRING_ULTRA_SCORM_COURSE_ID" val="6ADA5451-40DE-420A-A5BE-C6CE55BAA2CC"/>
  <p:tag name="ISPRING_SCORM_RATE_SLIDES" val="1"/>
  <p:tag name="ISPRING_SCORM_RATE_QUIZZES" val="0"/>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LAYERS_CUSTOMIZATION" val="UEsDBBQAAgAIACRvt0T+VZKv0QMAAPsNAAAdAAAAdW5pdmVyc2FsL2NvbW1vbl9tZXNzYWdlcy5sbmetV91u2zYUvi/QdyAEFNgulrYDWhSD44C2GFuILLkiHSf7gcBIjEOEIl39uM2u9jR7sD3Jjig7sdMOkupdWDBpf9/5+c45IgdnXzKFNiIvpNGnztuTNw4SOjGp1KtTZ8HOf/rgoKLkOuXKaHHqaOOgs+HLFwPF9ariKwHfX75AaJCJooBlMaxXT2sk01NnPorH4WyOg+vYDydhPPImznBssjXXD8g3K/N7/sPP7z98efvu/Y+D11tkFyI6w75/SIUs07s3HYgCFoV+DGzEjwNyxZxh/eyHCxfM9wLiDLdf+qHnEbl0hvWzFbeIIhKwmPqeS2KPxkHIbC58wojrDK9Nhe74RqDSoI0Un1F5J0DJUuYCFUqm9ofEwIauRJsxN8JLL5jELAx9GpPA3e04Q6JT5Ob8M9RHT5YIUxIBQc4LkX8HNrZSWzjCSvVjmHqTqQ8fVrswlas7BZ+yrx9zEoBaQrehZoRSPCHxKLwCnaCswj6I8AKq6aIP4ppQqABC2zABvvQmmHlhUFdQRCiLvPFj+SRcI6PVA+JJAji0zsVGmqqAnbqiRNoUUtHPCiUfF1C4Hva/UaQNIZLalutKbgS4kKftukDLjIlbK/Nx4f0an2PPJ24MUrnhMma2l2tjHKpfmxJxpUwdANjl6YbrRKAbkfAKSukB/pbK1P5tzSHs2pNPlfwT8XLbOa+2TRe45OrVyXGuecyHYbHkue7QQc+oDlr+62CzqoBIy1Jk67Itir1MnPwvXhwb1xxT+p9BddHlyIie2e8bDoUSJxG82KDbR9J0R5AZ1AeMtYxL1R3lBedgaJ6LAka8yJGnb3vYvISsHcAvIZs98Esyoh6r8yNuClm2vk5skhutvq1vAu9vJUrxpPGNuDXQu0rwDQgA+7JoRD/5DmO9xNxNxXp87c/YLUsADq14CaclBC4pmUH8aQfOxYzsMtiMxoNMLE2lUjuKlLy34xG0qbImIetGp8bobW4yu6t4seuDZjqfHeNFE1zUGJ3vGWwjpQRH4ym0kKX3GY19PCJQ0YFBGS+TOxjvt6bSaUei5lzkknMMZNvsUMHz5O6fv/7uyPHMk2YXbXd/6UUCnVaPB/JI9ltgSlH80UbC8OgQZxddUNtz5A7X8VhpBdwmDzOGx9MZaEytpKbKk/a39j7DDEcX0Of20OMMZzy/hyHBjFG9WGzIdSGU/aw/HamrUkkt+mCPG5F1wMybx9h17f0CbhZKJvfNqyVF3A6q+qKh4KLRlWw8xQHMkGd8IpVlT0I7tncdCw3XrJ/abfP1FH9cFfaaNni9d2v7F1BLAwQUAAIACAAkb7dEoX9xkrkEAAC+FgAAJwAAAHVuaXZlcnNhbC9mbGFzaF9wdWJsaXNoaW5nX3NldHRpbmdzLnhtbM1Y23IaORB991eoZiuPMca32C7Ahe2hTAUGFsbrpLa2KDEjGK010qykgZCn/Zr9sHxJWsjcjMFiU05cfsA03adbrb6cmdLll5ShEZGKCl72ivsHHiI8EjHlw7J3F9ben3lIacxjzAQnZY8LD11W9kpZ3mdUJV2iNagqBDBcXWS67CVaZxeFwng83qcqk+ZXwXIN+Go/Emkhk0QRroksZAxP4ENPMqK8yt4eQiUraoo4ZwTRGELg1ESHWY1hlXgFq9bH0cNQipzH14IJieSwX/Z+O6uav5mOhbqhKeHmcKoCQiPWFziOqYkHsy79SlBC6DCBwIsHxx4a01gnZe/o4NDggH5hHWeKbk+BDc61gONw/eggJRrHWGP71XqUZEAk5JWoipY5AdAV2ZKmJl/0XGBF8YTjlEYh/IJMrsreTdjr+DW/4wfXfu+u07ChOluE9bDhO9l0G/Ubvxe0Qr/buw2bjZ2NQv9TuIPRrpE5w7c7ftcPQr/Tu6q3drRwD2ph4zer9caONvf+Vbce7uopqDZ3NWnftgI3m9vPbb/TqAcfe2Gr1Qjr7YXVtIaXqrVUWC38EjSIyOVyeeskT/scUwZT40mNK6Jh7jAshyQUNQrdOMBMEQ/9nZHh7zlmVE9Mh8J4eiAkq6qMRLpjuq/smY7yFnAWEAKDlpz39sn5vLU/nK0cvWC9L471bJSl+dRqJ0KLnxx98eBkHv758fbwNwRaGtGYiABLOR1Z6wd4MYTDxXQsHp2ebo9ig7cS1hpHCYxSPZuEy5KZ1kDwlQIx31FfsHieWJL2SRzglCxtiO4D5TXQLHpoAKXMIOVVSTHzENVwBdHcWOV9pame7qTasiYCLNh9BDW7a1cSJViqlbqdJ89sgajyZyA0UX/ZXFjRJlWfx+hG4jHsRhf1NuEuardwU8zcFpFOQUisdtBEVcZclDuztndRbmL5QCQKhWBO+u1ZcaM6Hwin2FPoZBfFe9JXVBMX1Svq5Ppe5CxGE5EjRh8I0gJB9HkK/yUELfMHNJAinUqB42ikGDQPGlEyJvGli6PP4CLNwRLoVcaIth7+yelX1CcDIQGX4BEUG8ipsvj7OwFnWKkFKJ7F+M5u4Xpw4396Zw6I4xEGRrMbOEwAkmb6NfAxnJ0LcMGYgGwuQUBmIpxDWZv7iWk8VXM5prPvBI+ml24ucgoK100hHosJP0QwqyjPiStghDkSnE0QjqC9lCmhERW5AoktFgut/leA1hRRPg11CCMVnMnYbUAcFA+Pjk9OP5ydX+wXvv373/utRo9Mo82w8WapxvVWfups+YQLv2C3gXO6WT1hni8YbeSfzna7hrmFizpbPsNIX7DdQhjXbGtCpqb347XkPv/s8Mgz1hdxqWAIwvN8YUqv3iJd6PrVzvUtglzfNcLuhUubBQJBwqIE+nRgnn0dbaZczEW3dRfC1flOsOaGnDZ2x//DCRAu22lwubkNWk4H/ujIaMzWbi9tbKf1jyV3JHi/XDUAejC0XAQIAqMpMKH4p03+H5nDm0bFa47wp4/czoZrD96/YiL+0BOUHaevNBEJllECRfRqhffmN85rpvctZcx+m785WnlVNH+FsfpudQ/kq++cK3vfAVBLAwQUAAIACAAkb7dE5gGo9bQCAABOCgAAIQAAAHVuaXZlcnNhbC9mbGFzaF9za2luX3NldHRpbmdzLnhtbJVW227bMAx931cE2XvdXdMBboA2zYAC3VqsRd9lm7GFyJIhyeny9xNlqZaSOPZCFIjIc8SLSKap2lK+/DCbpblgQj6D1pSXCjVeN6PF9TxrtRb8IhdcA9cXXMiasPny40/7SROLHGOJHcipnA3JoXezsJ8pFOfj2wJliJCLuiF8/yBKcZGRfFtK0fJiNLRq34BklG8N8vLHYrUedMCo0vca6iim9RXKNEojQSnAkL6vUUZZjGTAvKdL+5nI6V2dz/6AtqOKaku7+YQyRGtICXGRr25QhvHc3B6/ygLlPEHDX22gXz6jDEIZ2YOML7/7ijLIEE3b/E+PNFKUWNCYc/4R3zlMkMKMH0Z1iTJKwITQ0egruPLYXO8CkPsazn2K4yoFe8K6HiwEfPSMwVLLFtLEnzqbqsTbY6vNfMByQ5gygFDVg55M0E+kVf6aWNfj/sAb5UUAcooe8SpYW8OqizcAxvoev1rd2lURxveuCwKUsHPKIMJe2SN/m7IeIQNlj3xmtIBHzvZH8ENLx/FPfEvcY56vvrECJ+bo6+VP3oqeHnBwVeDaKTymFgUsFYbzQmvAV0sTq+tCSo5iSjnZ0ZJoKvgvxGV7m4xKkwOD67TTfZVqqhmcajcbo1nS4XvZ83g3dr8JfW7deabNCr+eE61JXtXmN0nNZ45nZsRcM09OM3BJGjjIe74REzk1kVuQL0KwqV640BBibdpDYNEN1hA8TYISpMnpGqfuklPF522dgVybN6PgmybWdbiKlhUzf/qVwhsUMWHA2DF1Za7jhL73ZKBwDQBE5pXv2O7QWeqWacpgB37uA4VNeCizVJkOHWq2G/0AGx22m9NM6ke3JvpGCXGx4QTh1cQl4oUTGsZbXpNM2cSioff7t7842sh+kWHnhTvMnl0jRRcb+3EBjRL/j/wHUEsDBBQAAgAIACRvt0QKEe9qogQAAAUWAAAmAAAAdW5pdmVyc2FsL2h0bWxfcHVibGlzaGluZ19zZXR0aW5ncy54bWzNWG1z4jYQ/p5foXHnPh6EvF2SATIkcQbmiKHgNHfT6TDCFliNLLmSDMd96q/pD+sv6QqFtxCIaC9JJx+I1/s8u1rtrlYuX3xLGRoRqajgFa9U2PcQ4ZGIKR9WvLvw5uOph5TGPMZMcFLxuPDQRXWvnOV9RlXSJVqDqkJAw9V5piteonV2XiyOx+MCVZk0bwXLNfCrQiTSYiaJIlwTWcwYnsCPnmREedW9PYTKVnQr4pwRRGNwgVPjHWZ1nTKvaLX6OHoYSpHz+EowIZEc9iveT6c18zfTsUzXNCXcrE1VQWjE+hzHMTXuYNal3wlKCB0m4Hdp/8hDYxrrpOId7h8YHtAvrvNM2e0isOG5ErAarh8NpETjGGtsH61FSQZEQliJqmqZEyBdkS1pavJNzwVWFE84TmkUwhtkQlXxrsNex7/xO35w5ffuOk3rqjMibIRN3wnTbTau/V7QCv1urx7eNncGhf6XcAfQrp4507c7ftcPQr/Tu2y0dkS4O7XA+Le1RnNHzL1/2W2Eu1oKare7Qtr1VuCGqX9t+51mI/jcC1utZthoL1DTHF7K1nJxNfHLUCAil8vprZM87XNMGTSNJzmuiIa2w7AcklDcUKjGAWaKeOj3jAx/zjGjemIqFLrTAyFZTWUk0h1TfRXPVJS3oLOE4BiU5Ly2j8/mpf3pdGXpRWt9saxnvSzPm1Y7EVq8sfel/eO5+2dH293f4Gh5RGMiAizltGWtL+BFFw4W3bF0eHKy3YsN1spYaxwl0Er1rBMuS2ZaA8FXEsQ8o75g8TywA8hVBjGtSYqZh6iGGEfzt9rshL6hDLLYYEuFAddrQY4SLNVKJs7DYfp6VP01EJqo3+zqrGiTqs9jdC3xGA47F/U24S5qdYg9M/En0skJidUOmqjGmItyZ1bILsq3WD4QiUIhmJN+e5auqMEHwsn3FGrTRfGe9BXVxEX1kjqZvhc5i9FE5IjRB4K0QOB9nsJ/CUHLEwEaSJFOpQwrjRSDckAjSsYkvnAx9BVMpDkgYV7KGNHWwh85/Y76ZCAk8BI8gmQDOVWWv7ATcYaVWpDimY8f7LnaCK79Lx/MAnE8wjCj7EYONU3STL8GP4a1cwEmGBMQzSUKiEyEc0hrsz8xjadqLst0tp3g0XTTzUZOSWG7KfhjOeFFBL2G8py4EkaYI8HZBOEIykuZFBpRkSuQ2GSx1OpfOWihiPKpq0OYosGYjN0axH7p4PDo+OTT6dl5ofj3n3993Ap6nB3aDBtrdni42jpxOiOfTLcv4DZMkW6oJ7PkC6CNE6Uzblc3t0yXzshnZswXsFtGwDXsjZCpqf14LbjP3wYeJ4f1g7hcNMf28xPAdGB6mwGg69c6V3UE0btrht1zl8IJBIIQRAlU3sDcTx0x03nJRbd1F8Jm+E60JuZOZ3DH/8WJELbPqRW5mQ1aTgv+7DijmHO4vXQGOx3oWHLHke3dVQM48Id2uoAjn9EUZpv4zXr5f+msm4r/NZvy02uxM3DtcvwePW77Lcd2wB/V4wiWUQJp8Wqp9P6nwg8N2P8pBvZp/gVm5ZPL/FPA6jfKPZCvfrqt7v0DUEsDBBQAAgAIACRvt0S+DzY/nwEAACsGAAAfAAAAdW5pdmVyc2FsL2h0bWxfc2tpbl9zZXR0aW5ncy5qc42UTU/DMAyG7/yKKlzRND4H3CY2pEk7IMENccg6r6uWxlGSlQ3Ef6fOBmtaFxZfmrdPX8eunM+TpFoiFcl98hmew/4p3gcNSPN2DWexrjr0gnThVD6Hl7wAlWsQDaT8+fRX/joQnLHQwXS2fSZbV/MTSG8WUrk6bhgLy2iO0UpGe2e0DZf4I6psX9WuolqbZ2vvUfdS1B6072m0hQyMOH0Mq15gA8YS7D/oQqYQmQ7C6iIPjtcDijqXYmGk3k4xw95MpqvM4lrPu/IvtwZs9cNXO6B/N3gYR3Yqd37ioWgmHt9SdJPGgnOwz3szpmBhJWegar79sP5AI+N2QQ26zF3uf+jhOUWdNjKDVpduhxQxpiuvVjcHFG3Ow8bviMsLiohQcgu2ZTW6oohANGtzxA80FjPqSAtt9/wXVSjnuc72qfsULEeHJduu7h0KDccfiWiEsDFCS2Yii66L44ip9+zgukbWKTfzihO5vMhohvu4ZA/jm7cI7V8TIb2X6bKoLofqYqSGg6uewU70AkkopF2BfUFUVTlv/x28kfvk6xtQSwMEFAACAAgAZnhnRRra6juqAAAAHwEAABoAAAB1bml2ZXJzYWwvaTE4bl9wcmVzZXRzLnhtbJ2PMQ/CIBCFd34FuV2wW9MA3UzcHHQ2FVFJ6NFw1PrzhdQYZ4dL7l3e915O9a8x8KdL5CNqaMQWuEMbrx7vGk7H3aYFTnnA6xAiOg0YgfeGKd+0eEiOXCZeIpA0PHKeOimXZRGeplQSKIY5l2ASNo6yzBhRVlJOKwor2/m/6M8NDGOcq8vsQ96jKXtRq4VTshoqc3YoPN4iyGpQ8uuuys6US0URSv48ZtgbUEsDBBQAAgAIAGZ4Z0W45zzyXgAAAGMAAAAcAAAAdW5pdmVyc2FsL2xvY2FsX3NldHRpbmdzLnhtbA3KvQ5AQAwA4N1TNN39bQbHZrTgARoakfRacUd4e7d9w9f2rxd4+AqHqcO6qBBYV9sO3R0u85A3CCGSbiSm7FANoe+yVmwlmTjGFAOcQh9fM/uEyCP5NIdbBMsu+wFQSwMEFAACAAgAOZNfQ7MNd67sAgAAiAgAABQAAAB1bml2ZXJzYWwvcGxheWVyLnhtbK1VTW+cMBA9b6T8B+R78G7SfK1MojRS1ENTRdqm7W3lwCy4C5jaJmTz6zvmG8qmjdQDEoznvRnPmxnY9UsSO8+gtJCpRxbunDiQ+jIQaeiRx693Rxfk+urwgGUx34FyROCRPBUWwGPiBKB9JTKD4AduIo/0DC4yEydTQiphdsh9itxdpDNyeDBDl1R7JDImW1JaFIUrNCLSUMs4tyTa9WVCMwUaUgOKVmkQp8Euzd/R+CQypWaXge4hM/P+wDVJy/GixYCkOHGlCunxfL6gP+4/r/wIEn4kUm146gNxsJKzspRP3N/eyyCPQVvbjFVJrsAYm0RpmzGzFIuL1NHK90jlsE5Aax6CduM0JLTC0gkw28RcRzWPHtBaXr0VNW/pt7bf68atVI52zln+FAsd4VEf0lkngYwOo7KkvG7ZQY9NB91ZJuIo+JULBUH5+a1tkfmCVAHbjivzdHXh4wG+3XHfSLW7RRh2Ua2g24rmVqK5JajlcNvoq46CNLfdADe5gqZUM/YsApBfuFLctsWVUTkwOjLWWDoEM1pduRapE4RFJolP/0Eb6zeS5qd+S5kS8D+E+YREbU1EGsDLnUAfAwnW1AAW29pck8WujdnlpPOnpNfXA1OVYy0KXsQxXIWAYxhww2lnp/ugoLhGFz9XI2zvYC84EmEU42MmGcane2kSrraTDL2DveBY+tsJaGtuy0jHdRw1U9tBjE6sE+bn2shEvJbtOdgzZln24Vsj1xzdZKI9OJ//MYqDGM1gbsjE6rJvvX3VHD7YOTW681lnlWXQrTgPYPKs8mpmIc9GPgFseB6b235OzT7sQUc5T03HNNd37HdZrMQrOIUI7J9ucWJrEoHtGY+cXZz0GFBP3C6D8KVpKiKjtSSVmvuUY1ibZwFFhalm5SOqHiqZp8FIGzfrfg46xl11o4A7MWww08UxNp/MPPIBX+q7XJ5edlc5X1w22DKvhypwlcs7VnWdcNcZtO7X9iKsnnl8/Q1QSwMEFAACAAgAZnhnRbd+K21kAQAA7wIAACkAAAB1bml2ZXJzYWwvc2tpbl9jdXN0b21pemF0aW9uX3NldHRpbmdzLnhtbI1Sy2ocMRC8+yuEf2AltV4DkwU9zYIPATv4POwoZrCtCSOZmKCPj8bxst54TaI+dVV3Nd2qPj9MyT7nMj9Nv4YyzekmljKl+7y9QKjfz4/z8nWJOZa8OSJ3Uxrnn7v0fV6xhuYypHFYRruyeYtReH1ISa2cahkzjCLJPPUKOc9t4zpwHdjGOUpsv/lL4o/uEvcxlfOq/eaE/diwSzkuZZfG+LKF0+r31OkGV8swTq0ubwVbox6mVsfWQIxwyX2lGgAEstwRh6uUndQEecw4hmoUBQqIcE46UYmkHFoWOtFUmO8EYpIx6ir1tHUjrY2jtkroCNFtmledrSEYiTEihABzlQsIBqNWDU1Dg1oPCA4MiKqNJgpQsMEEVr3zwnKkqBcYV2YMYHw87nG79+c6ov+9zuGc/xA8+wVn2dVbmzPm6vfPy9KKb+PTj8ehRDSNXy7Dt+vryzc/vnr3wK4mbdt+6unfUEsDBBQAAgAIAGZ4Z0XdrhbX/UYAAHV1AAAXAAAAdW5pdmVyc2FsL3VuaXZlcnNhbC5wbmfsvXlYEtgXP+yuuWRWjrtUzrRZmpmaG1Q22nzLrKxsUyxKK7cUFVFAbTErlWaa1HLLnImaXDJ3QaRSqVCxsURFgSTFnU0FBeEF27fvO9/neZ/f+77PM39M8xT3nnvvued8zuecey9c2rXTQ0fTWFNBQUHnl21b9ygoKHMUFJTiNNRk/7IVHJsv+58idI/HFoXiVtMh2V9UAjd7blZQKEVriY+qyv4+78y2g1AFhYWR8v8UaQGAGAWFKM1ftm7eG+M31htW8iYADuLglvspWCus8hL+ctXjevfefRfaHl+z/8/mtT/fS1APWal5+uDlJat1+rxeqm3tTr575dbVffq3Cned/Ou43uk9Ef7X9r7R/WVJcwllFWUqjWlEjgnOE00h0iLL41pTXKf6yTHiulAqK92TOzkClsby74NnT/OH75fkxtfznltmgcV9BvhXCYpqhv6f/JGoqr11PnmH+TROXPtTfMzsJEV1StU+KSk5aYGy9jqCwoc/CHi1Zc1E/zhEjrpQ+Oik8yaREs9l/+ey+rVxU91BUgMGU70RXCw8XdTxmQgF5YuGye1DYZdeCNyW8448/ayz7I8DHZuy7eK3/xFzAVzJGS6ifdnZuLo/o178pwJ7IOqLj7T3hm5KKAlWbjRTq58sCoMz91b6zh9LMZtBUH0Fk7tsc8na71ufiVVTET4/e3sJLDbscSe3exxT04sc7B7/dJKZPxLihU8AtB6UaMyhnsmKG68JhI5121k8U7fXGJgf4eU6+XJAImLXTyP7n1/njy2uB6m09pBnh7zinZ7xGmrHy0Kls3Rp3fRUVX3d9HMf/MMbwxW69170UF3Tf6IVsOPoItpeygF6zBpa1cU1UBeH0YbyizurRqZLW57P/gKjRzQHNeJGMxDbzCFPy8XvN+BnY9m8Atcle9cznecTLLRxspX2HqlHIf8+J7qypmNhiSvs6pUxLhcdL3YpHBC46bqWT79ZAarxafO9rVbqUhrsjdtfOAJUAyAnXrTUCWhxR1+Hjo+ZVyBIh2kRkt4iDxyYKYCcjcHRId2rKve1WgwY6RCEaSdiqVRaNJ91oAPiZ5n+6qfVwEi0zfFDqHcbx1ims+MHBtMfi12mxwDxb5BHowhm+cfybl0v0StI6lXmCh09vDAu2/Ii/NxM4saXZCjisaZ6N5nOqPin0cksjxZdo4q0F+MhBX02eWTkOJRFWr+BjPSr0uZQOyzTfwJD817M5IdsHODWVMWpCWE4pllYrFfTXYQYladAR+ZFKyPooocl5jaawHIkpFabCznd7eDpQLCepuWeNmsmblb+sPG1aj9occIZAItTjpqGr4HKkDSFAUj/PdwLhaf0jILzSIv4/kdwMejsL2IT/pUHC5b+xNIn/ZZodXb7tHFX5GBWwHh7GGt+BFUJkf2fvIIsvVgItaGeK7rrlrKTSOaaFUxKJWwpynyqwHxahECN7zq2uA6xhgUgLeAnsxEufitYBvXWHk8gtRFAm0Pm5BZvGhT4wnBwvPm5AkBqTbHYmYE+1VfBt4M69pXiKdlBgY6CaLICoPIJqsbc8XGOIrDSazo3mWg76H4LRY6jQVHRnrjAx7+kEViin6qgLunkK6wGxPpy1kFnrigGHHp/pFKhPqR+Af/Sid6p2hp0dbJg6kh0syASRAiJo+a+9dd223UHE9Dn+LxDrzautPbKR5+TxLi4QU0TiGwlX5cSbRgXt5GQduaA2qzQ0W9FLjYswesl9xA3pwTwGoiHOD7vTyEyWZnFJtHLdozGuT/qdGjv2WyljEj7o6ler8mCMHBqxIgBNVvW7N5ii/g5IY3eyLTxtbfr48b4pT0gIp4neeTeySNd3eziXsescZwx4z89cYnVEDndzQ0TZysC71DtfqPqcBwfAkiGR4EZ+aKbNsvy+Kkz2nWtnWM57S11vbYEotPPyS1jCyefxu0/noAW/Ny19YqUFWdHU+4/JZwGjiYJEOAM/jPBYZd0TJPuqyJrArvb+s3IgGhDYeNDVoXUiGHdV+daXmwOqtP1p/bYB74DMrc5m05wmV+JLaDVbApnmKr/DQ8JMu1kPfVVk268a+V1KpUVHVZ4XX1CpCLkxXZp9CMxpKYgj7KlGZaSFtbANr81bio5bl5rQZGQBr7MbIxySSZdjVLbp03rI8/BxKaJriU30LuHhb4uDqxF7RmTl1gB3kswV3aZStnOWre0u09kpklZkY55mWHNFqi0Bfj7rb0KYCuIIOrhqQX1ZFvtCFo/lBhMyT81QBs3YjDpMYAB0WpJ6qYenee7MTjMz3gQpDvGz/FsHvtJjO6Jp2hWP7vM8aqFoOvHzmi3utCcGSVxGyrf+TZ43HI9AdwQF/c0gYhMsP0AqNpGmWsIGRSCx5JBv6CbmPKMzY6YSy+wLgSyd4jFpjdQ0vWNPxIyEpHUlvvrsyMzLM/5qQi0J23Q+KDZi5cRT5lQ9ZoQTFsGqbOOezjtaYYDnvTgMK3O1Ws3euzG61pnzzRxoPISMMwngcw50moJhgzeCYDIXDmVdqe21C/voszZjRgFAUaPbXfJRjZHL99v31OriMftBz4Jz332G7tGjBQgr1MtTVBu7NQQRbwIuEag1Rs0LVJC4Mb/Zo/lR01W6wZ/jExLlctUhDEvcFrI3KRsDJ6ldOIkeXddxGb+zR4xdE8/BB4bplI43luCpRBkACWagXNyMX9nlOgd/cM0sZnIOzSbf9ucL+zZHLojgU3LcXWLKwx0eNkEZcJeNAylpRHvTuXLJlfj12HnLmJpc5CwR+ioobTngLIcbHtrXS9JAVBxJcHP/unzW0f8Kn9jk/G3AOjrrzcOp6cmIuLTU6+us/k5AdBt3cDLyNjXwIfuxZsmWgt0t+OqMBPH/IA9Ru+X0b5h3eEE8tWrmGH3TcnnBl3WVuGs7LzqW4i8AB9HtEYX94AgdjLGLzcaQF7ldY2dVs1aGXs+xQVpD7ZW3o53Nx9leVbzbopczGJaHUhzq0FvMseUBgrT2of4aue5IqEj4MotE0UQnrlX4FKBx6UhBhfP4PL9Wm3DbhqAiOI+uzL4OqIGAp6KEoM67MDQ4hCQINpaGSEGWUc9S/BVE8aAL0zGgN7E+ecpAPhrPTqw8X7raT5DA5l6wvzZLX4/eFvF40PHDaxkfpdhxndt0Q2j9ka/9TvGBp0dCxm2jGi9RsVI+F9B58d4v08iUKZXPW49JfL8nc3JWbv6If2eL/qk0yLcD1jtH3vbb5Eo1mCLdFvWItLuNFojn1fKM6bX0NbJ7M+0hlYh1uvEOiRdYWTbWXn0Wtz1SOWVRvzuNPCrA+FKPH95FJK0Cx/gYo1qhTdGN08Tg/p7B5gCt3j9W9lhsLpj3Rv2SEC9k3UB96muHn9DpyFIksn6prglWUu5B2iR62m6uwsQodO4Qu9pc/J2cF9pZ+sLjcE4cBg1cGLMbebmBuyUFtbPIb0C5xLw7C36bgDhQmDUnA+b+UvCxUAnF6h6DPV0bYjdibUhAqcq0u/UTlww5KPtQnQ0OFLbPTHBephsv6v3g+J21ITAWkjRoJYx/O/WJU8M3ke4B/OVlXAK4H3KzL2wNUpip+i7mGFKLJ/03qfXQGQkaQ1hjg2y46WiLVEnqCfGzX4bwzfPDxsfOymptPhI97JlNGmR1mXosfVhzpafcUZ/oHyYsPK8z6nkLUVlJYSyyS/qQfj56d1/rf2UnpUf25RgwIjq/oLxGa9bQnB48OuhIbWDO3O2f2OQkvamz2jeuraExMMoCT8vLBc1c4p++nMSuI6wqVEt1NHZmSpmqIM4RWpfscRgmQJimCcLT66x+fyTPxQV/RIoRyGfE9KThAQFOsH97/D28C8+WcBQjcmx/4JKq2lrcHSCf8yx//KTOeGnviP8VPup/zPCO44yuEQAXc4YodHRA4d1DDfaKIMkXDSZLiWOklVjFCUrNxEZtmNO87cGe1B/fTvurHZPdTiEuV117yZVP+TkK88N/KZRZ1lj1OJsm84dZfSLWKd7i96qccSW89Lb65e1q28prT5TpmSNF/bdNV1O0OIUMDY+OEBPvBByOmv9nM7X5SUahvP/VJK1PKGaG9N36VxZpoI1AZDSdFGEAIyfvl/5dl8K2xM6b8tb9Wqm1Jj7yYxINeajTm7oJFvJx1pCIOMKXimCA9V7oit836Gl/ynl21c07yZoanCUcKGOH21EWW2rgf4uRf0FDJPOg9a9vZOx7os/iJzRfi9Si+P0SVKgY7jAV6aBvZsSwvwDi5T9wOo99qWeht8YKs3536H+Her/90MNlxAqgij2MDpSMNDqzO45Uht5CjpSVLV/EkkNqcqxPowAcQjKWQZ+MfmS24ce5+hXo2ZnHonYh1tbW+fnbvOpwhcXhxzL+iBz0vgqZLiY8EQXdGTfAToGvsBTbSk+1Mdt+wqCQxty8tEhtvr9EAj1ffg5opY0/40rKlw/ZuBG4E0tthGHmaIIHtsvjyM5no8+gPeu/MRoi6aZDJedHvTABmwTq+HUJATfl6IMNgArKuIf50we8T3Ct9vyMRRBGH0FZ3/q3J8oGseWdCkAPC+41fOcpG4YvnjI8ktN6BtnStroppi/CKtUhRpsvRmmewzeCq+khLjgHJTDjXZiVl4PaXzXGGpULbzrP2++WSI6q6ExZ8h6xj28VBu7k0+HkQJiDBiCok4xeZEMwcxgHzFMU6cZoIp73KkZbJKIplMm9ClYge/FevL69Ne+CXTMMZKLR0LJmUBXHwMKInXBh4mNGR5YPj/muo3+yZ8IYdhLtDYn2BOsAmhvab+5wVcjrDGYh/s7X/8ANIGtxVYS528ZiMMrgF+3HgrE5bRWh5w4bPNB6wNXFAYQwaodxoyqCzBFyQGbdk/rr3UyfpWefaeYYKwsLuZYEbzWnhSLVYSasA5oVHgLRUPxQ7ROS+ReFN7JxioFaXHcZOvJO/xSwv96fqPx29g3tvv4eyqi8mTyrNcGi0bmcfTHC6OaqEMp1P2V+u8kNp+4lfvU/5da/QPbE+gOOC3OJE5dJUbRj5jzkYZsUZ7cqrb9YZNC/DaZzkfguhpySazhvpslekofWpm9bVWpEH/yfavPHeeC2vAl7fTjIYpApel8OowGX6GhL/M92VYU2dJ2BvZUPix673tWyvrHVa88+FOpCKwsE+egBCYf3iznOx+Iu6La6g27vI4/+NGdEdZrmFjCRC4h+FSX5d6/EoR31/igiWjtl3oGa34Gq6YQoOG79Rd8pagjezdxap/IPrgY9MaI/93p8E0lWSOL9U+6EkBizpPQYw6q57UyL8ri60j1xwxv70mG0sPEjJ4ypSJ14YEWNzdcEEPQYMNv/85O3oAmdAF2J9qpCGVNFeJVMuet0P9qgjtimsP2L/LxX6soubrAmuCVcvLN6Jw8J+ZYZFOIJfXyO30MrF/HE9KOa+2Vbzpd1tRaIQid8fWKR8PXsFcZ7E2sUBUit8iG3dzpZG35X3XXYci4KGsJJsZ9Yw88jjxYjFnMgF2IUcSnCc5+xwmGk7XS+14qiStl86Jw/b6elXyoxqWKEl4/6dXi0QsGfp09sSNFdXTRmuMCdoMWR7Q3RML6jt3xPRRL1lUqUYsT0QRT9CuOWaIoU4FudsmAQTx9I9pJzubCAz8QubtthPKLswP2J1SjVYUh+TV36IA9V0xljXXvdSPI+gzLnoMjKVXtRlVFwe9ZeiaJgNAjZKOLCMq6Lg+iIrF3btGq1lT1RlMf3Qcs9UsAVQeX7fgG0PUP0nesuEe45gXsCk6oHynGur9a0tFFafTZ9G0AmgO76H3+FLsBO/RjMDa6JSmkWknO2pmtn+Jzkm3TL2tmbMkuZTWRQ3u8Lbjhw/UllZZzHtBhFIaxDT3ctf9d83UZiZWQplNrkOJ7ldVAXBK2VXftOW8G5eier/byQVr10bWygHinMEG+jbHFVsXTxks/NOi2Wde/uR5+L0GzsOAbk4pq0AnKV1q97oTq98zzf+j9tbOs0p1pkVFmf7NvOHGhRegBLf1diau+q4L/offXbrAD3hbmJ4vqI3cTvvJ4f7PwJ4dkLGHHwbnYWNEa45wTTn1eeexd75r/pffXkdX/+TkUf4+i/gEP1a9ReSTZpGOLbFHPNTW+De3/d70N6n8gu/CbB7orghzqwTGvL1wB31VNX9Jh2xFHnXH3zUXwnvF/6hLAtdZUZhje/Y5RLHm2w1se+cPkXAb/WlRJDaX2wFk5WRqlFUhX3lMLh3OTNqQfHrl28BPVzQdzPAul/aQMMuDKzNZktujyTCMU+Wq34ldOusksPH/2z0GtWzY8xNDff64+d+p8f8jRmbaicEEvLK8kUGBpbKDXXZZYGqQic8DyYT4Q/D3sbkpovyGqVJjhPNHNQ+8i+qh0CR29qsj+JptBXvXk9payCG52JsyFZvaM3E6BdvM2TPEiJeL4Vtv011PUMPpWTuuCejIuwhGLIRHZpFu5Je1Fv4iPFLvVtPayxg/lPrTvjXI2C+cX3/t6f2mGZ5ygdH2GRU+Tz/kWw3tpm/Iw14j3RrlSjZc2q83RjTjeNNwYBfzhtXP9MT+bEJd0fssZ39y/89oHVsLBCYCbPs0WfpbpGHasIBOY4Zxh3XHvCI23eEaItIqziodrzhb3P7M1eRhgk9POxiBL5n0bINvNp/LGe5bh3G+lxJPYGji4ToyKUKOof2Xcjmtoj8llbaxkZPMK92d8yzvkTdmK1drterH8QxPBK98wu1Y+pVh55dMD/UqzsaHNGZ6JEQchvqRT6wmyPrAu2/O6a73gvkicX/OKoPhaJYwv9Jtwi3Gu0mjuPwlP08xwgF1RMN9cZhJhQcjIB50LVZNgx2tHXDozMHmsu1GOvo4Lc+qtq7Y5KvmpCZED++yNZiojaM1WJiovYlZm6dp44lEv/3A+5pf7aF25C9LhCVRntpzt+j3fi+uMr4VSV2xyX2J9LkhtYvwuEl4UoyLQeAzvRubeyT1a5xyS1gYwZkBQF5vvh20nRri3kdfR637xU2PjD0XJyFi/HoMVnzfvKyozgFbCcDUhSgiB1RjcKUZNqMHsH5qyicjBUASpZzw6AYsYRJnE+00PB6LY/TfUpnu0ab3tY0zugaTgUO21XoLumWy8c1+8MW/g4Pbv+H7uE2l71kimAmDf8/ZGyEsnPLTcVQLgp4x0819Oa3CMUqATQOU48RGaQlientBwLdm5z6MaeNyPWnlG0oXDe4/bEohB6fHOwLPxfqgF/N7A3ue1b3IkWBgH5Hqhvaj0a3OtdZO053qff5o/0mDhH523aLNrcTj6TBasgLykG7km1yfpJe61787Drc7pGJwywl4rYgY337XkBShSNmZ084qbC3tBcApyFncNUQxd40FvEc90rB3YRzsBumn8WFTOBn1/m8JCZRAZ9C2I1Dn6xEkOkYe/B5HdT1BQbxnIuX0D5II0TDo2yyCy+7sQ+T/0/qZjZWVp3iUYr/46+h9w63wwX7ao9v3fI5X/Q++vuULm1AN6jyxYd+z6GjsJxo+TomQpambl99Kq/6H3SE1t9UDQ+Y+FMOIcf7qjtPpBkubXHL9jgX3hOdmiymWR9ttU6n/oTX7VaAe2UPnQwFntjuuog4MsWNvt3fQ1f0l6cNRMzl+KEr5DQ/+H3t9gP2NH62vk/CX/G/zF7rzOiCzvXxfyXfbzP/T+mv2c0hW1eMosUedb/GVp8AF12aJOfZf9/A+9v8F+/rlz/uva/4+4dszkKx+MK2/OUgcsOQ2LvEx7ztT1j46OMi4hDpTzjx79uLsEQqNJMiQULC86XdWP4TYaePSfUaTdnV25cb6KlWQTwf6Bzju/JRFSTRz+mKtddTYYOULc6ZA8eSVCyeXjGcUWNZSYCQg7toFWZSw/3zePGy19ITqiiMrPqZgPP2wWQSVNHfu0iN6tLXNi8eC4V0jmWrTZmk9PAAq75FuuxfnizEDHUF452xY0vuSgg9mez48oQN85opDZR2LqHyYVYIf/5Ly89GldviP4v52DdPRsfhjq9Mfn125QanJzwKR++7DF4XR96O8f6u+frmSk/Isjjg3+8sqhRVHNueO9kdveYQnjd22XqU5IFiY39jQ0OjpaMtt3xXpG4qkT2lMdXmYlPx1YoXVNFyTmDLAl42z7PMkExiGeaxBf+px9oF4o6TOor66JnRw+XuH8pyDAcmS1TIM0xsdRtQyTGZKZkZIwxJhP4t1952dOxqbM89E7SZdKBGHj1cy0ayI8KzfOni5scnB/FbKjyLPsiMX+BLB/oM5ExK1Xh4rezfOWuzKlBEy3rojtyFrN4edJxbcWSHvZKNgixanF5+JqWgFihnpqU8m6kXkcy567dqiTB5ere7+/+fFcbdn5GWNwIisvHsV+cfz1rLR1Y7Ltgtv54c/ZdRVFWJm64tw++npzsD8i0u7E/iVWmw01IbouHMIzNA5GdkkekVwcHuBGGxcqiZudg8KSomnan8WpBU/QJYSgkjp7w60g8WtdLY4rRUxMFQ88DMGTxh1UYxRpWTc+mk+AMpHoA03WHK11RmavRg1T6sIOS6uV62/VBbfl3qfJxxipsc+eLmbqnHTuTns7t+wkRW7cTc2GOpXKusA+r7vzOLOwHnTQ67GgjtISPRlehgV8ej6yYxG45afVHCETLYhNxRZrcajS4349gE3JYaAGLY4tu7Dul+74a51JlUvfrd00yH/HBIr3bIUDpdgXOz3bbEvGHbXn8pGC3qpLI1mkEjFyhwmYm+1L52YjckJIRmiiS0Qu9yYXugYyfb2eTO8nI0vy+E7l9oGBgWGat7lOkMciCn6qwhMhfZYnfmZyB01HvtYCx7S7gGZeoEOB3EtePeJxP2genzoVtoZZzPqdf+XEarClX1yz08CG0ICqtFn5ydBIg80n+8Nouxo7zetvKaqizdxhyxn5QOEyBSJ0HMdvdWgGxgPyHfEzA96SYkRrZX8KvHGDIzmmBU9ppbMQPBb+xFO42aEsfFbXz21mi0L5FRZ7M9qJ7ALH3ZLxLLo4gH3bHboiz6HciovzBdeY63XkxY3XOLhWIIpsRuImh/exJ2/QR4j2oqQ7BgwTeoKbSSdzZLC8K+396WmIiaFmdD/TKD2sfnbKISWbSD6RTHMgZBQIjf4g0c0Wyeh7v5GC/B4R3hcfIK6Pc3+01C6279KKULUXkFA/H3yA40yvDkePw7TcEuV4Nneps4lCfzK8FSv2NWKQ6Cwpf0dCTD2RIr/CBV0MBN9nNycgnyB6VhDwf4whL8mNedFnxkw/Y1yAN3qIxWBAsgSXhe6NpoawyqiyKZXk8MetyJV0Fr8ylcDi4TiPtVhevT8wiLlW9UWh/acmiOIxQYSkPznOiAHZ4FJfiyn1IKSVZIBR056BCm829J6pGxP02ir0wU94L92C2qDZlBuygI8Wqchg1kXFls2pe9aNutaFqgS8m82oCcN2Jbg28h7st3GNGSCmjWzEsH0A8yoiU5qJbLxo3MH3Ynyzhtgaxb2SZfRj8RgNphJ7OLM14JckpiyJGxS1e4F6RU792+LAGvSpm0jKYxaUNOApBu2kg6aMhdkCBzxXZ7rotThABf86leVP+HhS0JaU6KaMENROZeMrFQCBqg1GiqVH9J7q1qhJOndPV5sgj7S72uNgXoFoY+Kp4WmR6a9kBXrdcnxcbxzsOOKkCp68tdV255/xEy886BO/x9TDwqphgzOiLE7IqG3lGFXm3X7qaZ96d5BsDx8zjYUuixhXgxj8chEyqB1J80Lxrnmef+GmPFq5m6fd3EsA+iSwsWp4rJVeR7243zoPTYCVVAGwtJ0FBowxTiDt9Uhh1ezystlg0DvZnQ5/pFMIMC8b8i3To454md1LsRgqiz8zzgNO2nEcL5uTrlKesHiN6wNugaLL60pQ4cazpfGiOtOf0A9MKQ+JMLgmEq6DEJCbGnX6k9y7devUgH7WXlnWmBZKd/RywtJEYEqndUUNeL2SNSKOv/4zW1IAJ9E0Gh3/Y5a/1msfeuQZFvOSmNqz/mVgZiv9eonrYgYWdtlamo6g5/1KIvKTYnunA2Xr00IKliMvvlyZJ8rXRZ58qCfUIDh2y1JmIdIq6Ih6HuaBR1vrA0CBQKQ2eWQKrycMXvAGQXJuZRkpIUuitsWgWU1BWm9NSigzKcS1rtBKk/eItXCnRXmYSDTEFfFe8jWakPEQ5ODymN7+rsmqPmYNdXwLOK3QA3L0cAI7S1o5Ita9ty/bD3Uyxqz2xZHcv/zSIj1O0jvOJNMFvhnADevpVbnTrMHnv87y4HqjmOobvSK6FNVV9GJUZlAvdFibCIkKnxBdty2ngA5boOdlCGayG81yT7bKg8lwyeG8mFcByUViOlhskaSFkkxc/4C4qpMLhd+MF9c7SxF+dASpHgC6A7TxxKmnzePAVwgjzKdZ3TMSWqwLSCkOxT69ZKLF2WNaNL6JPrso3PE/uSX6FuxebyH6oEAdgNiVHLZOS5OjE7oB0DGGOPAJkTyvCObvY3RiHwIWnT2cO5UbN67HMGk+q4Q4Z9KSmKD8kUCsVeY3+kAlYhYo/uVKBGmpuPOEdBxWb9ngkK6uKmyyz9QdqQQWhlhTr7zrk0IgU48nm5DMTI57Rc1Ur3kC/KsI+bscbdo/sxCaRtA4kZYq2auMax+karJfBOsxAmkHR05WCO48aAm2fZ9adScku4ap4qdbwowvSPNAug539MJl6KqDS1qfr0Bva7o5c65BbJr9gUqQDDMd8DfjxPAKm9evNsCC8cJGa5kKTmxRxOen9itH39A9ELU/8FPp8arjdQK/paiGlQjxqdp7dVl0hGiXLIEUJJ34wKQyuwhi7ivLrSc33B7fMFPhoKsivAHrCFI/PjswUnyvqPvt0h6YK/dNrtc/Y4sNV5S050nKl/tZ1OxKCDvuNq0AJqtXh5w6vP797eL0SyV+/YfpMx0Di/KE59nKQZwuMioaOjsTRbelMEqJ5s61u5fJaJKHRcSCiFj1pZU1IW+zK8JRta1Bcr77VNNF0APNKj36vfsOu/YzmlJNCqawczykd+hJbfvwn37vbwG5vzsKjrRcF7BYLsIjCtUhfHQ6x3Td+g+55dtT4cH9S8adzwwCPWStdN2hK9eTYesa3ukbE7opcreivjzlFv6AN/qUrNbKpN+VXzBpnXmJbemgJ2u99wmO8rOf5TdFaHsVMW1aE06cT1OJq3Pn1wQNWZoeaBZQoP3xM19lkXuGDxgZxTysY3iSSihBTd6vo/HcGaqxXxwHOd2Mn+7PcADNDnk5yBhGlow8tsrIf1t1Yt7saKADnVxSL5npqKqfS6nV/dRzPyKyTwKaI+kOKhmzO8b6RabGsb2MaVYeHTfx93YlnO5mwNmP81lr1KnveOxNb4YsKZpZzZFx4tC+OGqGXowFZ+cNyCfVhwSFevyZgNS9/nfnqg/MdKf69FfbVD/cObZRUxHm32WG6x8Az6V1Hp+kdZuVlcQzj2/Y7UnMl6V1OrKksMb6DqlofPh9sm1ntIBx8XYacZ8/8qtUWE1HgzOiFdixTTVJlrQ5VJcV3+MHHUzZ+mEJBpBNCYDLTuY+iTNz/C8MP/GndYgVGI/gi2RxluoyM1iQ5eMHP3EmUfWLfHOzMlRNGBYvomaVIPot5Rfgr8xcfgAd6664Egsvua90bd+SLbFqAt7s5A0yYkAs4GLzrRXxj3IqrASNkTWvfHvfk/blylBV4UXz2JOL6F6g2YlpWIqhO6H67gLAo+XpTzI0y48krjNNh5TPskDSaZP9P7nTmK4GaI+n9MmfvryQYJxpSfBITm7zQ80OeoCcdLneiN7qcEiJ9wVmxfqJHdzagXwlg4OJGuNcmqYUCdbrg/6IN+GQWFpyvQYNiw/9YKH3MQc1lEkjrhqxMa4eszzrnrIwYMmlXXty+8xfF+DwVdQFyUN901xRTJHwMoXE2QME5RqQ0S+k2aziE9inCQMV+/wPqy4rv0i39CkeXbPHhYYERa34enua9RkWwVszW02CojyULY43QGxWA8B6g0wWTtHnPI+3gRGDShqP2SnY8FqDxY3B7xSDvCjkTdcCVRrqbeqs9U/eU4Ivf9Y2xIWniotZ875tHrJlBK609ugieQ9Dt7qU/IqOtyiHlXijH5jXX1mQm+iCShviWyoja6z03vA3MMd1RnkVhzTD0veprifo9nosUxYXZ9lrflHVOqd2Zz7HqJo0PTDEsxk2k5IJvrTNzlJAvvNjmNjUQsg1Kxhy/A3AT03Yk5SZHzTCjCLZKtz+dV2k8cPqu0p2+5eQT3dNYvp4ZFIIdiewY3tC2JlAX28W5aHhpQ8QYtVEeKkI9JgnUnKnIe6z70Sc4JDb6VBzIyE0EvgY6VhrmIgXYcr6uBpjyBL918jBDW+Mn2Sd2JNo6kvvSHgu2rK1ja7P+9psvdWFOK1olZT1m97cm5iO1RsgjdBJWbSoMMJ1ygP5VdhrEZE20q2+eL/zmTgqUlxvMg7ZUO+yDySh60zYkHmO3O4t9QrIF/oaTMfH5k1PjqNYbL57KpcvPwiW+VhHPz7Tqqr2/nt1vTzuP6wA4JOyGq7DfkW39ej0crEaFLgrwmq7Gi9mTVhABobucXVcsqpW284mLwZlxCEFsSASOEzE+32GpwaHj6EExQL4CtGV+Wf8wKqP49LKYdI9bgJWyFK/Lyp+xhvWeSSQ4ekOd0ficlxC8OxDvULfHfUjYQdhrBslVSMvj3K9VDv2JCKkf4hw4ZBpzGKLNhh5U7gO4pzz8M1afHrjSpUPqBSuNqDNCZr3nw431UN/bdpQ/7x9SGR83J1x4SuIWfuzLekvJdG+JVKeGy3wtvN1BTqj9RBG1OfUe7pk6n1J8IqiIqp+05uDqx/c+apKek6GgHaN60duy6RsmjOG7RRKhGHiR2NolYEomMFdo3/A+6vSlxwjbx67EbU7cfYtzHUM4at3VnXfd32/Bcc2JdCtOTHpmoX3vixVtt1K9M1/EwgSdQ1UUPwOe4eWyqOn1HuuDsDnkazDihonRyi6tDx6RHR0NGdrReT6tReLnT5OXkst+s8bQu+9en2yHNCRfppAuKztIhotczYxkjGq3s4fgGfWFChbvJ8uY6Oy25NfbZSkw/dLZvYrq+0/zpikgA0YyBhTwet81DDxw03cMP+VhLgjqnsZE6v9VWgaONJSw0+Ku2diXzQY30/Q1N73tmL3pA5x8XDLq+x3DU7brotcwg7X35XYfv/rOiVj4vYlu/2K+oZ/zVWGayvHS/ptlj36ZOjBTTSmTBEYn29U04d+XhRUqLR63d63JdL5Ap5ZqJ0P9H2DFkJbIo64b5PqzpJvFIbbryzvOKD6PhiOdNfWpxOTP5jdA1xivjIcLVtXtt83apwYA8/CUlm83fWuJt1DglW/OtLyPpbYK7up88x9FPU31n2jEr/T+uYBiEwh+W8LpEEjkkPmFgs/ID5PfpuMyd2YKWXFS1gtswJ6/fRLDLBfzjbaCD71M69aqupnx1qgZFcHYeU3Lig5/RY/9GeGPUDUSbTPsPLlFalpFz4lvLrvA0uK+Y6iiguEcqZ+8vDuk+3JL5JX62w9F0rN+Lqs7JMgJagD5YVX7cKXhOLdc/KiQnrBJMjWsx+extEIxQphDR3Ja5VH7BYEdhomGryM6vgEHtYvIZQ43JpHrxyzUlZCuDmf7h3rx1JPFw+8352CRBtFyZgsqjcJnII4rTB8+yq+pesJvMmAHEerPtkKG2WIshiG5+eksidfMWDxApj8arDYy8O8+wzubV13PlKPTJn30XA2npD3KSMDsdw6vDFuxJe9kCHv9DtocSH23LIPov3klGeL0CZVX1ESWZwF00RCMNunlxQJzr2sLA15T9RWzV1jV0PJrBONPOs9eCEuw+2TS9wn5TVUVWH7vLH+1NEUgk+1m99f0JGolIUf2oQYy+OxrDt7XD2FoCX4vKL97jMDhmWP48jlqi79qt5gh/fpQPvbKrBsArKNemD7WfXU4G3HMP9A18AVFFzq4o8DGn4Q+gUPkBeccXMidUYLoxqpg5epOyvfl2ubT30Q+gXar1vyfhIOD8pyy64F0dw1Pwi1/yj0y8ueKu8mIVSL7qjtC4lsDFlBfV+BHtjwQehX1z3fT8Kk8yC565ldmIXqB6EmH4R+4bKKyu8ngVB2DvLl2tf2VV4be58+QI3/kUpYo29uVv368ShD54PQL7B87p773CTwiTkVxTEmvuHUZ9Hvj24cdf6RSqDRES3UbR+PqpI+CP0cCOXX599NQpbkHPLBpRZXjx13tvn4NuIfqGTE0blmIOSPj0KffGpb1d+zrSJLmrtPT/TDnPfusPMfqWQyO+cI337Px/Ooo//Itjr0wwosQ527dr4/f8P8I5XEtu4shpus+njeuO4f2ZbM3V7oV+UEr/jM3bz0GOxqZlqLOpCT2PLnduyTMy5siAxqs/CQ7phRC8D0U4ZLkh+EwuQ61WRzD3Fv9rIAWNP+oN/5tKlYYiHZph0oZJw7TJdQSsCgasU4UldX16NFLTVQ2zBA7sepBNnK5+itIpQK0dLOrUtMNX/Xo4Fjh/70dKkXS0YDQXHmw0yYG38lAH3qWDcSc+lEc38K5fIQtt1cPlpPvHTWIWsh1S+MfiJvBq6E2w3TMfho1k1zR0s2ikD36/XSWXbeRR5SWZy/FOlzZu0THlARlsdCz+NQBw4nRSviS3OY3bUVHUSND7GxDS9XO2g5wSNG+mYFCA6MQAUnWJ+DNrOfX7dk8VP1pk4ulr/D4OdJp/Oy7vuU5ObNmJPJJXhK2hC0HJRuoySp1BPGpLpYLAE75AIwT4hOAxCb2zSHY2ArD7y74+OckXQLyTS0tYq9IwFpvJDoQtTAJZ391FMgcqOWZCrkKfKuKgA247Rr4JoIB4LHmTT6zwfQp3ixkxov9B5iE3HaZTZkxM4dBiQDzwS8AmCp60DeUie3qGbrm6r9iD44kjKTwe/t+HGlBwMC7I/1gPRlrgMGHJKvuiINLjKDUtvsj3/ytEkJUaSIx1W6Pg5TmRH6wpk1IZhiVsUUNwYOweHP+CbNajyGu28Wg/DLCKxIqrH+RRVhRFdE7cPEdctT0Dfcv7TuuU3eri4MoRBgHgxS+3OLcg9GyimmpdcNepRnnApX+55jBM2AgeWvzLAA33eB3GJHCuSF4TXnM1F5WCF63jD1jh7DhHoQQC2yq0sDfb5FJa4EjwepD25YsG1um4PdMG2sKDYXZ1hn7RYjtvI6hWY1Mo0i+bFCYU3ccwRtbb3JZd15HPhzlKOuol9mx2zAJ8eHbXLbJ+sxoOXiq6AXlUEqwGI9cjuFfyfCiEEaecafXPZ7RgEr3BabGU/XQGxQ4w3EhNcimq3JC5MJuQX93AMuJewwIhEBdawt0WuPDDtmQOkgspk1pUAu//eCEVEzSQOnm/xIV8N3Zgo7UZkf8vQtetXOWepimaU2krwJTGl/BctopYV4ahZobg24wvp9s6NXPrrtIG0ekO1OdyC7XMDj5gPTLTPKEKmZXucnTedZs3xaMdY41kOPbWSnN0HyV9CFHo7IQg8cbWk8EZXnj2dD5wDyE/RofufoAp3UXNgp7q/RFIJDpXfHT2CfjJ6pctf3b3b+8xbrKIv+ygg+IyM5o1/vrRyAenWP1KNmGcjptYGBgepeG044/I2LrPrYsiP0I6IW8mundJePsBjvC5mGgw6fgFVrrv/3YN+ge9sHByX8M+xmFn8C0P8MEqs/FfePopjT+Kfi/lG8TMN+Iu7fpfy7lP+vLWWdPUGWgIXRhX5gHdRIFSoIOvT3KbVu78NsWRJ1ZoQqnZkcUXfwD3N0dnaOWQbYAjz/yXWITrosO5Im6iI2ZS4KMDpwL9HSp1iDA1wzJX2wy7Liww0QK3kSJe0io/bHHD4V41zxImBENFC2OrSneilBtKBWqLuUSrD/IHXK4YEloX7i7+1ZaMQbiy24BWTCc+1RJyRwat7OfJjnFym7rC0RotfH9JfKmEtmmJ2/v6pasV+d04Qsm4xKFLCV7l8/9OEEm2Rk6PKbQEWWr167n6An1MQWAQ0zRP57gyrexYfEQzrZR9aXPpZl6efmSr+YZptPc0bONtqivbIkvPhton0IS0gnaXyoOj/ITry2ffl+eSb+4BtZ+iMLuNcuWR5d8+4qUmXGSPD9ikPv9mlTkVrTj9dK4mdHTOgjhY9044VPbH7cUfbwG0l305s0DXZJ3dRNtn4HQ8ZTINsyA068vQpH6VatPOK+8pNvhkl5ZqbHyENOHaRbFj56ogtySTp/av/+b1QgMnuWEkqq4EsJaLhHYZjx25taUxE5IRX7g963ekXIHFwqMzFIT+adnG/NbKumTDCA2bRh7O0jGd8gg84Io/wPG5Zuu275HnkYNHS4cwrzDSXZ/LpFZqvEahtP53dXA4OtKV37P92hlEuLZf1ATamnuu9947rYjj9kGye0Cd3RvvNtRaMiOnFthp7mh/jvqAxZdkHWDx0OuRn9jZtXhotWyZwSlWLSXu6t+D01bPtXDf+q4f9vaojkv7nmFTqOZeP5bHXzGH/+Yy1r7d8us95s4IY1M2/Xy6/x1BksTRfw+kksMjq+aq10Kb9H1GgQe3uupNlh9aB//ZaPJc1A/x3mcrlnFm0Wy99AuIg5T7KCKMUh43jROJ/tC3ZssUC7RAA9EXT51Rep3xtKURWtVkAiPgzYiI6KH7gRGItxPZ4bVy/c4rX4q+pfyjN5DASELjtP1IhF/bwRoFlk8x+62Y00eiMM9fOS1jN0HeK0SFhlOoaWsiCOebwarjSE313RY+O55nCXf6c+g2+H5fdU7ITQzkG9LOauvXb5FZcVdZxuebeGCtn+qsj2F0/2NAquqrnsb2IxbhPRCxuGq/TGuLjzChwXSMmMHBCx3oYHzm0yBxHZ7NqRYj5b+Jzl8WRJrknLhZNObyD9G5CpF2N6M+0HFrWDayOHEAefT6YQbXtYEf0Rb1xgRe2ZAvrC9m+Yxnk5ELNrL63Ds+9xuD0ag3q3LN4ELEDDA86Qpz3ayO08iMRx2Dx/49mIJKYY2bUkmUjyniHBM/iXFWTJFOSNa5ZiqYvjcP1aQlgWqzjKmC85fGwOu6OKfP1JJ85/rGS2EjLniMufWRpdek3QSNECb70Bix9Zpya5YeeHeM4eNaJQTYrDcF7BALwAdyRXXBN2U5ZmtiQYRqGJx4wgrrZPM0hZmBZYhjWrJiRn/r32v8lfP0RMmacm27O80Ig3SGpqTy1+WXM6BUtk9k/29a8a6i9H5jufg54f5Vmi0iidPzAgB7Ht2r7YPAyTpSOqVURRXKrkuqLtaf9eiFRRkimMzDDDpLI8ac+znjZKoQ21G34omLDxhM/GnWdqv4R3x9qrHHvj7FWKHor4HcT2A/Ct4sH2iytVheMbuDjZkjD4jM2g9J8oFSYMWAuU4pQKl661Sf2G0xjOGfc12O/odYdRMppBIwVRtwfqPeTPCHBHfR3PAh7JUjZr1q+vXcyvDJXN2yUBKsGSxAeSHl7aJTli5QbXjK/J7l81ATdGikOp9ES6HTlkZMPAbFXDhu/QB5u54tF7R/9Kt5/5+Nzd9bia1spD9+3eH8qc/hzvvqr1fw51Mn8ortAKrknZte4ThjSHd8De3x3yLKXzYyV43GuqYdCdmsxvIVuDsmw3vBz688BXQMQfwP30YLZINAZpvhHQ9V2S0yDfQV0HbmDXMkLgGXI80+tOYx78ChErS4wH+OzGjAIBxPRmAP6bSKogdxctjqOxzOA9/Mn1IvOjIIl1Axqu3gpK/R5GLZarBO89aEsIc74APItM+ztQeQmKdf/bQ6jLwXoRg7kcpscjsXlNMMiamwG5312OqUTGuMWdCoACPn645FvQ+7t8+PXyE2Ov/PrIob+XS84fgTvNyh+J1owUY0P9BObSesQ0z/DsnRs13yOWNo5yy2j3PM/ZqCO5YOC3UeqA72uK5EpjCkUwBvOmwOWCXwyAP344wPgb1G7jkk/i07fX8VmQ+vLVw+fx6Tsz/CxI/b9ou+9j9ddq+CxM/6uGf9Xwrxr+T6lhmZLYTdf1TdwFO2GTA97me0no84iLr3Yr6mfeevckbazfifrx60x33U+clzbZIn/NfOJbj5TWwA6YyZL7ed9TRSbjAH2NLH//d+h/h/536H+H/nfof4f+d+h/h/536H+H/v/g0Fes8dUPB49GyT5PKyJA0K7RHMlMellZ2bkVfxf5Fh++/7GOqV0exri0IrdTPOxT7zQVQ59YfUvJ8p78Kbd7/xlF/OP5RbpDU6A/QtyoV98NUKtmHi/mtpCs63G/CY/aycZo2s+ol4zUu18QdGLkjP6ky/wdppmfP8smGc0dceZ++1W0R1BNWvrH7OVdCvPfnl6fHpMcsMr55fP33Y7/9X13QcURj+1Fr25+Ku203VzhPuTbj8grouPXZLT++Jm0B9n/9ftbXxwqLvjzE/W+rRVX93cF5vW6cBsWfeMHHS7r9PBIYEkE/wpY/LjK+IuvwF23q1Q2/b7UgtLbpQ2ff3J17gz44ndemhM9iV988t/0Gdkd+eUn/+0ZO8YT88+En9mbIH2tG189TRPgq6aJ8WLiMB5Sg5ooAGzuVNiSszVn6yfNJeRNbwotfYr3ZpROPUOiXXhPl6dLV4Cmn91d80N7JV4CHWjbrQh8zL0InMhvMYP17J6FrWFlq5YXcI8++VQ13obJjJkV8bwVrwILkVAGBjQ71MIng+p9rqJTau5E1YvGsR4ONtEHnTYSPFacoOvsJ/GVHi8Ou4uHH8FGh5TApRMY0NwPNZSwWisKBw6z1Ek/d2tc485Au5PVDiEMx9pLeyezB7egxwaa1D12mJi9hmRYAI8c84Oc3u+2tmlN1anhHlinVaX8ldUDK+Xw7D3bUTcjHCXDJZLTnOpVab/eQbQcGtB3jBx+9OacspgunaU7HOzZOJgbuwJGdhUEh9bPTtUNiG6QEQH8Njfdutc1etk0bhosmDZVWZVDXiEBwTJv1qqtbbU+Lc4V4FgBvXQBXtDbY0Wf6aiyD4OTDoeGokN0bsrPgrOq8JNFLPIVdk8odqCuaD81uLkipca0tLB0fmkrNJjYebBxflya2SALKKipw9bodbIGB5q6XEXjPqfvNZpSu1woUZyTcd25b9/hHAiKITMJ+e1DzM7QNEiT8YBjVDJoI4EctQkIC2cuQf1ltiflkHsMWaGKjLBIiXoCby7QRutpMuGiZjK0iX3EYl0G1aJyc1Ln+ram6PGgtgZ2wdBvgXvlV/VY5seyRm8KKkM6AiGtJ1L6kwP2FB7eYDmgyYGCAxY5z+QLHi0EJLkBtpWm2L08dne/OaDea7dzxZwfbmzadCVwI+Bmb1KrX7AdZPzwxY0/uDRtcyxSAPUtD9Pr4MXR9YR4VuNgqNGwxd7riai/UoOBYeJdl0J8cnV2d7i2nl05og/y2EX+dTpmjQTQkh7xo7MSUowLolEr3fJSHTNs0i06LMUt+gzI8Vi6WbcN2aT2zupiV6cAiWiHSeBPY7HoV3u0RIrqGe+w69SS4kV0VmZBP0tbVfhTWpdVLSrccXAxe7MiamsC+TE7ThOp0mC4u7fiES9ypsbdDUN4mA7f6m81Yiol06OeREqAlV47r7VkPTTXO89khfBp+7Eh9gNHmsYjyEetWmMOHlvhOHH0QcN6bV/Kvu1rO3iSCvMoc0T3W5Nb10rYkyr5Ke1SdF1Tmw2124NRZu99RNeaYL2AASmPprSMHzvv4L41FY+mcs1mEm2Wm2aU2JxIoAfI9L6YgZkdMYIoiVcAuZda5N8DQGOXUkZ0kevMZ4Bc8Ykpj+HCVrktDBknr3OYgkpvK0/nl4AisyNWKwJbN2yccp0bBpYTAHgE3FmfNnIX3Zt5h85W9m89gxjUENubQK0gnopAYPmy5iZBPkCFK87XPWfDd4m8aSNz7Tg6xQDPubA7qhPzw5SuaAzw8pe312rT15/RxKSywl/JFnRPRXiX2Naf4SaxWkMATb+5lsXDupy0ipe2hKGgE4ohjuRVYcdgT1dN2NTiQ467emUZ0DJmbyXrTfCMp4TxtPNWOy9Ys1fmYZoywv7Y2I/D7QeGaRiQu+zY41nhGbLNLk1SADyafeEBQLoluW7YyF50iNhcVrLI3L3ywsg9JbHNa2TeIW2kYQyia/Zq7H0H+QOdbrUOBGUSz7RWlKQGJsx/BaFIXj9WQsAm7vW09UP0Boim52GYmrsKdMGKxxHntj6wli4+mFKb/ujvNGSuWZwK627cSye8xR8ss34mS4Old4tEMn6e1dkYfYnYN86dpmjw7sRgB3p7c7HBzTUpBmaMgibrejEvS+0WSRB8flCj3A1zXWdMPL8X1hA0NQbt004MEd1epYR4ySwAzA7uFtXmH+rMay4D7faJmntJu/ElwYZSx7pxhdrql8Is5DkiiXv6ja72Q5lSG6TptQYptn0gEpJ2MCnNuymFQFwfnfETBZThSvkTm3uwXoysKT6BrJ1cw7K9Mx8ebAz7E1BrxLf3URLrYdo8nnZHhcQtdj3bW1k/Zp7/QOS6od4NtiCXLs1fGNUa1IW1Q/uboa87mK8JO2Zgl5oHneGlTXE7i+EZVEhGav60KVYGTq/DssiQ0WBs+OHRBXmomaGs167ur0U78+sFtDg6JzvE+anMZtyUENlji8AnZE4rqFFG4MZLl6Lu/kAM9mp32vj2ubC/sTLRT0CDzfMz9Wq02W4qCMbuYNewcqkN3H0uK9KCKpGNE/AdE/3W8dM657S4UESqo1vs4MYTOxLIUU+jrCkg5VhTSojoMotV667Dr7YhL0yNr3pVFtcc89QmEOggmSFkCq4rxG9NAHifad9Rxvcm1o5UryVkYFqI88OprVawO/3zHYAxtQU8N4AaNvpOv+eb53e2GDFsq8kyIEH2OdenzeO6VXBy74lcIaJOoNytThlunKoVbAxIhtx2SXsGyRT6GvnbIpr4PEdumBGDmYmJ8+41fZVGecZicfe2BjY/5beFP7dRxLtEkwi9Ohykg27a5OVHf971RTTGNsLmF77ZhtiZRSbloevENn6g1qaNE3Xyq17qBY6Lb7DymtT31OSIlBCRHvwRdZDwUWt7I2lTjvML4ZJhlL/MxEc1OdTaUu7SNjN4ngUhw3l2fQO6Lvjk3R9oFzECYHlLiPz5zC0rZXmo3p1Bagz3hL1x2BKAmkzdFLhtbd41Cw5WzZt3YI1HFX9jscmwwAxu7rTTcTmBWNvfpUpVEhf3N8e+QXYeQyFfu3jwBb4sZK4Bld0muDf31fIDu47ngikXiQupBdYE1imfUu81XlHD4z3PdW+LH3RF51DaLj7qVKDL5uZEEPiifwAs5uZvjOyVVkYZ/9W4kNoblE2L67Wvkr9ISpzVaVjVLjpfm8/MeNiVl2HWdBBxIgHNLMbtsHEbA1pw4CnpxBC4MVLAcqNAZDYQnICOuhyFfsHdmNQNU8GbtJHKQFU6d5r1GMSUx1ocZyWxt5drlITVW0vnxjnfn4XtPx0VWzGsxem324qNnuFuXlww1n93onI+VzbJNnV/+krEaDZrPucianCML84/FAPIpYna3k2uVjtl3r1eSEJI4IKB0r8rgypJm8/6UgisW7/AGuqcl9WTS3+Zzs5n/m5T8axMLyKH/3JKONtmx+m9motpJZb3BkmhrrIweZEW7JvAnscJX/Rwk0hULxVl6aI458KEEiZIwmyR/4QVn6g6XRt9GfjHcJc5UUUYEZgH2IMxZDDP/Vj7TOQXaD/xaHB2N1n0pPLB2ne/d/FKAwHXQZhaXC94ZhRgcb6JDYl0egyDu5SSV02Eu6Tnu+aBpiamMylzRggcyKNgWLPptYqou6930UatTnfA3N8ckf3Nvnf2ggJ9HkePFs8WoML48kddLMqeYFGav/w7DOL4o2Vk41SYkZKymTJSEW+6m77i9/ScthCHeUbdr1PNEvNExsJ83V+FbU9BFZTZBZcOTfjuWbdXS/0KBv7gJJYqv3ezyVVtoFoNH7fjhesFlzTMc+9m5rRITegSAnzCrfx1KJ958yclhKDwrAw2igPPS4MVJnpPxacpAOJ3jrcJ7iqAVdCGu9G7gItpti+JJxEIwKFIckmgx+nDzWVr0+ou+Y4OMt1h0xVjN6fz25win/yGsw8ewrax+Zt97F145VXiHAUQ+rBI+S28ZlIJpQWc3qxOHVUhr1ao/We/J7UWFmit7lkr+Mk4Li9XPpXO8DxsG4uOs2Y7geffjkRXDWhwuIGqunYrCAZzX1TMwpDYxnA2cKoYVhfEnybHo/hCJloU+ocafboVZh/Pd4iH8r1+fpOXwmFLJUMpwjQzcb7zNd40VZJyBH7uqm98bIF2CVbSMSjDB1EiRQBjQFaYT2bOLI8WqQhHr7K2IaLrSSO182sqRzPHTh1SL39LXnZA5p7ZN9wdwROVkBQCe+aKXa+eMBuItlhGGq1VwzuzTXcZzWhtcRuxjWyOHl01wZ3pB7sY16oB0ZiIBRh2iXKUtVGmEwEQOxaHV1cV0lWEhki0Nws0ec+rbhUhfvI+uFfcDpptXy6pY+NFNE5MSoe0lS1uHaBLxugIh73nBlF+tZHPBOnGW0+6DpyLPZyA3nQkLZp4cXPaWUFqkm7vdeTgE//BJ3+IYkZxIuBi69UEIq//Xli/Z1AKwQu6IColvL377Y+JQHRk68gnriwCxQ9mhuxICKtZXoqHzB45kACuZbiZpcmyjWAJR1fK8Xw9C5ZOgukLmqX9YEm/JxnOcqbXTM9Q6q1keHn/lEazPoOJBCzFu7iiqL17mY5umNM6SMOULvJEXUBag6Al7KQ6ruhGKfvh9UCL0ZmyWLcKQ9HSo07qd99pNYzRyTyHRFuchtNk3rJKVbixWPzMC7WMoPvaVJPDxfTVYsjEe1ykxQhXxNs7Y1gjvRgvVJ+7shsPdScBAf+hSpp/yV6PZ3vuSQJqJ01pebsAA+VfEL8zP0+y5HnivZtz3xZx5Hyit2aRGzEYs/dK9Y3XNrQUgnT5mQnZeCfw1oT4oe3ghQwTzREktW3VBNYakAmVodtNLKYNsPCvi0Dt+TconaxWIwa24lmeqHWh4V+NNoDFd6L83/4mDWFCrS9WmF+mQzTPe2nfK1uHjIs9XULEZ6jId1kdgOCI03j9T2fkG4lfRSDqtPUJ+vkoUVW8SGwMpzyqggIUFFE0BUDGH2u4j2wiWa0/ARdfjG6oeNnXqavV7hXPuHPn9HP5WAseRV+C3LmC0lGUxFtbpN5pKWXHKUocFIESSVzPbnxcxrTGgF63RTZxkhN+Omw6e/CH2XqpQHpe0OT+RlUIVxYvdAi8lMNom8/pBL16SL7oqzLhS9q9fW3S6f5w9V/f7smRlESklWsPK/OPAZYGBxacdPoBW8RmKNQ3KHJNhUnFieizs48A4kcD1lKete6MbUT8hEd8+bTMdL0V8aUKUkr8LOV+jR8yDTvkgZzqvRQcR+vBbBnj5+Zi79eFrahIOmSKdfWMt1GPGi4efxvdT9pBxrKoSa03j4hmdHWEpjygLH2yjnIaxBtOIWkLbq7sfnXfh+zmS8/7bURE5QCkQqIDG8mOc+CuGJy/qpaV25QmfFkFzV42UUNGhvLaHy/bwF5EK5PI0F2QNhN3nzplo/dc0FXSEPFyzxVvh1OzY3FGbwsdC4ia8t+GeEP0FAX86ZhXRT54LRxS5ZjxehnLjPjEu9Z5I6EqOWjQ+NXDWxnWYKAuV69VtCVOYiXXNxL1PPT5/7Up0tf21DhcTVL45+PW0+L/1fbbrYUr4+yfbc4veJ/XHJUV2M17OtEecrjagf+SHY9bTNt+1L7fte9Yqb1K+7vfcRbAjqLlLBP3dBUruXa5D+4a/RO/2v/ebF99OaPmDqtVXtl3UF0gfP3s++iM858ZjyJ36XfznCm9dk/GMjtjnuGnuhMJ6SYGz/a9KciYubzqzwVjN/6b+j3AGnCPw+rzvZcfJZvYresG9qFv59cdP18oXrX87O2f27JuF20+jXTz0Gw2YJq90yr3wIzxNuJwIsiZbV2gMZ5ySfTLipiBWtjMLq0smbxm+TlN1GGhuzjO8HswLf7/r+tmIczSXuJe6pNQBk0sYpnX7/l06tm0s/9r9v56tRq0Zh3dzqVsdT9Px//Lb6j/+/V67hIv80l8t1+W3ciB3QkIJQ459Ow7fvPzc0Y755o/QgIO6Fd1rjjsMMdQ/qHtvjy2Hz8U637eyl7P+dHtsSSash0OzIYH5JafnR7/X/71ltINc3/Z7WMAAk9XP5d1TglNAFBLAwQUAAIACABmeGdFWpkaIGAAAABqAAAAGwAAAHVuaXZlcnNhbC91bml2ZXJzYWwucG5nLnhtbC2MWwqAIBAA/4PuIHuAbU2tDbIuk6TQixKr21fQ/M18TNtf8ySS24+wLhYkEvRdnrXb7lJwp7jeRsiGPkDcFrRETb+eYYjeQk0NNqpm5hKEd2H00YJRJWqjtKwkFO/yAVBLAQIAABQAAgAIACRvt0T+VZKv0QMAAPsNAAAdAAAAAAAAAAEAAAAAAAAAAAB1bml2ZXJzYWwvY29tbW9uX21lc3NhZ2VzLmxuZ1BLAQIAABQAAgAIACRvt0Shf3GSuQQAAL4WAAAnAAAAAAAAAAEAAAAAAAwEAAB1bml2ZXJzYWwvZmxhc2hfcHVibGlzaGluZ19zZXR0aW5ncy54bWxQSwECAAAUAAIACAAkb7dE5gGo9bQCAABOCgAAIQAAAAAAAAABAAAAAAAKCQAAdW5pdmVyc2FsL2ZsYXNoX3NraW5fc2V0dGluZ3MueG1sUEsBAgAAFAACAAgAJG+3RAoR72qiBAAABRYAACYAAAAAAAAAAQAAAAAA/QsAAHVuaXZlcnNhbC9odG1sX3B1Ymxpc2hpbmdfc2V0dGluZ3MueG1sUEsBAgAAFAACAAgAJG+3RL4PNj+fAQAAKwYAAB8AAAAAAAAAAQAAAAAA4xAAAHVuaXZlcnNhbC9odG1sX3NraW5fc2V0dGluZ3MuanNQSwECAAAUAAIACABmeGdFGtrqO6oAAAAfAQAAGgAAAAAAAAABAAAAAAC/EgAAdW5pdmVyc2FsL2kxOG5fcHJlc2V0cy54bWxQSwECAAAUAAIACABmeGdFuOc88l4AAABjAAAAHAAAAAAAAAABAAAAAAChEwAAdW5pdmVyc2FsL2xvY2FsX3NldHRpbmdzLnhtbFBLAQIAABQAAgAIADmTX0OzDXeu7AIAAIgIAAAUAAAAAAAAAAEAAAAAADkUAAB1bml2ZXJzYWwvcGxheWVyLnhtbFBLAQIAABQAAgAIAGZ4Z0W3fittZAEAAO8CAAApAAAAAAAAAAEAAAAAAFcXAAB1bml2ZXJzYWwvc2tpbl9jdXN0b21pemF0aW9uX3NldHRpbmdzLnhtbFBLAQIAABQAAgAIAGZ4Z0XdrhbX/UYAAHV1AAAXAAAAAAAAAAAAAAAAAAIZAAB1bml2ZXJzYWwvdW5pdmVyc2FsLnBuZ1BLAQIAABQAAgAIAGZ4Z0VamRogYAAAAGoAAAAbAAAAAAAAAAEAAAAAADRgAAB1bml2ZXJzYWwvdW5pdmVyc2FsLnBuZy54bWxQSwUGAAAAAAsACwBJAwAAzWAAAAAA"/>
  <p:tag name="ISPRING_PRESENTATION_TITLE" val="Ext gloss_Ch2_Enzymes"/>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1552</Words>
  <Application>Microsoft Office PowerPoint</Application>
  <PresentationFormat>On-screen Show (4:3)</PresentationFormat>
  <Paragraphs>74</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 gloss_Ch2_Enzymes</dc:title>
  <dc:creator>Hanneke.Remsing</dc:creator>
  <cp:lastModifiedBy>Rick Le Sauvage</cp:lastModifiedBy>
  <cp:revision>64</cp:revision>
  <dcterms:created xsi:type="dcterms:W3CDTF">2013-09-26T13:28:46Z</dcterms:created>
  <dcterms:modified xsi:type="dcterms:W3CDTF">2015-09-29T15:08:16Z</dcterms:modified>
</cp:coreProperties>
</file>