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6" r:id="rId4"/>
    <p:sldId id="267" r:id="rId5"/>
    <p:sldId id="259" r:id="rId6"/>
    <p:sldId id="260" r:id="rId7"/>
    <p:sldId id="261" r:id="rId8"/>
    <p:sldId id="271" r:id="rId9"/>
    <p:sldId id="272" r:id="rId10"/>
    <p:sldId id="273" r:id="rId11"/>
    <p:sldId id="269" r:id="rId12"/>
    <p:sldId id="270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D3887-9D63-4E47-89E7-A080C8A6A83D}" v="312" dt="2021-02-25T11:50:14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5" autoAdjust="0"/>
    <p:restoredTop sz="95238"/>
  </p:normalViewPr>
  <p:slideViewPr>
    <p:cSldViewPr snapToGrid="0">
      <p:cViewPr>
        <p:scale>
          <a:sx n="82" d="100"/>
          <a:sy n="82" d="100"/>
        </p:scale>
        <p:origin x="78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Morris" userId="508c5fcc-bd81-4791-9978-5b451eff2a2c" providerId="ADAL" clId="{F90D3887-9D63-4E47-89E7-A080C8A6A83D}"/>
    <pc:docChg chg="custSel modSld">
      <pc:chgData name="Richard Morris" userId="508c5fcc-bd81-4791-9978-5b451eff2a2c" providerId="ADAL" clId="{F90D3887-9D63-4E47-89E7-A080C8A6A83D}" dt="2021-02-25T11:58:13.644" v="332"/>
      <pc:docMkLst>
        <pc:docMk/>
      </pc:docMkLst>
      <pc:sldChg chg="modSp mod">
        <pc:chgData name="Richard Morris" userId="508c5fcc-bd81-4791-9978-5b451eff2a2c" providerId="ADAL" clId="{F90D3887-9D63-4E47-89E7-A080C8A6A83D}" dt="2021-02-25T11:17:12.681" v="15" actId="20577"/>
        <pc:sldMkLst>
          <pc:docMk/>
          <pc:sldMk cId="2995517473" sldId="259"/>
        </pc:sldMkLst>
        <pc:spChg chg="mod">
          <ac:chgData name="Richard Morris" userId="508c5fcc-bd81-4791-9978-5b451eff2a2c" providerId="ADAL" clId="{F90D3887-9D63-4E47-89E7-A080C8A6A83D}" dt="2021-02-25T11:17:12.681" v="15" actId="20577"/>
          <ac:spMkLst>
            <pc:docMk/>
            <pc:sldMk cId="2995517473" sldId="259"/>
            <ac:spMk id="3" creationId="{00000000-0000-0000-0000-000000000000}"/>
          </ac:spMkLst>
        </pc:spChg>
      </pc:sldChg>
      <pc:sldChg chg="modSp">
        <pc:chgData name="Richard Morris" userId="508c5fcc-bd81-4791-9978-5b451eff2a2c" providerId="ADAL" clId="{F90D3887-9D63-4E47-89E7-A080C8A6A83D}" dt="2021-02-25T11:23:58.188" v="37" actId="20577"/>
        <pc:sldMkLst>
          <pc:docMk/>
          <pc:sldMk cId="17815512" sldId="260"/>
        </pc:sldMkLst>
        <pc:spChg chg="mod">
          <ac:chgData name="Richard Morris" userId="508c5fcc-bd81-4791-9978-5b451eff2a2c" providerId="ADAL" clId="{F90D3887-9D63-4E47-89E7-A080C8A6A83D}" dt="2021-02-25T11:23:58.188" v="37" actId="20577"/>
          <ac:spMkLst>
            <pc:docMk/>
            <pc:sldMk cId="17815512" sldId="260"/>
            <ac:spMk id="4" creationId="{00000000-0000-0000-0000-000000000000}"/>
          </ac:spMkLst>
        </pc:spChg>
      </pc:sldChg>
      <pc:sldChg chg="modSp">
        <pc:chgData name="Richard Morris" userId="508c5fcc-bd81-4791-9978-5b451eff2a2c" providerId="ADAL" clId="{F90D3887-9D63-4E47-89E7-A080C8A6A83D}" dt="2021-02-25T11:37:08.010" v="195" actId="20577"/>
        <pc:sldMkLst>
          <pc:docMk/>
          <pc:sldMk cId="1052082093" sldId="261"/>
        </pc:sldMkLst>
        <pc:spChg chg="mod">
          <ac:chgData name="Richard Morris" userId="508c5fcc-bd81-4791-9978-5b451eff2a2c" providerId="ADAL" clId="{F90D3887-9D63-4E47-89E7-A080C8A6A83D}" dt="2021-02-25T11:37:08.010" v="195" actId="20577"/>
          <ac:spMkLst>
            <pc:docMk/>
            <pc:sldMk cId="1052082093" sldId="261"/>
            <ac:spMk id="4" creationId="{00000000-0000-0000-0000-000000000000}"/>
          </ac:spMkLst>
        </pc:spChg>
      </pc:sldChg>
      <pc:sldChg chg="modSp mod">
        <pc:chgData name="Richard Morris" userId="508c5fcc-bd81-4791-9978-5b451eff2a2c" providerId="ADAL" clId="{F90D3887-9D63-4E47-89E7-A080C8A6A83D}" dt="2021-02-25T11:14:49.769" v="1" actId="20577"/>
        <pc:sldMkLst>
          <pc:docMk/>
          <pc:sldMk cId="3184978614" sldId="266"/>
        </pc:sldMkLst>
        <pc:spChg chg="mod">
          <ac:chgData name="Richard Morris" userId="508c5fcc-bd81-4791-9978-5b451eff2a2c" providerId="ADAL" clId="{F90D3887-9D63-4E47-89E7-A080C8A6A83D}" dt="2021-02-25T11:14:49.769" v="1" actId="20577"/>
          <ac:spMkLst>
            <pc:docMk/>
            <pc:sldMk cId="3184978614" sldId="266"/>
            <ac:spMk id="3" creationId="{00000000-0000-0000-0000-000000000000}"/>
          </ac:spMkLst>
        </pc:spChg>
      </pc:sldChg>
      <pc:sldChg chg="modSp mod">
        <pc:chgData name="Richard Morris" userId="508c5fcc-bd81-4791-9978-5b451eff2a2c" providerId="ADAL" clId="{F90D3887-9D63-4E47-89E7-A080C8A6A83D}" dt="2021-02-25T11:15:52.441" v="2"/>
        <pc:sldMkLst>
          <pc:docMk/>
          <pc:sldMk cId="122241835" sldId="267"/>
        </pc:sldMkLst>
        <pc:spChg chg="mod">
          <ac:chgData name="Richard Morris" userId="508c5fcc-bd81-4791-9978-5b451eff2a2c" providerId="ADAL" clId="{F90D3887-9D63-4E47-89E7-A080C8A6A83D}" dt="2021-02-25T11:15:52.441" v="2"/>
          <ac:spMkLst>
            <pc:docMk/>
            <pc:sldMk cId="122241835" sldId="267"/>
            <ac:spMk id="4" creationId="{00000000-0000-0000-0000-000000000000}"/>
          </ac:spMkLst>
        </pc:spChg>
      </pc:sldChg>
      <pc:sldChg chg="modSp mod">
        <pc:chgData name="Richard Morris" userId="508c5fcc-bd81-4791-9978-5b451eff2a2c" providerId="ADAL" clId="{F90D3887-9D63-4E47-89E7-A080C8A6A83D}" dt="2021-02-25T11:58:13.644" v="332"/>
        <pc:sldMkLst>
          <pc:docMk/>
          <pc:sldMk cId="360976957" sldId="269"/>
        </pc:sldMkLst>
        <pc:spChg chg="mod">
          <ac:chgData name="Richard Morris" userId="508c5fcc-bd81-4791-9978-5b451eff2a2c" providerId="ADAL" clId="{F90D3887-9D63-4E47-89E7-A080C8A6A83D}" dt="2021-02-25T11:58:13.644" v="332"/>
          <ac:spMkLst>
            <pc:docMk/>
            <pc:sldMk cId="360976957" sldId="269"/>
            <ac:spMk id="3" creationId="{00000000-0000-0000-0000-000000000000}"/>
          </ac:spMkLst>
        </pc:spChg>
      </pc:sldChg>
      <pc:sldChg chg="modSp mod">
        <pc:chgData name="Richard Morris" userId="508c5fcc-bd81-4791-9978-5b451eff2a2c" providerId="ADAL" clId="{F90D3887-9D63-4E47-89E7-A080C8A6A83D}" dt="2021-02-25T11:42:08.582" v="215" actId="20577"/>
        <pc:sldMkLst>
          <pc:docMk/>
          <pc:sldMk cId="4073890092" sldId="271"/>
        </pc:sldMkLst>
        <pc:spChg chg="mod">
          <ac:chgData name="Richard Morris" userId="508c5fcc-bd81-4791-9978-5b451eff2a2c" providerId="ADAL" clId="{F90D3887-9D63-4E47-89E7-A080C8A6A83D}" dt="2021-02-25T11:42:08.582" v="215" actId="20577"/>
          <ac:spMkLst>
            <pc:docMk/>
            <pc:sldMk cId="4073890092" sldId="271"/>
            <ac:spMk id="3" creationId="{00000000-0000-0000-0000-000000000000}"/>
          </ac:spMkLst>
        </pc:spChg>
        <pc:spChg chg="mod">
          <ac:chgData name="Richard Morris" userId="508c5fcc-bd81-4791-9978-5b451eff2a2c" providerId="ADAL" clId="{F90D3887-9D63-4E47-89E7-A080C8A6A83D}" dt="2021-02-25T11:40:48.255" v="203" actId="27636"/>
          <ac:spMkLst>
            <pc:docMk/>
            <pc:sldMk cId="4073890092" sldId="271"/>
            <ac:spMk id="4" creationId="{00000000-0000-0000-0000-000000000000}"/>
          </ac:spMkLst>
        </pc:spChg>
      </pc:sldChg>
      <pc:sldChg chg="modSp mod">
        <pc:chgData name="Richard Morris" userId="508c5fcc-bd81-4791-9978-5b451eff2a2c" providerId="ADAL" clId="{F90D3887-9D63-4E47-89E7-A080C8A6A83D}" dt="2021-02-25T11:47:57.641" v="305" actId="20577"/>
        <pc:sldMkLst>
          <pc:docMk/>
          <pc:sldMk cId="1013955125" sldId="272"/>
        </pc:sldMkLst>
        <pc:spChg chg="mod">
          <ac:chgData name="Richard Morris" userId="508c5fcc-bd81-4791-9978-5b451eff2a2c" providerId="ADAL" clId="{F90D3887-9D63-4E47-89E7-A080C8A6A83D}" dt="2021-02-25T11:47:57.641" v="305" actId="20577"/>
          <ac:spMkLst>
            <pc:docMk/>
            <pc:sldMk cId="1013955125" sldId="272"/>
            <ac:spMk id="2" creationId="{00000000-0000-0000-0000-000000000000}"/>
          </ac:spMkLst>
        </pc:spChg>
        <pc:spChg chg="mod">
          <ac:chgData name="Richard Morris" userId="508c5fcc-bd81-4791-9978-5b451eff2a2c" providerId="ADAL" clId="{F90D3887-9D63-4E47-89E7-A080C8A6A83D}" dt="2021-02-25T11:46:31.273" v="303" actId="20577"/>
          <ac:spMkLst>
            <pc:docMk/>
            <pc:sldMk cId="1013955125" sldId="272"/>
            <ac:spMk id="4" creationId="{00000000-0000-0000-0000-000000000000}"/>
          </ac:spMkLst>
        </pc:spChg>
      </pc:sldChg>
      <pc:sldChg chg="modSp">
        <pc:chgData name="Richard Morris" userId="508c5fcc-bd81-4791-9978-5b451eff2a2c" providerId="ADAL" clId="{F90D3887-9D63-4E47-89E7-A080C8A6A83D}" dt="2021-02-25T11:50:14.766" v="331" actId="20577"/>
        <pc:sldMkLst>
          <pc:docMk/>
          <pc:sldMk cId="4060514906" sldId="273"/>
        </pc:sldMkLst>
        <pc:spChg chg="mod">
          <ac:chgData name="Richard Morris" userId="508c5fcc-bd81-4791-9978-5b451eff2a2c" providerId="ADAL" clId="{F90D3887-9D63-4E47-89E7-A080C8A6A83D}" dt="2021-02-25T11:50:14.766" v="331" actId="20577"/>
          <ac:spMkLst>
            <pc:docMk/>
            <pc:sldMk cId="4060514906" sldId="27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E20A-A8D0-41B6-B2B7-8EA92CD2E31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E8555-31CF-4752-B9E6-4740836B6F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7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FD23EC-A4B1-429B-AA08-A2A2CEB9F694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9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91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8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0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1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7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1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4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2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FFC5-B4C3-451A-BE43-26026F3E9F3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58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FFC5-B4C3-451A-BE43-26026F3E9F3C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87680-77F5-4B90-946A-947C80116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8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gesspiegel.de/themen/mein-jahr-89-themenseite/interview-katrin-sass-wer-fragt-hier-noch-nach-ossi-oder-wessi/1480148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-bye-lenin.de/unterricht.php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816725" y="1628775"/>
            <a:ext cx="3671888" cy="302418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16725" y="2781300"/>
            <a:ext cx="36210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2800" dirty="0"/>
              <a:t>Die </a:t>
            </a:r>
            <a:r>
              <a:rPr lang="en-GB" altLang="en-US" sz="2800" dirty="0" err="1"/>
              <a:t>Hauptfigur</a:t>
            </a:r>
            <a:r>
              <a:rPr lang="en-GB" altLang="en-US" sz="2800" dirty="0"/>
              <a:t>: Christiane Kerner</a:t>
            </a:r>
            <a:br>
              <a:rPr lang="en-GB" altLang="en-US" sz="4000" dirty="0">
                <a:solidFill>
                  <a:srgbClr val="FF0000"/>
                </a:solidFill>
              </a:rPr>
            </a:br>
            <a:endParaRPr lang="en-GB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2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Unterschätzt</a:t>
            </a:r>
            <a:r>
              <a:rPr lang="en-GB" dirty="0"/>
              <a:t> Alex die </a:t>
            </a:r>
            <a:r>
              <a:rPr lang="en-GB" dirty="0" err="1"/>
              <a:t>Belastbarkeit</a:t>
            </a:r>
            <a:r>
              <a:rPr lang="en-GB" dirty="0"/>
              <a:t> (resilience) seiner Mutter? </a:t>
            </a:r>
            <a:r>
              <a:rPr lang="en-GB" dirty="0" err="1"/>
              <a:t>Warum</a:t>
            </a:r>
            <a:r>
              <a:rPr lang="en-GB" dirty="0"/>
              <a:t>/</a:t>
            </a:r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Ja</a:t>
            </a:r>
          </a:p>
          <a:p>
            <a:r>
              <a:rPr lang="en-GB" dirty="0" err="1"/>
              <a:t>Sie</a:t>
            </a:r>
            <a:r>
              <a:rPr lang="en-GB" dirty="0"/>
              <a:t> hat </a:t>
            </a:r>
            <a:r>
              <a:rPr lang="en-GB" dirty="0" err="1"/>
              <a:t>ihre</a:t>
            </a:r>
            <a:r>
              <a:rPr lang="en-GB" dirty="0"/>
              <a:t> Depression </a:t>
            </a:r>
            <a:r>
              <a:rPr lang="en-GB" dirty="0" err="1"/>
              <a:t>überwunden</a:t>
            </a:r>
            <a:endParaRPr lang="en-GB" dirty="0"/>
          </a:p>
          <a:p>
            <a:r>
              <a:rPr lang="en-GB" dirty="0"/>
              <a:t>Sie hat den </a:t>
            </a:r>
            <a:r>
              <a:rPr lang="en-GB" dirty="0" err="1"/>
              <a:t>Staat</a:t>
            </a:r>
            <a:r>
              <a:rPr lang="en-GB" dirty="0"/>
              <a:t> </a:t>
            </a:r>
            <a:r>
              <a:rPr lang="en-GB" dirty="0" err="1"/>
              <a:t>überzeugt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100% an die </a:t>
            </a:r>
            <a:r>
              <a:rPr lang="en-GB" dirty="0" err="1"/>
              <a:t>Ideologie</a:t>
            </a:r>
            <a:r>
              <a:rPr lang="en-GB" dirty="0"/>
              <a:t> der DDR </a:t>
            </a:r>
            <a:r>
              <a:rPr lang="en-GB" dirty="0" err="1"/>
              <a:t>glaubt</a:t>
            </a:r>
            <a:endParaRPr lang="en-GB" dirty="0"/>
          </a:p>
          <a:p>
            <a:r>
              <a:rPr lang="en-GB" dirty="0" err="1"/>
              <a:t>Sie</a:t>
            </a:r>
            <a:r>
              <a:rPr lang="en-GB" dirty="0"/>
              <a:t> hat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alleinerziehende</a:t>
            </a:r>
            <a:r>
              <a:rPr lang="en-GB" dirty="0"/>
              <a:t> Mutter </a:t>
            </a:r>
            <a:r>
              <a:rPr lang="en-GB" dirty="0" err="1"/>
              <a:t>zwei</a:t>
            </a:r>
            <a:r>
              <a:rPr lang="en-GB" dirty="0"/>
              <a:t> Kinder </a:t>
            </a:r>
            <a:r>
              <a:rPr lang="en-GB" dirty="0" err="1"/>
              <a:t>großgezogen</a:t>
            </a:r>
            <a:endParaRPr lang="en-GB" dirty="0"/>
          </a:p>
          <a:p>
            <a:r>
              <a:rPr lang="en-GB" dirty="0"/>
              <a:t>Sie hat 15 Jahre lang die </a:t>
            </a:r>
            <a:r>
              <a:rPr lang="en-GB" dirty="0" err="1"/>
              <a:t>Wahrheit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die Flucht </a:t>
            </a:r>
            <a:r>
              <a:rPr lang="en-GB" dirty="0" err="1"/>
              <a:t>ihres</a:t>
            </a:r>
            <a:r>
              <a:rPr lang="en-GB" dirty="0"/>
              <a:t> Mannes </a:t>
            </a:r>
            <a:r>
              <a:rPr lang="en-GB" dirty="0" err="1"/>
              <a:t>ihrer</a:t>
            </a:r>
            <a:r>
              <a:rPr lang="en-GB" dirty="0"/>
              <a:t> </a:t>
            </a:r>
            <a:r>
              <a:rPr lang="en-GB" dirty="0" err="1"/>
              <a:t>Kindern</a:t>
            </a:r>
            <a:r>
              <a:rPr lang="en-GB" dirty="0"/>
              <a:t> </a:t>
            </a:r>
            <a:r>
              <a:rPr lang="en-GB" dirty="0" err="1"/>
              <a:t>versteckt</a:t>
            </a:r>
            <a:endParaRPr lang="en-GB" dirty="0"/>
          </a:p>
          <a:p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macht</a:t>
            </a:r>
            <a:r>
              <a:rPr lang="en-GB" dirty="0"/>
              <a:t> was </a:t>
            </a:r>
            <a:r>
              <a:rPr lang="en-GB" dirty="0" err="1"/>
              <a:t>erforderlich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, um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überleben</a:t>
            </a:r>
            <a:r>
              <a:rPr lang="en-GB" dirty="0"/>
              <a:t> und das </a:t>
            </a:r>
            <a:r>
              <a:rPr lang="en-GB" dirty="0" err="1"/>
              <a:t>Beste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Situation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machen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5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Lesen</a:t>
            </a:r>
            <a:r>
              <a:rPr lang="en-GB" dirty="0"/>
              <a:t> – Interview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Katrin</a:t>
            </a:r>
            <a:r>
              <a:rPr lang="en-GB" dirty="0"/>
              <a:t> Sass.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>
                <a:hlinkClick r:id="rId2"/>
              </a:rPr>
              <a:t>Interview: Katrin Saß: "Wer fragt hier noch nach Ossi oder Wessi?“ - Mein Jahr 1989 - Tagesspiegel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7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Zusätzliche</a:t>
            </a:r>
            <a:r>
              <a:rPr lang="en-GB" dirty="0"/>
              <a:t> </a:t>
            </a:r>
            <a:r>
              <a:rPr lang="en-GB" dirty="0" err="1"/>
              <a:t>Materialien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u="sng" dirty="0">
                <a:hlinkClick r:id="rId2"/>
              </a:rPr>
              <a:t>http://www.good-bye-lenin.de/unterricht.php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0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Woher</a:t>
            </a:r>
            <a:r>
              <a:rPr lang="en-GB" dirty="0"/>
              <a:t> </a:t>
            </a:r>
            <a:r>
              <a:rPr lang="en-GB" dirty="0" err="1"/>
              <a:t>wissen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Christiane </a:t>
            </a:r>
            <a:r>
              <a:rPr lang="en-GB" dirty="0" err="1"/>
              <a:t>Kerner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wichtige</a:t>
            </a:r>
            <a:r>
              <a:rPr lang="en-GB" dirty="0"/>
              <a:t> </a:t>
            </a:r>
            <a:r>
              <a:rPr lang="en-GB" dirty="0" err="1"/>
              <a:t>Figur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Film </a:t>
            </a:r>
            <a:r>
              <a:rPr lang="en-GB" dirty="0" err="1"/>
              <a:t>ist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Sie ist die Mutter von Alex.</a:t>
            </a:r>
          </a:p>
          <a:p>
            <a:r>
              <a:rPr lang="de-DE" dirty="0"/>
              <a:t>Die ersten Szenen des Films schaffen ein Familienbild – sie gehört diesem Bild.</a:t>
            </a:r>
          </a:p>
          <a:p>
            <a:r>
              <a:rPr lang="de-DE" dirty="0"/>
              <a:t>Familienbeziehungen sind das Herzstück von diesem Film.</a:t>
            </a:r>
          </a:p>
          <a:p>
            <a:r>
              <a:rPr lang="de-DE" dirty="0"/>
              <a:t>Sie ist in vielen Szenen dabei und in vielen anderen spricht man über sie.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39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Arbeitsmaterialien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den </a:t>
            </a:r>
            <a:r>
              <a:rPr lang="en-GB" dirty="0" err="1"/>
              <a:t>Unterricht</a:t>
            </a:r>
            <a:r>
              <a:rPr lang="en-GB" dirty="0"/>
              <a:t> – Goethe </a:t>
            </a:r>
            <a:r>
              <a:rPr lang="en-GB" dirty="0" err="1"/>
              <a:t>Institut</a:t>
            </a:r>
            <a:r>
              <a:rPr lang="en-GB" dirty="0"/>
              <a:t>, </a:t>
            </a:r>
            <a:r>
              <a:rPr lang="en-GB" dirty="0" err="1"/>
              <a:t>Seite</a:t>
            </a:r>
            <a:r>
              <a:rPr lang="en-GB" dirty="0"/>
              <a:t> 5 – Christiane </a:t>
            </a:r>
            <a:r>
              <a:rPr lang="en-GB" dirty="0" err="1"/>
              <a:t>Kerner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Lest die </a:t>
            </a:r>
            <a:r>
              <a:rPr lang="en-GB" dirty="0" err="1"/>
              <a:t>kurze</a:t>
            </a:r>
            <a:r>
              <a:rPr lang="en-GB" dirty="0"/>
              <a:t> </a:t>
            </a:r>
            <a:r>
              <a:rPr lang="en-GB" dirty="0" err="1"/>
              <a:t>Beschreibung</a:t>
            </a:r>
            <a:endParaRPr lang="en-GB" dirty="0"/>
          </a:p>
          <a:p>
            <a:r>
              <a:rPr lang="en-GB" dirty="0" err="1"/>
              <a:t>Stimmt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damit</a:t>
            </a:r>
            <a:r>
              <a:rPr lang="en-GB" dirty="0"/>
              <a:t> </a:t>
            </a:r>
            <a:r>
              <a:rPr lang="en-GB" dirty="0" err="1"/>
              <a:t>überein</a:t>
            </a:r>
            <a:r>
              <a:rPr lang="en-GB" dirty="0"/>
              <a:t>?</a:t>
            </a:r>
          </a:p>
          <a:p>
            <a:r>
              <a:rPr lang="en-GB" dirty="0" err="1"/>
              <a:t>Warum</a:t>
            </a:r>
            <a:r>
              <a:rPr lang="en-GB" dirty="0"/>
              <a:t>/</a:t>
            </a:r>
            <a:r>
              <a:rPr lang="en-GB" dirty="0" err="1"/>
              <a:t>warum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Ubersetzt</a:t>
            </a:r>
            <a:r>
              <a:rPr lang="en-GB" dirty="0"/>
              <a:t> ins </a:t>
            </a:r>
            <a:r>
              <a:rPr lang="en-GB" dirty="0" err="1"/>
              <a:t>Englische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97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GL, </a:t>
            </a:r>
            <a:r>
              <a:rPr lang="en-GB" dirty="0" err="1"/>
              <a:t>Filmheft</a:t>
            </a:r>
            <a:r>
              <a:rPr lang="en-GB" dirty="0"/>
              <a:t> von Cristina Moles </a:t>
            </a:r>
            <a:r>
              <a:rPr lang="en-GB" dirty="0" err="1"/>
              <a:t>Kaupp</a:t>
            </a:r>
            <a:r>
              <a:rPr lang="en-GB" dirty="0"/>
              <a:t>, Seiten 8 und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Lest die </a:t>
            </a:r>
            <a:r>
              <a:rPr lang="en-GB" dirty="0" err="1"/>
              <a:t>Beschreibung</a:t>
            </a:r>
            <a:r>
              <a:rPr lang="en-GB" dirty="0"/>
              <a:t> der </a:t>
            </a:r>
            <a:r>
              <a:rPr lang="en-GB" dirty="0" err="1"/>
              <a:t>Hauptfigur</a:t>
            </a:r>
            <a:r>
              <a:rPr lang="en-GB" dirty="0"/>
              <a:t> Christiane </a:t>
            </a:r>
            <a:r>
              <a:rPr lang="en-GB" dirty="0" err="1"/>
              <a:t>Kerner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Schreibt</a:t>
            </a:r>
            <a:r>
              <a:rPr lang="en-GB" dirty="0"/>
              <a:t> </a:t>
            </a:r>
            <a:r>
              <a:rPr lang="en-GB" dirty="0" err="1"/>
              <a:t>Notizen</a:t>
            </a:r>
            <a:r>
              <a:rPr lang="en-GB" dirty="0"/>
              <a:t> auf </a:t>
            </a:r>
            <a:r>
              <a:rPr lang="en-GB" dirty="0" err="1"/>
              <a:t>Englisch</a:t>
            </a:r>
            <a:r>
              <a:rPr lang="en-GB" dirty="0"/>
              <a:t>, </a:t>
            </a:r>
            <a:r>
              <a:rPr lang="de-DE" dirty="0">
                <a:effectLst/>
              </a:rPr>
              <a:t>um euch die Hauptpunkte/die wichtigsten Aussagen davon zu merken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24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Person </a:t>
            </a:r>
            <a:r>
              <a:rPr lang="en-GB" dirty="0" err="1"/>
              <a:t>ist</a:t>
            </a:r>
            <a:r>
              <a:rPr lang="en-GB" dirty="0"/>
              <a:t> Christiane?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rgbClr val="FFC000"/>
                </a:solidFill>
              </a:rPr>
              <a:t>Am Anfang des Films, als die ganze Familie in der Datsche spielt:</a:t>
            </a:r>
          </a:p>
          <a:p>
            <a:endParaRPr lang="de-DE" dirty="0"/>
          </a:p>
          <a:p>
            <a:r>
              <a:rPr lang="de-DE" dirty="0">
                <a:solidFill>
                  <a:srgbClr val="00B0F0"/>
                </a:solidFill>
              </a:rPr>
              <a:t>Nach der Flucht ihres Mannes:</a:t>
            </a:r>
          </a:p>
          <a:p>
            <a:endParaRPr lang="de-DE" dirty="0"/>
          </a:p>
          <a:p>
            <a:r>
              <a:rPr lang="de-DE" dirty="0"/>
              <a:t>Nachdem sie aus dem Koma erwachen hat: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rgbClr val="FFC000"/>
                </a:solidFill>
              </a:rPr>
              <a:t>glücklich, lächelnd, froh, humorvoll</a:t>
            </a:r>
            <a:endParaRPr lang="de-DE" dirty="0"/>
          </a:p>
          <a:p>
            <a:r>
              <a:rPr lang="de-DE" dirty="0">
                <a:solidFill>
                  <a:srgbClr val="00B0F0"/>
                </a:solidFill>
              </a:rPr>
              <a:t> abwesend, deprimiert, schweigsam (</a:t>
            </a:r>
            <a:r>
              <a:rPr lang="de-DE" dirty="0" err="1">
                <a:solidFill>
                  <a:srgbClr val="00B0F0"/>
                </a:solidFill>
              </a:rPr>
              <a:t>taciturn</a:t>
            </a:r>
            <a:r>
              <a:rPr lang="de-DE" dirty="0">
                <a:solidFill>
                  <a:srgbClr val="00B0F0"/>
                </a:solidFill>
              </a:rPr>
              <a:t>), verzweifelt, unter Druck, ängstlich, gebrochen, humorlos; sie hat sich mit dem Staat verheiratet – sie wird 100%er, engagiert, zielstrebig(?), stark(?), geheimnisvoll(?); liebevolle Mutter(?)</a:t>
            </a:r>
            <a:endParaRPr lang="de-DE" dirty="0"/>
          </a:p>
          <a:p>
            <a:r>
              <a:rPr lang="de-DE" dirty="0"/>
              <a:t>verwirrt, schwach (körperlich), frustriert, sie hat Zweifeln, fühlt sich nutzlos, als sie im Bett liegt.</a:t>
            </a:r>
          </a:p>
        </p:txBody>
      </p:sp>
    </p:spTree>
    <p:extLst>
      <p:ext uri="{BB962C8B-B14F-4D97-AF65-F5344CB8AC3E}">
        <p14:creationId xmlns:p14="http://schemas.microsoft.com/office/powerpoint/2010/main" val="299551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Beziehung</a:t>
            </a:r>
            <a:r>
              <a:rPr lang="en-GB" dirty="0"/>
              <a:t> hat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den </a:t>
            </a:r>
            <a:r>
              <a:rPr lang="en-GB" dirty="0" err="1"/>
              <a:t>folgenden</a:t>
            </a:r>
            <a:r>
              <a:rPr lang="en-GB" dirty="0"/>
              <a:t> </a:t>
            </a:r>
            <a:r>
              <a:rPr lang="en-GB" dirty="0" err="1"/>
              <a:t>Charaktern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Alex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C000"/>
                </a:solidFill>
              </a:rPr>
              <a:t>Ariane</a:t>
            </a:r>
          </a:p>
          <a:p>
            <a:endParaRPr lang="en-GB" dirty="0"/>
          </a:p>
          <a:p>
            <a:endParaRPr lang="en-GB" dirty="0"/>
          </a:p>
          <a:p>
            <a:r>
              <a:rPr lang="de-DE" dirty="0">
                <a:solidFill>
                  <a:srgbClr val="00B0F0"/>
                </a:solidFill>
              </a:rPr>
              <a:t>Mit den Nachbarn: Frau Schäfer; Herr Ganske; Klapprath (Head teacher)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Sie hat eine enge Beziehung mit ihrem Sohn (vom Anfang an, und es wird enger) – er hat ihr zurückgebracht, als sie ihre Depression nach der Flucht Roberts gemacht hat; ihr Umgang (interaction) mit Alex zeigt, dass sie ihn sehr liebt – ihr Handeln (actions) und ihre Ausdrucksweise (mein lieber Alex), sowohl auch ihre Blicke; sie glaubt an ihn, aber sie verbirgt (conceals) ihm die Wahrheit über das Fliehen seines Vaters.</a:t>
            </a:r>
          </a:p>
          <a:p>
            <a:r>
              <a:rPr lang="de-DE" dirty="0">
                <a:solidFill>
                  <a:srgbClr val="FFC000"/>
                </a:solidFill>
              </a:rPr>
              <a:t>Es scheint als ob sie eine vielleicht etwas kühlere Beziehung mit ihrer Tochter hat; sie ist aber stolz auf ihr Studium und liebt ihre Enkeltochter (Paula)</a:t>
            </a:r>
          </a:p>
          <a:p>
            <a:r>
              <a:rPr lang="de-DE" dirty="0">
                <a:solidFill>
                  <a:srgbClr val="00B0F0"/>
                </a:solidFill>
              </a:rPr>
              <a:t>Es herrscht eine Kameradschaft zwischen Christiane und Frau Schäfer – sie schreiben zusammen Briefe ans Staatsamt über die Peinlichkeiten der verfügbaren Frauenkleidung usw.</a:t>
            </a:r>
          </a:p>
          <a:p>
            <a:r>
              <a:rPr lang="en-GB" dirty="0" err="1">
                <a:solidFill>
                  <a:srgbClr val="00B0F0"/>
                </a:solidFill>
              </a:rPr>
              <a:t>Mit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Klapprath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herrscht</a:t>
            </a:r>
            <a:r>
              <a:rPr lang="en-GB" dirty="0">
                <a:solidFill>
                  <a:srgbClr val="00B0F0"/>
                </a:solidFill>
              </a:rPr>
              <a:t> es </a:t>
            </a:r>
            <a:r>
              <a:rPr lang="en-GB" dirty="0" err="1">
                <a:solidFill>
                  <a:srgbClr val="00B0F0"/>
                </a:solidFill>
              </a:rPr>
              <a:t>einen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Respekt</a:t>
            </a:r>
            <a:r>
              <a:rPr lang="en-GB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Verhalten</a:t>
            </a:r>
            <a:r>
              <a:rPr lang="en-GB" dirty="0"/>
              <a:t> </a:t>
            </a:r>
            <a:r>
              <a:rPr lang="en-GB" dirty="0" err="1"/>
              <a:t>sagen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Was </a:t>
            </a:r>
            <a:r>
              <a:rPr lang="en-GB" dirty="0" err="1">
                <a:solidFill>
                  <a:srgbClr val="FF0000"/>
                </a:solidFill>
              </a:rPr>
              <a:t>ihren</a:t>
            </a:r>
            <a:r>
              <a:rPr lang="en-GB" dirty="0">
                <a:solidFill>
                  <a:srgbClr val="FF0000"/>
                </a:solidFill>
              </a:rPr>
              <a:t> Mann (Robert) </a:t>
            </a:r>
            <a:r>
              <a:rPr lang="en-GB" dirty="0" err="1">
                <a:solidFill>
                  <a:srgbClr val="FF0000"/>
                </a:solidFill>
              </a:rPr>
              <a:t>betrifft</a:t>
            </a:r>
            <a:r>
              <a:rPr lang="en-GB" dirty="0">
                <a:solidFill>
                  <a:srgbClr val="FF0000"/>
                </a:solidFill>
              </a:rPr>
              <a:t>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Was die Kinder </a:t>
            </a:r>
            <a:r>
              <a:rPr lang="en-GB" dirty="0" err="1"/>
              <a:t>betrifft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00B0F0"/>
                </a:solidFill>
              </a:rPr>
              <a:t>Was den </a:t>
            </a:r>
            <a:r>
              <a:rPr lang="en-GB" dirty="0" err="1">
                <a:solidFill>
                  <a:srgbClr val="00B0F0"/>
                </a:solidFill>
              </a:rPr>
              <a:t>Staat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betrifft</a:t>
            </a:r>
            <a:r>
              <a:rPr lang="en-GB" dirty="0">
                <a:solidFill>
                  <a:srgbClr val="00B0F0"/>
                </a:solidFill>
              </a:rPr>
              <a:t>: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Laut</a:t>
            </a:r>
            <a:r>
              <a:rPr lang="en-GB" dirty="0">
                <a:solidFill>
                  <a:srgbClr val="FF0000"/>
                </a:solidFill>
              </a:rPr>
              <a:t> den </a:t>
            </a:r>
            <a:r>
              <a:rPr lang="en-GB" dirty="0" err="1">
                <a:solidFill>
                  <a:srgbClr val="FF0000"/>
                </a:solidFill>
              </a:rPr>
              <a:t>ersten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Szenen</a:t>
            </a:r>
            <a:r>
              <a:rPr lang="en-GB" dirty="0">
                <a:solidFill>
                  <a:srgbClr val="FF0000"/>
                </a:solidFill>
              </a:rPr>
              <a:t> in der </a:t>
            </a:r>
            <a:r>
              <a:rPr lang="en-GB" dirty="0" err="1">
                <a:solidFill>
                  <a:srgbClr val="FF0000"/>
                </a:solidFill>
              </a:rPr>
              <a:t>Datsche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haben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sie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eine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gute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liebvolle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Beziehung</a:t>
            </a:r>
            <a:r>
              <a:rPr lang="en-GB" dirty="0">
                <a:solidFill>
                  <a:srgbClr val="FF0000"/>
                </a:solidFill>
              </a:rPr>
              <a:t>. </a:t>
            </a:r>
            <a:r>
              <a:rPr lang="en-GB" dirty="0" err="1">
                <a:solidFill>
                  <a:srgbClr val="FF0000"/>
                </a:solidFill>
              </a:rPr>
              <a:t>Wir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glauben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kurz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nachher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dass</a:t>
            </a:r>
            <a:r>
              <a:rPr lang="en-GB" dirty="0">
                <a:solidFill>
                  <a:srgbClr val="FF0000"/>
                </a:solidFill>
              </a:rPr>
              <a:t> Robert seine </a:t>
            </a:r>
            <a:r>
              <a:rPr lang="en-GB" dirty="0" err="1">
                <a:solidFill>
                  <a:srgbClr val="FF0000"/>
                </a:solidFill>
              </a:rPr>
              <a:t>Familie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verlassen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/>
              <a:t>abandoned</a:t>
            </a:r>
            <a:r>
              <a:rPr lang="en-GB" dirty="0">
                <a:solidFill>
                  <a:srgbClr val="FF0000"/>
                </a:solidFill>
              </a:rPr>
              <a:t>) hat, </a:t>
            </a:r>
            <a:r>
              <a:rPr lang="en-GB" dirty="0" err="1">
                <a:solidFill>
                  <a:srgbClr val="FF0000"/>
                </a:solidFill>
              </a:rPr>
              <a:t>aber</a:t>
            </a:r>
            <a:r>
              <a:rPr lang="en-GB" dirty="0">
                <a:solidFill>
                  <a:srgbClr val="FF0000"/>
                </a:solidFill>
              </a:rPr>
              <a:t> in </a:t>
            </a:r>
            <a:r>
              <a:rPr lang="en-GB" dirty="0" err="1">
                <a:solidFill>
                  <a:srgbClr val="FF0000"/>
                </a:solidFill>
              </a:rPr>
              <a:t>Wirklichkeit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stimmt</a:t>
            </a:r>
            <a:r>
              <a:rPr lang="en-GB" dirty="0">
                <a:solidFill>
                  <a:srgbClr val="FF0000"/>
                </a:solidFill>
              </a:rPr>
              <a:t> das </a:t>
            </a:r>
            <a:r>
              <a:rPr lang="en-GB" dirty="0" err="1">
                <a:solidFill>
                  <a:srgbClr val="FF0000"/>
                </a:solidFill>
              </a:rPr>
              <a:t>nicht</a:t>
            </a:r>
            <a:r>
              <a:rPr lang="en-GB" dirty="0">
                <a:solidFill>
                  <a:srgbClr val="FF0000"/>
                </a:solidFill>
              </a:rPr>
              <a:t>. Christiane war </a:t>
            </a:r>
            <a:r>
              <a:rPr lang="en-GB" dirty="0" err="1">
                <a:solidFill>
                  <a:srgbClr val="FF0000"/>
                </a:solidFill>
              </a:rPr>
              <a:t>feig</a:t>
            </a:r>
            <a:r>
              <a:rPr lang="en-GB" dirty="0">
                <a:solidFill>
                  <a:srgbClr val="FF0000"/>
                </a:solidFill>
              </a:rPr>
              <a:t> – </a:t>
            </a:r>
            <a:r>
              <a:rPr lang="en-GB" dirty="0" err="1">
                <a:solidFill>
                  <a:srgbClr val="FF0000"/>
                </a:solidFill>
              </a:rPr>
              <a:t>sie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hätte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ihrem</a:t>
            </a:r>
            <a:r>
              <a:rPr lang="en-GB" dirty="0">
                <a:solidFill>
                  <a:srgbClr val="FF0000"/>
                </a:solidFill>
              </a:rPr>
              <a:t> Mann in den </a:t>
            </a:r>
            <a:r>
              <a:rPr lang="en-GB" dirty="0" err="1">
                <a:solidFill>
                  <a:srgbClr val="FF0000"/>
                </a:solidFill>
              </a:rPr>
              <a:t>Westen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folgen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sollen</a:t>
            </a:r>
            <a:r>
              <a:rPr lang="en-GB" dirty="0">
                <a:solidFill>
                  <a:srgbClr val="FF0000"/>
                </a:solidFill>
              </a:rPr>
              <a:t>. </a:t>
            </a:r>
            <a:r>
              <a:rPr lang="en-GB" dirty="0" err="1">
                <a:solidFill>
                  <a:srgbClr val="FF0000"/>
                </a:solidFill>
              </a:rPr>
              <a:t>Sie</a:t>
            </a:r>
            <a:r>
              <a:rPr lang="en-GB" dirty="0">
                <a:solidFill>
                  <a:srgbClr val="FF0000"/>
                </a:solidFill>
              </a:rPr>
              <a:t> hat </a:t>
            </a:r>
            <a:r>
              <a:rPr lang="en-GB" dirty="0" err="1">
                <a:solidFill>
                  <a:srgbClr val="FF0000"/>
                </a:solidFill>
              </a:rPr>
              <a:t>ihrem</a:t>
            </a:r>
            <a:r>
              <a:rPr lang="en-GB" dirty="0">
                <a:solidFill>
                  <a:srgbClr val="FF0000"/>
                </a:solidFill>
              </a:rPr>
              <a:t> Mann </a:t>
            </a:r>
            <a:r>
              <a:rPr lang="en-GB" dirty="0" err="1">
                <a:solidFill>
                  <a:srgbClr val="FF0000"/>
                </a:solidFill>
              </a:rPr>
              <a:t>einen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schlechten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Dienst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erwiesen</a:t>
            </a:r>
            <a:r>
              <a:rPr lang="en-GB" dirty="0">
                <a:solidFill>
                  <a:srgbClr val="FF0000"/>
                </a:solidFill>
              </a:rPr>
              <a:t> (to do him a disservice)/</a:t>
            </a:r>
            <a:r>
              <a:rPr lang="en-GB" dirty="0" err="1">
                <a:solidFill>
                  <a:srgbClr val="FF0000"/>
                </a:solidFill>
              </a:rPr>
              <a:t>ein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Leid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angetan</a:t>
            </a:r>
            <a:r>
              <a:rPr lang="en-GB" dirty="0">
                <a:solidFill>
                  <a:srgbClr val="FF0000"/>
                </a:solidFill>
              </a:rPr>
              <a:t> (to do him wrong), </a:t>
            </a:r>
            <a:r>
              <a:rPr lang="en-GB" dirty="0" err="1">
                <a:solidFill>
                  <a:srgbClr val="FF0000"/>
                </a:solidFill>
              </a:rPr>
              <a:t>besonders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denn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sie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versteckt</a:t>
            </a:r>
            <a:r>
              <a:rPr lang="en-GB" dirty="0">
                <a:solidFill>
                  <a:srgbClr val="FF0000"/>
                </a:solidFill>
              </a:rPr>
              <a:t> seine </a:t>
            </a:r>
            <a:r>
              <a:rPr lang="en-GB" dirty="0" err="1">
                <a:solidFill>
                  <a:srgbClr val="FF0000"/>
                </a:solidFill>
              </a:rPr>
              <a:t>Briefe</a:t>
            </a:r>
            <a:r>
              <a:rPr lang="en-GB" dirty="0">
                <a:solidFill>
                  <a:srgbClr val="FF0000"/>
                </a:solidFill>
              </a:rPr>
              <a:t> an </a:t>
            </a:r>
            <a:r>
              <a:rPr lang="en-GB" dirty="0" err="1">
                <a:solidFill>
                  <a:srgbClr val="FF0000"/>
                </a:solidFill>
              </a:rPr>
              <a:t>sie</a:t>
            </a:r>
            <a:r>
              <a:rPr lang="en-GB" dirty="0">
                <a:solidFill>
                  <a:srgbClr val="FF0000"/>
                </a:solidFill>
              </a:rPr>
              <a:t> und an die Kinder! Am </a:t>
            </a:r>
            <a:r>
              <a:rPr lang="en-GB" dirty="0" err="1">
                <a:solidFill>
                  <a:srgbClr val="FF0000"/>
                </a:solidFill>
              </a:rPr>
              <a:t>Ende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bittet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sie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ihn</a:t>
            </a:r>
            <a:r>
              <a:rPr lang="en-GB" dirty="0">
                <a:solidFill>
                  <a:srgbClr val="FF0000"/>
                </a:solidFill>
              </a:rPr>
              <a:t> um </a:t>
            </a:r>
            <a:r>
              <a:rPr lang="en-GB" dirty="0" err="1">
                <a:solidFill>
                  <a:srgbClr val="FF0000"/>
                </a:solidFill>
              </a:rPr>
              <a:t>Verzeihung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r>
              <a:rPr lang="en-GB" dirty="0"/>
              <a:t>Sie </a:t>
            </a:r>
            <a:r>
              <a:rPr lang="en-GB" dirty="0" err="1"/>
              <a:t>scheint</a:t>
            </a:r>
            <a:r>
              <a:rPr lang="en-GB" dirty="0"/>
              <a:t>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praktisch</a:t>
            </a:r>
            <a:r>
              <a:rPr lang="en-GB" dirty="0"/>
              <a:t> </a:t>
            </a:r>
            <a:r>
              <a:rPr lang="en-GB" dirty="0" err="1"/>
              <a:t>veranlagte</a:t>
            </a:r>
            <a:r>
              <a:rPr lang="en-GB" dirty="0"/>
              <a:t> Mutter </a:t>
            </a:r>
            <a:r>
              <a:rPr lang="en-GB" dirty="0" err="1"/>
              <a:t>zu</a:t>
            </a:r>
            <a:r>
              <a:rPr lang="en-GB" dirty="0"/>
              <a:t> sein, </a:t>
            </a:r>
            <a:r>
              <a:rPr lang="en-GB" dirty="0" err="1"/>
              <a:t>obwohl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etwas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den </a:t>
            </a:r>
            <a:r>
              <a:rPr lang="en-GB" dirty="0" err="1"/>
              <a:t>Raketbau</a:t>
            </a:r>
            <a:r>
              <a:rPr lang="en-GB" dirty="0"/>
              <a:t> </a:t>
            </a:r>
            <a:r>
              <a:rPr lang="en-GB" dirty="0" err="1"/>
              <a:t>ihres</a:t>
            </a:r>
            <a:r>
              <a:rPr lang="en-GB" dirty="0"/>
              <a:t> </a:t>
            </a:r>
            <a:r>
              <a:rPr lang="en-GB" dirty="0" err="1"/>
              <a:t>Sohnes</a:t>
            </a:r>
            <a:r>
              <a:rPr lang="en-GB" dirty="0"/>
              <a:t> </a:t>
            </a:r>
            <a:r>
              <a:rPr lang="en-GB" dirty="0" err="1"/>
              <a:t>interessiert</a:t>
            </a:r>
            <a:r>
              <a:rPr lang="en-GB" dirty="0"/>
              <a:t>.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scheint</a:t>
            </a:r>
            <a:r>
              <a:rPr lang="en-GB" dirty="0"/>
              <a:t>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ihre</a:t>
            </a:r>
            <a:r>
              <a:rPr lang="en-GB" dirty="0"/>
              <a:t> Kinder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unterstützen</a:t>
            </a:r>
            <a:r>
              <a:rPr lang="en-GB" dirty="0"/>
              <a:t> – </a:t>
            </a:r>
            <a:r>
              <a:rPr lang="en-GB" dirty="0" err="1"/>
              <a:t>beide</a:t>
            </a:r>
            <a:r>
              <a:rPr lang="en-GB" dirty="0"/>
              <a:t> </a:t>
            </a:r>
            <a:r>
              <a:rPr lang="en-GB" dirty="0" err="1"/>
              <a:t>wohnen</a:t>
            </a:r>
            <a:r>
              <a:rPr lang="en-GB" dirty="0"/>
              <a:t> </a:t>
            </a:r>
            <a:r>
              <a:rPr lang="en-GB" dirty="0" err="1"/>
              <a:t>immer</a:t>
            </a:r>
            <a:r>
              <a:rPr lang="en-GB" dirty="0"/>
              <a:t>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, plus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Enkeltochter</a:t>
            </a:r>
            <a:r>
              <a:rPr lang="en-GB" dirty="0"/>
              <a:t> Paula. </a:t>
            </a:r>
            <a:r>
              <a:rPr lang="en-GB" dirty="0" err="1"/>
              <a:t>Sie</a:t>
            </a:r>
            <a:r>
              <a:rPr lang="en-GB" dirty="0"/>
              <a:t> hat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ihre</a:t>
            </a:r>
            <a:r>
              <a:rPr lang="en-GB" dirty="0"/>
              <a:t> Kinder </a:t>
            </a:r>
            <a:r>
              <a:rPr lang="en-GB" dirty="0" err="1"/>
              <a:t>angelogen</a:t>
            </a:r>
            <a:r>
              <a:rPr lang="en-GB" dirty="0"/>
              <a:t> (</a:t>
            </a:r>
            <a:r>
              <a:rPr lang="en-GB" dirty="0" err="1"/>
              <a:t>Vaters</a:t>
            </a:r>
            <a:r>
              <a:rPr lang="en-GB" dirty="0"/>
              <a:t> </a:t>
            </a:r>
            <a:r>
              <a:rPr lang="en-GB" dirty="0" err="1"/>
              <a:t>Briefe</a:t>
            </a:r>
            <a:r>
              <a:rPr lang="en-GB" dirty="0"/>
              <a:t> </a:t>
            </a:r>
            <a:r>
              <a:rPr lang="en-GB" dirty="0" err="1"/>
              <a:t>versteckt</a:t>
            </a:r>
            <a:r>
              <a:rPr lang="en-GB" dirty="0"/>
              <a:t>).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scheint</a:t>
            </a:r>
            <a:r>
              <a:rPr lang="en-GB" dirty="0"/>
              <a:t> </a:t>
            </a:r>
            <a:r>
              <a:rPr lang="en-GB" dirty="0" err="1"/>
              <a:t>ziemlich</a:t>
            </a:r>
            <a:r>
              <a:rPr lang="en-GB" dirty="0"/>
              <a:t> liberal </a:t>
            </a:r>
            <a:r>
              <a:rPr lang="en-GB" dirty="0" err="1"/>
              <a:t>zu</a:t>
            </a:r>
            <a:r>
              <a:rPr lang="en-GB" dirty="0"/>
              <a:t> sein (“du </a:t>
            </a:r>
            <a:r>
              <a:rPr lang="en-GB" dirty="0" err="1"/>
              <a:t>musst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gucken</a:t>
            </a:r>
            <a:r>
              <a:rPr lang="en-GB" dirty="0"/>
              <a:t>”).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akzeptiert</a:t>
            </a:r>
            <a:r>
              <a:rPr lang="en-GB" dirty="0"/>
              <a:t>, </a:t>
            </a:r>
            <a:r>
              <a:rPr lang="en-GB" dirty="0" err="1"/>
              <a:t>dass</a:t>
            </a:r>
            <a:r>
              <a:rPr lang="en-GB" dirty="0"/>
              <a:t> Ariane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alleinstehende</a:t>
            </a:r>
            <a:r>
              <a:rPr lang="en-GB" dirty="0"/>
              <a:t> Mutter </a:t>
            </a:r>
            <a:r>
              <a:rPr lang="en-GB" dirty="0" err="1"/>
              <a:t>wird</a:t>
            </a:r>
            <a:r>
              <a:rPr lang="en-GB" dirty="0"/>
              <a:t>/</a:t>
            </a:r>
            <a:r>
              <a:rPr lang="en-GB" dirty="0" err="1"/>
              <a:t>ist</a:t>
            </a:r>
            <a:r>
              <a:rPr lang="en-GB" dirty="0"/>
              <a:t>.</a:t>
            </a:r>
          </a:p>
          <a:p>
            <a:r>
              <a:rPr lang="en-GB" dirty="0" err="1"/>
              <a:t>Andereseits</a:t>
            </a:r>
            <a:r>
              <a:rPr lang="en-GB" dirty="0"/>
              <a:t> </a:t>
            </a:r>
            <a:r>
              <a:rPr lang="en-GB" dirty="0" err="1"/>
              <a:t>zeigt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ihren</a:t>
            </a:r>
            <a:r>
              <a:rPr lang="en-GB" dirty="0"/>
              <a:t> Kinder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gutes</a:t>
            </a:r>
            <a:r>
              <a:rPr lang="en-GB" dirty="0"/>
              <a:t> </a:t>
            </a:r>
            <a:r>
              <a:rPr lang="en-GB" dirty="0" err="1"/>
              <a:t>Vorbild</a:t>
            </a:r>
            <a:r>
              <a:rPr lang="en-GB" dirty="0"/>
              <a:t>,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engagierten</a:t>
            </a:r>
            <a:r>
              <a:rPr lang="en-GB" dirty="0"/>
              <a:t> (was den </a:t>
            </a:r>
            <a:r>
              <a:rPr lang="en-GB" dirty="0" err="1"/>
              <a:t>Staat</a:t>
            </a:r>
            <a:r>
              <a:rPr lang="en-GB" dirty="0"/>
              <a:t> </a:t>
            </a:r>
            <a:r>
              <a:rPr lang="en-GB" dirty="0" err="1"/>
              <a:t>betrifft</a:t>
            </a:r>
            <a:r>
              <a:rPr lang="en-GB" dirty="0"/>
              <a:t>) </a:t>
            </a:r>
            <a:r>
              <a:rPr lang="en-GB" dirty="0" err="1"/>
              <a:t>ehrgeizigen</a:t>
            </a:r>
            <a:r>
              <a:rPr lang="en-GB" dirty="0"/>
              <a:t> Mutter.</a:t>
            </a:r>
          </a:p>
          <a:p>
            <a:r>
              <a:rPr lang="en-GB" dirty="0">
                <a:solidFill>
                  <a:srgbClr val="00B0F0"/>
                </a:solidFill>
              </a:rPr>
              <a:t>Sie </a:t>
            </a:r>
            <a:r>
              <a:rPr lang="en-GB" dirty="0" err="1">
                <a:solidFill>
                  <a:srgbClr val="00B0F0"/>
                </a:solidFill>
              </a:rPr>
              <a:t>wird</a:t>
            </a:r>
            <a:r>
              <a:rPr lang="en-GB" dirty="0">
                <a:solidFill>
                  <a:srgbClr val="00B0F0"/>
                </a:solidFill>
              </a:rPr>
              <a:t> 100%er – </a:t>
            </a:r>
            <a:r>
              <a:rPr lang="en-GB" dirty="0" err="1">
                <a:solidFill>
                  <a:srgbClr val="00B0F0"/>
                </a:solidFill>
              </a:rPr>
              <a:t>sie</a:t>
            </a:r>
            <a:r>
              <a:rPr lang="en-GB" dirty="0">
                <a:solidFill>
                  <a:srgbClr val="00B0F0"/>
                </a:solidFill>
              </a:rPr>
              <a:t> hat </a:t>
            </a:r>
            <a:r>
              <a:rPr lang="en-GB" dirty="0" err="1">
                <a:solidFill>
                  <a:srgbClr val="00B0F0"/>
                </a:solidFill>
              </a:rPr>
              <a:t>sich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mit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dem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Staat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err="1">
                <a:solidFill>
                  <a:srgbClr val="00B0F0"/>
                </a:solidFill>
              </a:rPr>
              <a:t>verheiratet</a:t>
            </a:r>
            <a:r>
              <a:rPr lang="en-GB" dirty="0">
                <a:solidFill>
                  <a:srgbClr val="00B0F0"/>
                </a:solidFill>
              </a:rPr>
              <a:t> (</a:t>
            </a:r>
            <a:r>
              <a:rPr lang="en-GB" dirty="0" err="1">
                <a:solidFill>
                  <a:srgbClr val="00B0F0"/>
                </a:solidFill>
              </a:rPr>
              <a:t>Staatstreue</a:t>
            </a:r>
            <a:r>
              <a:rPr lang="en-GB" dirty="0">
                <a:solidFill>
                  <a:srgbClr val="00B0F0"/>
                </a:solidFill>
              </a:rPr>
              <a:t>/</a:t>
            </a:r>
            <a:r>
              <a:rPr lang="en-GB" dirty="0" err="1">
                <a:solidFill>
                  <a:srgbClr val="00B0F0"/>
                </a:solidFill>
              </a:rPr>
              <a:t>Staatsloyalität</a:t>
            </a:r>
            <a:r>
              <a:rPr lang="en-GB" dirty="0">
                <a:solidFill>
                  <a:srgbClr val="00B0F0"/>
                </a:solidFill>
              </a:rPr>
              <a:t>). Sie will auf </a:t>
            </a:r>
            <a:r>
              <a:rPr lang="en-GB" dirty="0" err="1">
                <a:solidFill>
                  <a:srgbClr val="00B0F0"/>
                </a:solidFill>
              </a:rPr>
              <a:t>jeden</a:t>
            </a:r>
            <a:r>
              <a:rPr lang="en-GB" dirty="0">
                <a:solidFill>
                  <a:srgbClr val="00B0F0"/>
                </a:solidFill>
              </a:rPr>
              <a:t> Fall </a:t>
            </a:r>
            <a:r>
              <a:rPr lang="en-GB" dirty="0" err="1">
                <a:solidFill>
                  <a:srgbClr val="00B0F0"/>
                </a:solidFill>
              </a:rPr>
              <a:t>ihre</a:t>
            </a:r>
            <a:r>
              <a:rPr lang="en-GB" dirty="0">
                <a:solidFill>
                  <a:srgbClr val="00B0F0"/>
                </a:solidFill>
              </a:rPr>
              <a:t> Kinder </a:t>
            </a:r>
            <a:r>
              <a:rPr lang="en-GB" dirty="0" err="1">
                <a:solidFill>
                  <a:srgbClr val="00B0F0"/>
                </a:solidFill>
              </a:rPr>
              <a:t>schützen</a:t>
            </a:r>
            <a:r>
              <a:rPr lang="en-GB" dirty="0">
                <a:solidFill>
                  <a:srgbClr val="00B0F0"/>
                </a:solidFill>
              </a:rPr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08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Warum</a:t>
            </a:r>
            <a:r>
              <a:rPr lang="en-GB" dirty="0"/>
              <a:t> hat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gelogen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Aus Angst</a:t>
            </a:r>
          </a:p>
          <a:p>
            <a:r>
              <a:rPr lang="de-DE" dirty="0"/>
              <a:t>Um sich selbst vom Staat/Stasi zu schützen</a:t>
            </a:r>
          </a:p>
          <a:p>
            <a:r>
              <a:rPr lang="de-DE" dirty="0"/>
              <a:t>Um ihre Kinder zu schützen – sie fürchtet, dass ihre Kinder in Pflege genommen werden</a:t>
            </a:r>
          </a:p>
          <a:p>
            <a:r>
              <a:rPr lang="de-DE" dirty="0"/>
              <a:t>Aus Schuldgefühl (, dass sie zu feig war, ihrem Mann in den Westen zu folgen)</a:t>
            </a:r>
          </a:p>
          <a:p>
            <a:r>
              <a:rPr lang="de-DE" dirty="0"/>
              <a:t>Lügen verewigen (</a:t>
            </a:r>
            <a:r>
              <a:rPr lang="de-DE" dirty="0" err="1"/>
              <a:t>perpetuate</a:t>
            </a:r>
            <a:r>
              <a:rPr lang="de-DE" dirty="0"/>
              <a:t>) weitere Lügen</a:t>
            </a:r>
          </a:p>
          <a:p>
            <a:r>
              <a:rPr lang="de-DE" dirty="0"/>
              <a:t>Weil es einfacher war…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8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Wie </a:t>
            </a:r>
            <a:r>
              <a:rPr lang="en-GB" dirty="0" err="1"/>
              <a:t>entwickelt</a:t>
            </a:r>
            <a:r>
              <a:rPr lang="en-GB" dirty="0"/>
              <a:t> </a:t>
            </a:r>
            <a:r>
              <a:rPr lang="en-GB" dirty="0" err="1"/>
              <a:t>sich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Charakter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Laufe</a:t>
            </a:r>
            <a:r>
              <a:rPr lang="en-GB" dirty="0"/>
              <a:t> des Films?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>
                <a:solidFill>
                  <a:srgbClr val="002060"/>
                </a:solidFill>
              </a:rPr>
              <a:t>Als Mutter</a:t>
            </a:r>
          </a:p>
          <a:p>
            <a:r>
              <a:rPr lang="de-DE" dirty="0">
                <a:solidFill>
                  <a:srgbClr val="002060"/>
                </a:solidFill>
              </a:rPr>
              <a:t>Als Genossin </a:t>
            </a:r>
            <a:r>
              <a:rPr lang="en-GB" dirty="0">
                <a:solidFill>
                  <a:srgbClr val="002060"/>
                </a:solidFill>
              </a:rPr>
              <a:t>(comrade)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1950" y="1825625"/>
            <a:ext cx="7181850" cy="4660900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Am Anfang der Films scheint sie liebevoll und froh zu sein (zumindest in den Amateurfilmen in der Datsche)</a:t>
            </a:r>
          </a:p>
          <a:p>
            <a:r>
              <a:rPr lang="de-DE" dirty="0"/>
              <a:t>Nach der Flucht ihres Mannes erleidet sie einen Nervenzusammenbruch und es entsteht eine Depression </a:t>
            </a:r>
            <a:r>
              <a:rPr lang="mr-IN" dirty="0"/>
              <a:t>–</a:t>
            </a:r>
            <a:r>
              <a:rPr lang="de-DE" dirty="0"/>
              <a:t> sie scheint vulnerabel und schwach sogar gebrochen zu sein.</a:t>
            </a:r>
          </a:p>
          <a:p>
            <a:r>
              <a:rPr lang="de-DE" dirty="0"/>
              <a:t>Sie scheint nicht im Stände sein, ihre Kinder zu betreuen.</a:t>
            </a:r>
          </a:p>
          <a:p>
            <a:r>
              <a:rPr lang="de-DE" dirty="0"/>
              <a:t>Ihre Besserung folgend wird sie staatstreu und wird engagierte Genossin </a:t>
            </a:r>
            <a:r>
              <a:rPr lang="mr-IN" dirty="0"/>
              <a:t>–</a:t>
            </a:r>
            <a:r>
              <a:rPr lang="de-DE" dirty="0"/>
              <a:t> besessen? Getrennt (</a:t>
            </a:r>
            <a:r>
              <a:rPr lang="de-DE" dirty="0" err="1"/>
              <a:t>disconnected</a:t>
            </a:r>
            <a:r>
              <a:rPr lang="de-DE" dirty="0"/>
              <a:t>) von ihren Kindern?</a:t>
            </a:r>
          </a:p>
          <a:p>
            <a:r>
              <a:rPr lang="de-DE" dirty="0"/>
              <a:t>Sie wird den jungen Pionieren Mutter ersetzen(?)</a:t>
            </a:r>
          </a:p>
          <a:p>
            <a:r>
              <a:rPr lang="de-DE" dirty="0"/>
              <a:t>Sie wird als Nachbarin und Kollegin (von den meisten) respektiert und geliebt.</a:t>
            </a:r>
          </a:p>
          <a:p>
            <a:r>
              <a:rPr lang="de-DE" dirty="0"/>
              <a:t>Als Genossin wird sie ausgezeichnet (decorated), aber scheint sehr zurückhaltend zu sein (Szene in der Wohnung mit Alex und Frau Schäfer</a:t>
            </a:r>
            <a:r>
              <a:rPr lang="en-GB" dirty="0"/>
              <a:t>).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39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Widescreen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Die Hauptfigur: Christiane Kerner </vt:lpstr>
      <vt:lpstr>Woher wissen wir, dass Christiane Kerner eine wichtige Figur im Film ist?</vt:lpstr>
      <vt:lpstr>Arbeitsmaterialien für den Unterricht – Goethe Institut, Seite 5 – Christiane Kerner</vt:lpstr>
      <vt:lpstr>GL, Filmheft von Cristina Moles Kaupp, Seiten 8 und 9</vt:lpstr>
      <vt:lpstr>Was für eine Person ist Christiane?</vt:lpstr>
      <vt:lpstr>Was für eine Beziehung hat sie mit den folgenden Charaktern?</vt:lpstr>
      <vt:lpstr>Was können wir über ihr Verhalten sagen?</vt:lpstr>
      <vt:lpstr>Warum hat sie gelogen?</vt:lpstr>
      <vt:lpstr>Wie entwickelt sich ihr Charakter im Laufe des Films?</vt:lpstr>
      <vt:lpstr>Unterschätzt Alex die Belastbarkeit (resilience) seiner Mutter? Warum/warum nicht?</vt:lpstr>
      <vt:lpstr>Lesen – Interview mit Katrin Sass.</vt:lpstr>
      <vt:lpstr>Zusätzliche Materialien</vt:lpstr>
    </vt:vector>
  </TitlesOfParts>
  <Company>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Hauptfiguren: Alex Kerner</dc:title>
  <dc:creator>Richard Morris</dc:creator>
  <cp:lastModifiedBy>Richard Morris</cp:lastModifiedBy>
  <cp:revision>68</cp:revision>
  <cp:lastPrinted>2019-01-15T17:35:14Z</cp:lastPrinted>
  <dcterms:created xsi:type="dcterms:W3CDTF">2016-10-04T15:18:54Z</dcterms:created>
  <dcterms:modified xsi:type="dcterms:W3CDTF">2021-02-25T11:58:18Z</dcterms:modified>
</cp:coreProperties>
</file>