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5" r:id="rId3"/>
    <p:sldId id="288" r:id="rId4"/>
    <p:sldId id="289" r:id="rId5"/>
    <p:sldId id="291" r:id="rId6"/>
    <p:sldId id="292" r:id="rId7"/>
    <p:sldId id="293" r:id="rId8"/>
    <p:sldId id="294" r:id="rId9"/>
    <p:sldId id="261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0E1C-46F1-4446-B7C8-83157700A931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EF73-3401-3847-9090-301BD6829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8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D190-84BB-43B0-86A5-C63A7EA125CD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9ACFF-3A47-4379-9DD5-647473E1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5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7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42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7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0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4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1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0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4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 Hodder &amp; Stoughton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82DC-2135-4CBD-BFCD-2953227ED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Schools Editorial\Core Subjects\SCIENCE\Current projects\A Level\Dynamic Learning\Biology DL\AQA\Year 1 release\Resources\PowerPoints\Re-use artwork\09_03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84" y="3822069"/>
            <a:ext cx="2386330" cy="23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</a:t>
            </a:r>
            <a:r>
              <a:rPr lang="en-GB" sz="2800" dirty="0" smtClean="0"/>
              <a:t>Mass transport in animals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0000" y="1450800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Animals</a:t>
            </a:r>
            <a:endParaRPr lang="en-GB" sz="20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92390" y="3069291"/>
            <a:ext cx="2433846" cy="458607"/>
            <a:chOff x="4706117" y="2176013"/>
            <a:chExt cx="1544046" cy="772023"/>
          </a:xfrm>
          <a:solidFill>
            <a:srgbClr val="339933"/>
          </a:solidFill>
        </p:grpSpPr>
        <p:sp>
          <p:nvSpPr>
            <p:cNvPr id="38" name="Rectangle 37"/>
            <p:cNvSpPr/>
            <p:nvPr/>
          </p:nvSpPr>
          <p:spPr>
            <a:xfrm>
              <a:off x="4706117" y="2176013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4706117" y="2176013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/>
                <a:t>Single systems (fish)</a:t>
              </a:r>
              <a:endParaRPr lang="en-GB" sz="1600" b="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56928" y="3069289"/>
            <a:ext cx="2433846" cy="458607"/>
            <a:chOff x="2183902" y="2104006"/>
            <a:chExt cx="1544046" cy="772023"/>
          </a:xfrm>
          <a:solidFill>
            <a:srgbClr val="339933"/>
          </a:solidFill>
        </p:grpSpPr>
        <p:sp>
          <p:nvSpPr>
            <p:cNvPr id="36" name="Rectangle 35"/>
            <p:cNvSpPr/>
            <p:nvPr/>
          </p:nvSpPr>
          <p:spPr>
            <a:xfrm>
              <a:off x="2183902" y="2104006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2183902" y="2104006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/>
                <a:t>Double systems (mammals)</a:t>
              </a:r>
              <a:endParaRPr lang="en-GB" sz="1600" b="0" kern="1200" dirty="0"/>
            </a:p>
          </p:txBody>
        </p:sp>
      </p:grpSp>
      <p:cxnSp>
        <p:nvCxnSpPr>
          <p:cNvPr id="49" name="Elbow Connector 48"/>
          <p:cNvCxnSpPr>
            <a:stCxn id="40" idx="2"/>
            <a:endCxn id="39" idx="0"/>
          </p:cNvCxnSpPr>
          <p:nvPr/>
        </p:nvCxnSpPr>
        <p:spPr>
          <a:xfrm rot="5400000">
            <a:off x="4814030" y="2071604"/>
            <a:ext cx="292970" cy="170240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0" idx="2"/>
            <a:endCxn id="36" idx="0"/>
          </p:cNvCxnSpPr>
          <p:nvPr/>
        </p:nvCxnSpPr>
        <p:spPr>
          <a:xfrm rot="16200000" flipH="1">
            <a:off x="6496300" y="2091738"/>
            <a:ext cx="292968" cy="1662134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751559" y="2317714"/>
            <a:ext cx="2120316" cy="458607"/>
            <a:chOff x="3808208" y="1095898"/>
            <a:chExt cx="1544046" cy="772023"/>
          </a:xfrm>
          <a:solidFill>
            <a:srgbClr val="339933"/>
          </a:solidFill>
        </p:grpSpPr>
        <p:sp>
          <p:nvSpPr>
            <p:cNvPr id="41" name="Rectangle 40"/>
            <p:cNvSpPr/>
            <p:nvPr/>
          </p:nvSpPr>
          <p:spPr>
            <a:xfrm>
              <a:off x="3808208" y="1095898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/>
                <a:t>Closed systems</a:t>
              </a:r>
              <a:endParaRPr lang="en-GB" sz="1600" b="0" kern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08208" y="1095898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600" dirty="0"/>
                <a:t>Closed </a:t>
              </a:r>
              <a:r>
                <a:rPr lang="en-GB" sz="1600" dirty="0" smtClean="0"/>
                <a:t>systems</a:t>
              </a:r>
              <a:endParaRPr lang="en-GB" sz="1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3568" y="2322321"/>
            <a:ext cx="2120316" cy="458607"/>
            <a:chOff x="1936005" y="1097851"/>
            <a:chExt cx="1544046" cy="772023"/>
          </a:xfrm>
          <a:solidFill>
            <a:srgbClr val="339933"/>
          </a:solidFill>
        </p:grpSpPr>
        <p:sp>
          <p:nvSpPr>
            <p:cNvPr id="34" name="Rectangle 33"/>
            <p:cNvSpPr/>
            <p:nvPr/>
          </p:nvSpPr>
          <p:spPr>
            <a:xfrm>
              <a:off x="1936005" y="1097851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1936005" y="1097851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/>
                <a:t>Open systems (insects)</a:t>
              </a:r>
              <a:endParaRPr lang="en-GB" sz="1600" b="0" kern="1200" dirty="0"/>
            </a:p>
          </p:txBody>
        </p:sp>
      </p:grpSp>
      <p:cxnSp>
        <p:nvCxnSpPr>
          <p:cNvPr id="5" name="Elbow Connector 4"/>
          <p:cNvCxnSpPr>
            <a:stCxn id="42" idx="2"/>
            <a:endCxn id="34" idx="0"/>
          </p:cNvCxnSpPr>
          <p:nvPr/>
        </p:nvCxnSpPr>
        <p:spPr>
          <a:xfrm rot="5400000">
            <a:off x="2534394" y="1032260"/>
            <a:ext cx="499394" cy="2080729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2" idx="2"/>
            <a:endCxn id="40" idx="0"/>
          </p:cNvCxnSpPr>
          <p:nvPr/>
        </p:nvCxnSpPr>
        <p:spPr>
          <a:xfrm rot="16200000" flipH="1">
            <a:off x="4570693" y="1076689"/>
            <a:ext cx="494787" cy="198726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764297" y="1364320"/>
            <a:ext cx="2120316" cy="458607"/>
            <a:chOff x="2948220" y="1578"/>
            <a:chExt cx="1544046" cy="772023"/>
          </a:xfrm>
          <a:solidFill>
            <a:srgbClr val="339933"/>
          </a:solidFill>
        </p:grpSpPr>
        <p:sp>
          <p:nvSpPr>
            <p:cNvPr id="42" name="Rectangle 41"/>
            <p:cNvSpPr/>
            <p:nvPr/>
          </p:nvSpPr>
          <p:spPr>
            <a:xfrm>
              <a:off x="2948220" y="1578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2948220" y="1578"/>
              <a:ext cx="1544046" cy="772023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/>
                <a:t>Circulation systems</a:t>
              </a:r>
              <a:endParaRPr lang="en-GB" sz="1600" b="0" kern="1200" dirty="0"/>
            </a:p>
          </p:txBody>
        </p:sp>
      </p:grpSp>
      <p:pic>
        <p:nvPicPr>
          <p:cNvPr id="3" name="Picture 2" descr="N:\Schools Editorial\Core Subjects\SCIENCE\Current projects\A Level\Dynamic Learning\Biology DL\1 AQA\Year 1 release\Resources\PowerPoints\Artwork\9781471807794_AQA_Bio_artwork-for-PPT\09_02_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06" y="3717032"/>
            <a:ext cx="1345307" cy="22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94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1329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Circulation</a:t>
            </a:r>
            <a:endParaRPr lang="en-GB" sz="2000" b="1" dirty="0"/>
          </a:p>
        </p:txBody>
      </p:sp>
      <p:pic>
        <p:nvPicPr>
          <p:cNvPr id="2052" name="Picture 4" descr="N:\Schools Editorial\Core Subjects\SCIENCE\Current projects\A Level\Dynamic Learning\Biology DL\AQA\Year 1 release\Resources\PowerPoints\Re-use artwork\09_04_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98" y="1340768"/>
            <a:ext cx="4559302" cy="47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9653" y="2492896"/>
            <a:ext cx="2242592" cy="1384995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Mammals have a double circulatory </a:t>
            </a:r>
            <a:r>
              <a:rPr lang="en-GB" sz="1400" dirty="0" smtClean="0"/>
              <a:t>system:</a:t>
            </a:r>
          </a:p>
          <a:p>
            <a:endParaRPr lang="en-GB" sz="1400" dirty="0"/>
          </a:p>
          <a:p>
            <a:r>
              <a:rPr lang="en-GB" sz="1400" dirty="0"/>
              <a:t>Coronary → heart</a:t>
            </a:r>
          </a:p>
          <a:p>
            <a:r>
              <a:rPr lang="en-GB" sz="1400" dirty="0"/>
              <a:t>Renal → kidney</a:t>
            </a:r>
          </a:p>
          <a:p>
            <a:r>
              <a:rPr lang="en-GB" sz="1400" dirty="0"/>
              <a:t>Pulmonary → </a:t>
            </a:r>
            <a:r>
              <a:rPr lang="en-GB" sz="1400" dirty="0" smtClean="0"/>
              <a:t>lungs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43812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1612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Blood vessels</a:t>
            </a:r>
          </a:p>
        </p:txBody>
      </p:sp>
      <p:pic>
        <p:nvPicPr>
          <p:cNvPr id="3074" name="Picture 2" descr="N:\Schools Editorial\Core Subjects\SCIENCE\Current projects\A Level\Dynamic Learning\Biology DL\AQA\Year 1 release\Resources\PowerPoints\Re-use artwork\09_05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2" y="3527810"/>
            <a:ext cx="6275040" cy="22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9653" y="2060848"/>
            <a:ext cx="4608412" cy="738664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Blood vessels are adapted for their function</a:t>
            </a:r>
            <a:r>
              <a:rPr lang="en-GB" sz="1400" dirty="0" smtClean="0"/>
              <a:t>:</a:t>
            </a:r>
          </a:p>
          <a:p>
            <a:endParaRPr lang="en-GB" sz="1400" dirty="0"/>
          </a:p>
          <a:p>
            <a:r>
              <a:rPr lang="en-GB" sz="1400" dirty="0" smtClean="0"/>
              <a:t>artery </a:t>
            </a:r>
            <a:r>
              <a:rPr lang="en-GB" sz="1400" dirty="0"/>
              <a:t>→ arterioles → capillaries → </a:t>
            </a:r>
            <a:r>
              <a:rPr lang="en-GB" sz="1400" dirty="0" err="1"/>
              <a:t>venules</a:t>
            </a:r>
            <a:r>
              <a:rPr lang="en-GB" sz="1400" dirty="0"/>
              <a:t> → veins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081235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Heart</a:t>
            </a:r>
          </a:p>
        </p:txBody>
      </p:sp>
      <p:pic>
        <p:nvPicPr>
          <p:cNvPr id="4098" name="Picture 2" descr="N:\Schools Editorial\Core Subjects\SCIENCE\Current projects\A Level\Dynamic Learning\Biology DL\AQA\Year 1 release\Resources\PowerPoints\Re-use artwork\09_06_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5430969" cy="40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1255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Cardiac cycle</a:t>
            </a:r>
          </a:p>
        </p:txBody>
      </p:sp>
      <p:pic>
        <p:nvPicPr>
          <p:cNvPr id="5122" name="Picture 2" descr="N:\Schools Editorial\Core Subjects\SCIENCE\Current projects\A Level\Dynamic Learning\Biology DL\AQA\Year 1 release\Resources\PowerPoints\Re-use artwork\09_07_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0855"/>
            <a:ext cx="3463280" cy="41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3632" y="2420888"/>
            <a:ext cx="3762344" cy="954107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As the heart contracts, pressure changes cause blood to move from: </a:t>
            </a:r>
            <a:endParaRPr lang="en-GB" sz="1400" dirty="0" smtClean="0"/>
          </a:p>
          <a:p>
            <a:endParaRPr lang="en-GB" sz="1400" dirty="0"/>
          </a:p>
          <a:p>
            <a:pPr algn="ctr"/>
            <a:r>
              <a:rPr lang="en-GB" sz="1400" dirty="0"/>
              <a:t>veins → atria → ventricles → arteries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43795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1386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Tissue fluid</a:t>
            </a:r>
          </a:p>
        </p:txBody>
      </p:sp>
      <p:pic>
        <p:nvPicPr>
          <p:cNvPr id="6146" name="Picture 2" descr="N:\Schools Editorial\Core Subjects\SCIENCE\Current projects\A Level\Dynamic Learning\Biology DL\AQA\Year 1 release\Resources\PowerPoints\Re-use artwork\09_08_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6188307" cy="35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474804" y="1457489"/>
            <a:ext cx="5193540" cy="769441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High hydrostatic pressure combined with ‘leaky’ capillaries generates fluid around the cells that form tissues. This tissue fluid bathes the tissues and excess drains away as lymph</a:t>
            </a:r>
            <a:r>
              <a:rPr lang="en-GB" sz="160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395585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Haemoglobin</a:t>
            </a:r>
          </a:p>
        </p:txBody>
      </p:sp>
      <p:pic>
        <p:nvPicPr>
          <p:cNvPr id="7170" name="Picture 2" descr="N:\Schools Editorial\Core Subjects\SCIENCE\Current projects\A Level\Dynamic Learning\Biology DL\AQA\Year 1 release\Resources\PowerPoints\Re-use artwork\09_09_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1536"/>
            <a:ext cx="4462908" cy="43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868144" y="2116306"/>
            <a:ext cx="2178168" cy="738664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 smtClean="0"/>
              <a:t>Haemoglobin is the </a:t>
            </a:r>
            <a:r>
              <a:rPr lang="en-GB" sz="1400" dirty="0"/>
              <a:t>protein that carries oxygen in the </a:t>
            </a:r>
            <a:r>
              <a:rPr lang="en-GB" sz="1400" dirty="0" smtClean="0"/>
              <a:t>blood.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618646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4" name="Rectangle 4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1450800"/>
            <a:ext cx="3050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Oxygen dissociation </a:t>
            </a:r>
            <a:r>
              <a:rPr lang="en-GB" sz="2000" b="1" dirty="0" smtClean="0"/>
              <a:t>curves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8194" name="Picture 2" descr="N:\Schools Editorial\Core Subjects\SCIENCE\Current projects\A Level\Dynamic Learning\Biology DL\AQA\Year 1 release\Resources\PowerPoints\Re-use artwork\09_10_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316513" cy="42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232102"/>
            <a:ext cx="2242592" cy="954107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At low partial pressure of oxygen (tissues) haemoglobin has a low affinity for oxygen.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48264" y="2132856"/>
            <a:ext cx="1925960" cy="954107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400" dirty="0"/>
              <a:t>At high partial pressure of oxygen (lungs) haemoglobin has a high affinity for oxygen.</a:t>
            </a:r>
          </a:p>
        </p:txBody>
      </p:sp>
    </p:spTree>
    <p:extLst>
      <p:ext uri="{BB962C8B-B14F-4D97-AF65-F5344CB8AC3E}">
        <p14:creationId xmlns:p14="http://schemas.microsoft.com/office/powerpoint/2010/main" val="30892054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GB" sz="2800" dirty="0"/>
              <a:t>9 Mass transport in animals 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	Summary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9879" y="1484784"/>
            <a:ext cx="72008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Questions</a:t>
            </a:r>
            <a:endParaRPr lang="en-GB" sz="1050" b="1" dirty="0"/>
          </a:p>
          <a:p>
            <a:r>
              <a:rPr lang="en-GB" sz="1050" b="1" dirty="0" smtClean="0"/>
              <a:t> </a:t>
            </a:r>
          </a:p>
          <a:p>
            <a:endParaRPr lang="en-GB" sz="1050" b="1" dirty="0" smtClean="0"/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Explain why mammals have a double circulatory system but fish have a single circulatory system.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Describe an advantage of having a closed circulatory system.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Draw a graph showing the dissociation curves </a:t>
            </a: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for:</a:t>
            </a:r>
            <a:endParaRPr lang="en-GB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857250" lvl="1" indent="-400050">
              <a:buClr>
                <a:srgbClr val="008000"/>
              </a:buClr>
              <a:buSzPct val="100000"/>
              <a:buFont typeface="+mj-lt"/>
              <a:buAutoNum type="alphaLcParenR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adult haemoglobin</a:t>
            </a:r>
          </a:p>
          <a:p>
            <a:pPr marL="857250" lvl="1" indent="-400050">
              <a:buClr>
                <a:srgbClr val="008000"/>
              </a:buClr>
              <a:buSzPct val="100000"/>
              <a:buFont typeface="+mj-lt"/>
              <a:buAutoNum type="alphaLcParenR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foetal haemoglobin</a:t>
            </a:r>
          </a:p>
          <a:p>
            <a:pPr marL="857250" lvl="1" indent="-400050">
              <a:buClr>
                <a:srgbClr val="008000"/>
              </a:buClr>
              <a:buSzPct val="100000"/>
              <a:buFont typeface="+mj-lt"/>
              <a:buAutoNum type="alphaLcParenR"/>
            </a:pP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myoglobin.</a:t>
            </a:r>
            <a:endParaRPr lang="en-GB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</a:t>
            </a: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the structure of the capillary well suited for its function?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 is the left side of the heart wall thicker than the right?</a:t>
            </a: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Starting at the left atrium, describe the movement of blood around the </a:t>
            </a: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body.</a:t>
            </a:r>
            <a:endParaRPr lang="en-GB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lvl="0" indent="-342900">
              <a:buClr>
                <a:srgbClr val="008000"/>
              </a:buClr>
              <a:buSzPct val="100000"/>
              <a:buFont typeface="+mj-lt"/>
              <a:buAutoNum type="arabicPeriod"/>
            </a:pP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the role of:</a:t>
            </a:r>
          </a:p>
          <a:p>
            <a:pPr marL="857250" lvl="1" indent="-400050">
              <a:buClr>
                <a:srgbClr val="008000"/>
              </a:buClr>
              <a:buSzPct val="100000"/>
              <a:buFont typeface="+mj-lt"/>
              <a:buAutoNum type="alphaLcParenR"/>
            </a:pP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atrioventricular </a:t>
            </a: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valves</a:t>
            </a:r>
          </a:p>
          <a:p>
            <a:pPr marL="857250" lvl="1" indent="-400050">
              <a:buClr>
                <a:srgbClr val="008000"/>
              </a:buClr>
              <a:buSzPct val="100000"/>
              <a:buFont typeface="+mj-lt"/>
              <a:buAutoNum type="alphaLcParenR"/>
            </a:pP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aortic </a:t>
            </a:r>
            <a:r>
              <a:rPr lang="en-GB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(semilunar) </a:t>
            </a:r>
            <a:r>
              <a:rPr lang="en-GB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valves.</a:t>
            </a:r>
            <a:endParaRPr lang="en-GB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18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31562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4768216b1d682b89b48ce3cfc37aa6b43bb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254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Loreto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Foulder</dc:creator>
  <cp:lastModifiedBy>Lydia.Young</cp:lastModifiedBy>
  <cp:revision>58</cp:revision>
  <dcterms:created xsi:type="dcterms:W3CDTF">2014-09-05T07:23:33Z</dcterms:created>
  <dcterms:modified xsi:type="dcterms:W3CDTF">2015-03-25T18:42:28Z</dcterms:modified>
</cp:coreProperties>
</file>