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1/14/2018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Der </a:t>
            </a:r>
            <a:r>
              <a:rPr lang="en-GB" dirty="0" err="1" smtClean="0"/>
              <a:t>Wirt</a:t>
            </a:r>
            <a:endParaRPr lang="en-GB" dirty="0"/>
          </a:p>
        </p:txBody>
      </p:sp>
      <p:sp>
        <p:nvSpPr>
          <p:cNvPr id="3" name="Subtitle 2"/>
          <p:cNvSpPr>
            <a:spLocks noGrp="1"/>
          </p:cNvSpPr>
          <p:nvPr>
            <p:ph type="subTitle" idx="1"/>
          </p:nvPr>
        </p:nvSpPr>
        <p:spPr/>
        <p:txBody>
          <a:bodyPr/>
          <a:lstStyle/>
          <a:p>
            <a:r>
              <a:rPr lang="en-GB" dirty="0" err="1" smtClean="0"/>
              <a:t>Charakterisierung</a:t>
            </a:r>
            <a:endParaRPr lang="en-GB" dirty="0"/>
          </a:p>
        </p:txBody>
      </p:sp>
    </p:spTree>
    <p:extLst>
      <p:ext uri="{BB962C8B-B14F-4D97-AF65-F5344CB8AC3E}">
        <p14:creationId xmlns:p14="http://schemas.microsoft.com/office/powerpoint/2010/main" val="83098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gewissenlos</a:t>
            </a:r>
            <a:endParaRPr lang="en-GB" dirty="0"/>
          </a:p>
        </p:txBody>
      </p:sp>
      <p:sp>
        <p:nvSpPr>
          <p:cNvPr id="3" name="Content Placeholder 2"/>
          <p:cNvSpPr>
            <a:spLocks noGrp="1"/>
          </p:cNvSpPr>
          <p:nvPr>
            <p:ph sz="half" idx="1"/>
          </p:nvPr>
        </p:nvSpPr>
        <p:spPr/>
        <p:txBody>
          <a:bodyPr>
            <a:normAutofit fontScale="70000" lnSpcReduction="20000"/>
          </a:bodyPr>
          <a:lstStyle/>
          <a:p>
            <a:r>
              <a:rPr lang="de-DE" dirty="0"/>
              <a:t>Dem Wirt gehört die Pinte in Andorra. Er ist ein gewissenloser Geschäftsmann, dem es nur um den Profit geht. Zwar bestätigt er Can am Anfang, dass 50 Pfund für eine Ausbildung beim Lehrer „Wucher“ (S.15) sind, dennoch will er dem Lehrer in seiner Not sein gesamtes Land abkaufen, aber nur für genau die Summe, die Can benötigt, um Andri in die Lehre beim Tischler zu schicken („Überleg es dir, Can, in aller Ruh, aber mehr als 50 Pfund kann ich nicht geben-“, S.17). Wohl auch deswegen fordert er bei der Senora „ein altes und heiliges Gastrecht“ (S.69) ein</a:t>
            </a:r>
            <a:r>
              <a:rPr lang="de-DE" dirty="0" smtClean="0"/>
              <a:t>.</a:t>
            </a:r>
            <a:endParaRPr lang="de-DE" dirty="0"/>
          </a:p>
        </p:txBody>
      </p:sp>
      <p:sp>
        <p:nvSpPr>
          <p:cNvPr id="4" name="Content Placeholder 3"/>
          <p:cNvSpPr>
            <a:spLocks noGrp="1"/>
          </p:cNvSpPr>
          <p:nvPr>
            <p:ph sz="half" idx="2"/>
          </p:nvPr>
        </p:nvSpPr>
        <p:spPr/>
        <p:txBody>
          <a:bodyPr>
            <a:normAutofit fontScale="70000" lnSpcReduction="20000"/>
          </a:bodyPr>
          <a:lstStyle/>
          <a:p>
            <a:r>
              <a:rPr lang="de-DE" dirty="0"/>
              <a:t>g</a:t>
            </a:r>
            <a:r>
              <a:rPr lang="de-DE" dirty="0" smtClean="0"/>
              <a:t>ewissenlos - unscrupulous</a:t>
            </a:r>
            <a:endParaRPr lang="en-GB" dirty="0"/>
          </a:p>
        </p:txBody>
      </p:sp>
    </p:spTree>
    <p:extLst>
      <p:ext uri="{BB962C8B-B14F-4D97-AF65-F5344CB8AC3E}">
        <p14:creationId xmlns:p14="http://schemas.microsoft.com/office/powerpoint/2010/main" val="415891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g</a:t>
            </a:r>
            <a:r>
              <a:rPr lang="en-GB" dirty="0" err="1" smtClean="0"/>
              <a:t>eldgeil</a:t>
            </a:r>
            <a:r>
              <a:rPr lang="en-GB" dirty="0" smtClean="0"/>
              <a:t> und </a:t>
            </a:r>
            <a:r>
              <a:rPr lang="en-GB" dirty="0" err="1" smtClean="0"/>
              <a:t>voreingenommen</a:t>
            </a:r>
            <a:r>
              <a:rPr lang="en-GB" dirty="0" smtClean="0"/>
              <a:t> (prejudiced)</a:t>
            </a:r>
            <a:endParaRPr lang="en-GB" dirty="0"/>
          </a:p>
        </p:txBody>
      </p:sp>
      <p:sp>
        <p:nvSpPr>
          <p:cNvPr id="3" name="Content Placeholder 2"/>
          <p:cNvSpPr>
            <a:spLocks noGrp="1"/>
          </p:cNvSpPr>
          <p:nvPr>
            <p:ph sz="half" idx="1"/>
          </p:nvPr>
        </p:nvSpPr>
        <p:spPr/>
        <p:txBody>
          <a:bodyPr>
            <a:normAutofit fontScale="70000" lnSpcReduction="20000"/>
          </a:bodyPr>
          <a:lstStyle/>
          <a:p>
            <a:r>
              <a:rPr lang="de-DE" dirty="0" smtClean="0"/>
              <a:t>Während </a:t>
            </a:r>
            <a:r>
              <a:rPr lang="de-DE" dirty="0"/>
              <a:t>die anderen Andorraner die Ankunft der Senora kritisch bewerten, will der Wirt noch Geld herausschlagen. Nach seiner Meinung verhalten sich die Andorraner in Bezug auf Geld „wie der Jud“ (S.15) und somit ist er die Personifizierung dieses Vorurteils. Demnach ist auch er antisemitisch. Er sieht zwar in Andri „eine Ausnahme“ (S.16), sonst hätte er ihn „nicht als Küchenjungen genommen“ (S.15). Dass er aber Andri als eine Ausnahme bezeichnet, verweist darauf, dass seiner Meinung nach alle anderen Juden gleich sind und den Vorurteilen der Andorraner entsprechen.</a:t>
            </a:r>
          </a:p>
          <a:p>
            <a:endParaRPr lang="en-GB" dirty="0"/>
          </a:p>
        </p:txBody>
      </p:sp>
      <p:sp>
        <p:nvSpPr>
          <p:cNvPr id="4" name="Content Placeholder 3"/>
          <p:cNvSpPr>
            <a:spLocks noGrp="1"/>
          </p:cNvSpPr>
          <p:nvPr>
            <p:ph sz="half" idx="2"/>
          </p:nvPr>
        </p:nvSpPr>
        <p:spPr/>
        <p:txBody>
          <a:bodyPr>
            <a:normAutofit fontScale="70000" lnSpcReduction="20000"/>
          </a:bodyPr>
          <a:lstStyle/>
          <a:p>
            <a:endParaRPr lang="en-GB"/>
          </a:p>
        </p:txBody>
      </p:sp>
    </p:spTree>
    <p:extLst>
      <p:ext uri="{BB962C8B-B14F-4D97-AF65-F5344CB8AC3E}">
        <p14:creationId xmlns:p14="http://schemas.microsoft.com/office/powerpoint/2010/main" val="198641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Ablenkung</a:t>
            </a:r>
            <a:endParaRPr lang="en-GB" dirty="0"/>
          </a:p>
        </p:txBody>
      </p:sp>
      <p:sp>
        <p:nvSpPr>
          <p:cNvPr id="3" name="Content Placeholder 2"/>
          <p:cNvSpPr>
            <a:spLocks noGrp="1"/>
          </p:cNvSpPr>
          <p:nvPr>
            <p:ph sz="half" idx="1"/>
          </p:nvPr>
        </p:nvSpPr>
        <p:spPr/>
        <p:txBody>
          <a:bodyPr>
            <a:normAutofit fontScale="62500" lnSpcReduction="20000"/>
          </a:bodyPr>
          <a:lstStyle/>
          <a:p>
            <a:r>
              <a:rPr lang="de-DE" dirty="0" smtClean="0"/>
              <a:t>Wie </a:t>
            </a:r>
            <a:r>
              <a:rPr lang="de-DE" dirty="0"/>
              <a:t>gewissenlos der Wirt ist, wird offenbar, wenn es um die Ermordung der Senora geht. Der Wirt selbst hat die Senora ermordet. Schon bevor sie eintrifft, sagt er, er „wäre der erste, der einen Stein wirft“ (S.69). Während der Judenschau schiebt er auffällig oft Andri die Tat zu („Jedenfalls hat er den Stein geworfen“, S.106 u. S.107; „Er fragt, ob das erwiesen sei. Wer sonst soll diesen Stein geworfen haben?“, S.108). Die Aussage eines Vermummten: „Jedenfalls hat er den Stein geworfen“ (S.113) kann durch die exakte </a:t>
            </a:r>
            <a:r>
              <a:rPr lang="de-DE" dirty="0" smtClean="0"/>
              <a:t>Repetition </a:t>
            </a:r>
            <a:r>
              <a:rPr lang="de-DE" dirty="0"/>
              <a:t>auch dem Wirt zugeschrieben werden. Des Weiteren führt er selbst vor, wie der Täter den Stein gehalten haben muss: „Hier, genau an dieser Stelle, bitte sehr, hier lag der Stein, ich habe ihn ja selbst gesehen, ein Pflasterstein, ein loser Pflasterstein, und so hat er ich genommen“ (S.108</a:t>
            </a:r>
            <a:r>
              <a:rPr lang="de-DE" dirty="0" smtClean="0"/>
              <a:t>).</a:t>
            </a:r>
            <a:endParaRPr lang="de-DE" dirty="0"/>
          </a:p>
        </p:txBody>
      </p:sp>
      <p:sp>
        <p:nvSpPr>
          <p:cNvPr id="4" name="Content Placeholder 3"/>
          <p:cNvSpPr>
            <a:spLocks noGrp="1"/>
          </p:cNvSpPr>
          <p:nvPr>
            <p:ph sz="half" idx="2"/>
          </p:nvPr>
        </p:nvSpPr>
        <p:spPr/>
        <p:txBody>
          <a:bodyPr>
            <a:normAutofit fontScale="62500" lnSpcReduction="20000"/>
          </a:bodyPr>
          <a:lstStyle/>
          <a:p>
            <a:endParaRPr lang="en-GB"/>
          </a:p>
        </p:txBody>
      </p:sp>
    </p:spTree>
    <p:extLst>
      <p:ext uri="{BB962C8B-B14F-4D97-AF65-F5344CB8AC3E}">
        <p14:creationId xmlns:p14="http://schemas.microsoft.com/office/powerpoint/2010/main" val="164481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Täterwissen</a:t>
            </a:r>
            <a:endParaRPr lang="en-GB" dirty="0"/>
          </a:p>
        </p:txBody>
      </p:sp>
      <p:sp>
        <p:nvSpPr>
          <p:cNvPr id="3" name="Content Placeholder 2"/>
          <p:cNvSpPr>
            <a:spLocks noGrp="1"/>
          </p:cNvSpPr>
          <p:nvPr>
            <p:ph sz="half" idx="1"/>
          </p:nvPr>
        </p:nvSpPr>
        <p:spPr/>
        <p:txBody>
          <a:bodyPr>
            <a:normAutofit fontScale="70000" lnSpcReduction="20000"/>
          </a:bodyPr>
          <a:lstStyle/>
          <a:p>
            <a:r>
              <a:rPr lang="de-DE" dirty="0" smtClean="0"/>
              <a:t>In </a:t>
            </a:r>
            <a:r>
              <a:rPr lang="de-DE" dirty="0"/>
              <a:t>der modernen kriminalistischen Ausdruckweise kann man hier mit Fug und Recht von Täterwissen sprechen, d.h. der Wirt verfügt über Wissen, dass nur der Mörder selbst haben kann. Nachdem der Lehrer ihn offen des Mordes bezichtigt („Du bist’s, der den Stein geworfen hat? Warum sagst du, mein Sohn hat’s getan?“, S.111) hat, gibt er seine wiederholte Gegenwehr auf (drei Mal auf S.109/110), dann zieht sich der Wirt ein schwarzes Tuch über den Kopf, um sich zu vermummen (S.111), um so in der Masse unterzutauchen und sich feige der Anschuldigung zu entziehen</a:t>
            </a:r>
            <a:r>
              <a:rPr lang="de-DE" dirty="0" smtClean="0"/>
              <a:t>.</a:t>
            </a:r>
            <a:endParaRPr lang="de-DE" dirty="0"/>
          </a:p>
        </p:txBody>
      </p:sp>
      <p:sp>
        <p:nvSpPr>
          <p:cNvPr id="4" name="Content Placeholder 3"/>
          <p:cNvSpPr>
            <a:spLocks noGrp="1"/>
          </p:cNvSpPr>
          <p:nvPr>
            <p:ph sz="half" idx="2"/>
          </p:nvPr>
        </p:nvSpPr>
        <p:spPr/>
        <p:txBody>
          <a:bodyPr>
            <a:normAutofit fontScale="70000" lnSpcReduction="20000"/>
          </a:bodyPr>
          <a:lstStyle/>
          <a:p>
            <a:r>
              <a:rPr lang="de-DE" dirty="0"/>
              <a:t>mit Fug und </a:t>
            </a:r>
            <a:r>
              <a:rPr lang="de-DE" dirty="0" smtClean="0"/>
              <a:t>Recht – quite rightly</a:t>
            </a:r>
            <a:endParaRPr lang="en-GB" dirty="0"/>
          </a:p>
        </p:txBody>
      </p:sp>
    </p:spTree>
    <p:extLst>
      <p:ext uri="{BB962C8B-B14F-4D97-AF65-F5344CB8AC3E}">
        <p14:creationId xmlns:p14="http://schemas.microsoft.com/office/powerpoint/2010/main" val="417915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ein gewissenloser Mörder und Mitläufer</a:t>
            </a:r>
            <a:endParaRPr lang="en-GB" dirty="0"/>
          </a:p>
        </p:txBody>
      </p:sp>
      <p:sp>
        <p:nvSpPr>
          <p:cNvPr id="3" name="Content Placeholder 2"/>
          <p:cNvSpPr>
            <a:spLocks noGrp="1"/>
          </p:cNvSpPr>
          <p:nvPr>
            <p:ph sz="half" idx="1"/>
          </p:nvPr>
        </p:nvSpPr>
        <p:spPr/>
        <p:txBody>
          <a:bodyPr>
            <a:normAutofit fontScale="85000" lnSpcReduction="10000"/>
          </a:bodyPr>
          <a:lstStyle/>
          <a:p>
            <a:r>
              <a:rPr lang="de-DE" dirty="0" smtClean="0"/>
              <a:t>Der </a:t>
            </a:r>
            <a:r>
              <a:rPr lang="de-DE" dirty="0"/>
              <a:t>Wirt ist demnach ein gewissenloser Mörder und Mitläufer, der den nationalistischen und vermeintlichen weltmännischen Äußerungen des Doktors unwidersprochen zustimmt (S.67ff.). Damit und mit der Abwälzung des Mordes auf Andri macht er sich mitschuldig an Andris Tod. Das kann er sich bei seiner Zeugenaussage aber nicht eingestehen („Ich bin nicht schuld“, S.24).</a:t>
            </a:r>
          </a:p>
          <a:p>
            <a:endParaRPr lang="en-GB" dirty="0"/>
          </a:p>
        </p:txBody>
      </p:sp>
      <p:sp>
        <p:nvSpPr>
          <p:cNvPr id="4" name="Content Placeholder 3"/>
          <p:cNvSpPr>
            <a:spLocks noGrp="1"/>
          </p:cNvSpPr>
          <p:nvPr>
            <p:ph sz="half" idx="2"/>
          </p:nvPr>
        </p:nvSpPr>
        <p:spPr/>
        <p:txBody>
          <a:bodyPr>
            <a:normAutofit fontScale="85000" lnSpcReduction="10000"/>
          </a:bodyPr>
          <a:lstStyle/>
          <a:p>
            <a:endParaRPr lang="en-GB"/>
          </a:p>
        </p:txBody>
      </p:sp>
    </p:spTree>
    <p:extLst>
      <p:ext uri="{BB962C8B-B14F-4D97-AF65-F5344CB8AC3E}">
        <p14:creationId xmlns:p14="http://schemas.microsoft.com/office/powerpoint/2010/main" val="168133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to know Andorra</a:t>
            </a:r>
            <a:endParaRPr lang="en-GB" dirty="0"/>
          </a:p>
        </p:txBody>
      </p:sp>
      <p:sp>
        <p:nvSpPr>
          <p:cNvPr id="3" name="Content Placeholder 2"/>
          <p:cNvSpPr>
            <a:spLocks noGrp="1"/>
          </p:cNvSpPr>
          <p:nvPr>
            <p:ph sz="half" idx="1"/>
          </p:nvPr>
        </p:nvSpPr>
        <p:spPr/>
        <p:txBody>
          <a:bodyPr/>
          <a:lstStyle/>
          <a:p>
            <a:r>
              <a:rPr lang="en-GB" dirty="0" err="1" smtClean="0"/>
              <a:t>Schreiben</a:t>
            </a:r>
            <a:r>
              <a:rPr lang="en-GB" dirty="0" smtClean="0"/>
              <a:t> </a:t>
            </a:r>
            <a:r>
              <a:rPr lang="en-GB" dirty="0" err="1" smtClean="0"/>
              <a:t>wir</a:t>
            </a:r>
            <a:r>
              <a:rPr lang="en-GB" dirty="0" smtClean="0"/>
              <a:t> </a:t>
            </a:r>
            <a:r>
              <a:rPr lang="en-GB" dirty="0" err="1" smtClean="0"/>
              <a:t>Seite</a:t>
            </a:r>
            <a:r>
              <a:rPr lang="en-GB" dirty="0" smtClean="0"/>
              <a:t> 59 </a:t>
            </a:r>
            <a:r>
              <a:rPr lang="en-GB" dirty="0" err="1" smtClean="0"/>
              <a:t>fertig</a:t>
            </a:r>
            <a:r>
              <a:rPr lang="en-GB" dirty="0" smtClean="0"/>
              <a:t>.</a:t>
            </a:r>
          </a:p>
          <a:p>
            <a:r>
              <a:rPr lang="en-GB" dirty="0" err="1" smtClean="0"/>
              <a:t>Beantworten</a:t>
            </a:r>
            <a:r>
              <a:rPr lang="en-GB" dirty="0" smtClean="0"/>
              <a:t> </a:t>
            </a:r>
            <a:r>
              <a:rPr lang="en-GB" dirty="0" err="1" smtClean="0"/>
              <a:t>wir</a:t>
            </a:r>
            <a:r>
              <a:rPr lang="en-GB" dirty="0" smtClean="0"/>
              <a:t> </a:t>
            </a:r>
            <a:r>
              <a:rPr lang="en-GB" dirty="0" err="1" smtClean="0"/>
              <a:t>alle</a:t>
            </a:r>
            <a:r>
              <a:rPr lang="en-GB" dirty="0" smtClean="0"/>
              <a:t> </a:t>
            </a:r>
            <a:r>
              <a:rPr lang="en-GB" dirty="0" err="1" smtClean="0"/>
              <a:t>Fragen</a:t>
            </a:r>
            <a:r>
              <a:rPr lang="en-GB" dirty="0" smtClean="0"/>
              <a:t> </a:t>
            </a:r>
            <a:r>
              <a:rPr lang="en-GB" dirty="0" err="1" smtClean="0"/>
              <a:t>zu</a:t>
            </a:r>
            <a:r>
              <a:rPr lang="en-GB" dirty="0" smtClean="0"/>
              <a:t> </a:t>
            </a:r>
            <a:r>
              <a:rPr lang="en-GB" dirty="0" err="1" smtClean="0"/>
              <a:t>Aufgaben</a:t>
            </a:r>
            <a:r>
              <a:rPr lang="en-GB" dirty="0" smtClean="0"/>
              <a:t> 1 und 2.</a:t>
            </a:r>
            <a:endParaRPr lang="en-GB" dirty="0"/>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37767506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TotalTime>
  <Words>614</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Der Wirt</vt:lpstr>
      <vt:lpstr>gewissenlos</vt:lpstr>
      <vt:lpstr>geldgeil und voreingenommen (prejudiced)</vt:lpstr>
      <vt:lpstr>Ablenkung</vt:lpstr>
      <vt:lpstr>Täterwissen</vt:lpstr>
      <vt:lpstr>ein gewissenloser Mörder und Mitläufer</vt:lpstr>
      <vt:lpstr>Getting to know Andorra</vt:lpstr>
    </vt:vector>
  </TitlesOfParts>
  <Company>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Wirt</dc:title>
  <dc:creator>Richard Morris</dc:creator>
  <cp:lastModifiedBy>Richard Morris</cp:lastModifiedBy>
  <cp:revision>6</cp:revision>
  <dcterms:created xsi:type="dcterms:W3CDTF">2018-01-14T12:27:20Z</dcterms:created>
  <dcterms:modified xsi:type="dcterms:W3CDTF">2018-01-14T12:43:09Z</dcterms:modified>
</cp:coreProperties>
</file>