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handoutMasterIdLst>
    <p:handoutMasterId r:id="rId20"/>
  </p:handoutMasterIdLst>
  <p:sldIdLst>
    <p:sldId id="256" r:id="rId2"/>
    <p:sldId id="257" r:id="rId3"/>
    <p:sldId id="279" r:id="rId4"/>
    <p:sldId id="258" r:id="rId5"/>
    <p:sldId id="265" r:id="rId6"/>
    <p:sldId id="266" r:id="rId7"/>
    <p:sldId id="280" r:id="rId8"/>
    <p:sldId id="282" r:id="rId9"/>
    <p:sldId id="260" r:id="rId10"/>
    <p:sldId id="261" r:id="rId11"/>
    <p:sldId id="271" r:id="rId12"/>
    <p:sldId id="269" r:id="rId13"/>
    <p:sldId id="276" r:id="rId14"/>
    <p:sldId id="267" r:id="rId15"/>
    <p:sldId id="272" r:id="rId16"/>
    <p:sldId id="273" r:id="rId17"/>
    <p:sldId id="268" r:id="rId18"/>
    <p:sldId id="281" r:id="rId19"/>
  </p:sldIdLst>
  <p:sldSz cx="9144000" cy="6858000" type="screen4x3"/>
  <p:notesSz cx="6794500" cy="9931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8" d="100"/>
          <a:sy n="88" d="100"/>
        </p:scale>
        <p:origin x="885"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2944283" cy="49657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8646" y="0"/>
            <a:ext cx="2944283" cy="496570"/>
          </a:xfrm>
          <a:prstGeom prst="rect">
            <a:avLst/>
          </a:prstGeom>
        </p:spPr>
        <p:txBody>
          <a:bodyPr vert="horz" lIns="91440" tIns="45720" rIns="91440" bIns="45720" rtlCol="0"/>
          <a:lstStyle>
            <a:lvl1pPr algn="r">
              <a:defRPr sz="1200"/>
            </a:lvl1pPr>
          </a:lstStyle>
          <a:p>
            <a:fld id="{E7F37B5A-7AFB-4B34-98ED-6A5CF4B525BF}" type="datetimeFigureOut">
              <a:rPr lang="en-GB" smtClean="0"/>
              <a:t>06/10/2022</a:t>
            </a:fld>
            <a:endParaRPr lang="en-GB"/>
          </a:p>
        </p:txBody>
      </p:sp>
      <p:sp>
        <p:nvSpPr>
          <p:cNvPr id="4" name="Footer Placeholder 3"/>
          <p:cNvSpPr>
            <a:spLocks noGrp="1"/>
          </p:cNvSpPr>
          <p:nvPr>
            <p:ph type="ftr" sz="quarter" idx="2"/>
          </p:nvPr>
        </p:nvSpPr>
        <p:spPr>
          <a:xfrm>
            <a:off x="2" y="9433107"/>
            <a:ext cx="2944283" cy="49657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8646" y="9433107"/>
            <a:ext cx="2944283" cy="496570"/>
          </a:xfrm>
          <a:prstGeom prst="rect">
            <a:avLst/>
          </a:prstGeom>
        </p:spPr>
        <p:txBody>
          <a:bodyPr vert="horz" lIns="91440" tIns="45720" rIns="91440" bIns="45720" rtlCol="0" anchor="b"/>
          <a:lstStyle>
            <a:lvl1pPr algn="r">
              <a:defRPr sz="1200"/>
            </a:lvl1pPr>
          </a:lstStyle>
          <a:p>
            <a:fld id="{2D4D02EE-114E-4A53-A408-1DF0CD3F6175}" type="slidenum">
              <a:rPr lang="en-GB" smtClean="0"/>
              <a:t>‹#›</a:t>
            </a:fld>
            <a:endParaRPr lang="en-GB"/>
          </a:p>
        </p:txBody>
      </p:sp>
    </p:spTree>
    <p:extLst>
      <p:ext uri="{BB962C8B-B14F-4D97-AF65-F5344CB8AC3E}">
        <p14:creationId xmlns:p14="http://schemas.microsoft.com/office/powerpoint/2010/main" val="152929425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25566BA6-AA9E-4FD2-90EE-D5E7E17706E5}" type="datetimeFigureOut">
              <a:rPr lang="en-GB" smtClean="0"/>
              <a:pPr/>
              <a:t>06/10/2022</a:t>
            </a:fld>
            <a:endParaRPr lang="en-GB"/>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GB"/>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3E85B83D-1414-400F-9635-CCB716644903}"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5566BA6-AA9E-4FD2-90EE-D5E7E17706E5}" type="datetimeFigureOut">
              <a:rPr lang="en-GB" smtClean="0"/>
              <a:pPr/>
              <a:t>06/10/2022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85B83D-1414-400F-9635-CCB716644903}"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5566BA6-AA9E-4FD2-90EE-D5E7E17706E5}" type="datetimeFigureOut">
              <a:rPr lang="en-GB" smtClean="0"/>
              <a:pPr/>
              <a:t>06/10/2022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85B83D-1414-400F-9635-CCB716644903}"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5566BA6-AA9E-4FD2-90EE-D5E7E17706E5}" type="datetimeFigureOut">
              <a:rPr lang="en-GB" smtClean="0"/>
              <a:pPr/>
              <a:t>06/10/2022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85B83D-1414-400F-9635-CCB716644903}" type="slidenum">
              <a:rPr lang="en-GB" smtClean="0"/>
              <a:pPr/>
              <a:t>‹#›</a:t>
            </a:fld>
            <a:endParaRPr lang="en-GB"/>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25566BA6-AA9E-4FD2-90EE-D5E7E17706E5}" type="datetimeFigureOut">
              <a:rPr lang="en-GB" smtClean="0"/>
              <a:pPr/>
              <a:t>06/10/2022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85B83D-1414-400F-9635-CCB716644903}" type="slidenum">
              <a:rPr lang="en-GB" smtClean="0"/>
              <a:pPr/>
              <a:t>‹#›</a:t>
            </a:fld>
            <a:endParaRPr lang="en-GB"/>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25566BA6-AA9E-4FD2-90EE-D5E7E17706E5}" type="datetimeFigureOut">
              <a:rPr lang="en-GB" smtClean="0"/>
              <a:pPr/>
              <a:t>06/10/2022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E85B83D-1414-400F-9635-CCB716644903}" type="slidenum">
              <a:rPr lang="en-GB" smtClean="0"/>
              <a:pPr/>
              <a:t>‹#›</a:t>
            </a:fld>
            <a:endParaRPr lang="en-GB"/>
          </a:p>
        </p:txBody>
      </p:sp>
      <p:sp>
        <p:nvSpPr>
          <p:cNvPr id="8" name="Title 7"/>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25566BA6-AA9E-4FD2-90EE-D5E7E17706E5}" type="datetimeFigureOut">
              <a:rPr lang="en-GB" smtClean="0"/>
              <a:pPr/>
              <a:t>06/10/2022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E85B83D-1414-400F-9635-CCB716644903}"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5566BA6-AA9E-4FD2-90EE-D5E7E17706E5}" type="datetimeFigureOut">
              <a:rPr lang="en-GB" smtClean="0"/>
              <a:pPr/>
              <a:t>06/10/2022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E85B83D-1414-400F-9635-CCB716644903}" type="slidenum">
              <a:rPr lang="en-GB" smtClean="0"/>
              <a:pPr/>
              <a:t>‹#›</a:t>
            </a:fld>
            <a:endParaRPr lang="en-GB"/>
          </a:p>
        </p:txBody>
      </p:sp>
      <p:sp>
        <p:nvSpPr>
          <p:cNvPr id="6" name="Title 5"/>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566BA6-AA9E-4FD2-90EE-D5E7E17706E5}" type="datetimeFigureOut">
              <a:rPr lang="en-GB" smtClean="0"/>
              <a:pPr/>
              <a:t>06/10/2022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E85B83D-1414-400F-9635-CCB716644903}"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25566BA6-AA9E-4FD2-90EE-D5E7E17706E5}" type="datetimeFigureOut">
              <a:rPr lang="en-GB" smtClean="0"/>
              <a:pPr/>
              <a:t>06/10/2022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E85B83D-1414-400F-9635-CCB716644903}"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25566BA6-AA9E-4FD2-90EE-D5E7E17706E5}" type="datetimeFigureOut">
              <a:rPr lang="en-GB" smtClean="0"/>
              <a:pPr/>
              <a:t>06/10/2022</a:t>
            </a:fld>
            <a:endParaRPr lang="en-GB"/>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GB"/>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3E85B83D-1414-400F-9635-CCB716644903}" type="slidenum">
              <a:rPr lang="en-GB" smtClean="0"/>
              <a:pPr/>
              <a:t>‹#›</a:t>
            </a:fld>
            <a:endParaRPr lang="en-GB"/>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25566BA6-AA9E-4FD2-90EE-D5E7E17706E5}" type="datetimeFigureOut">
              <a:rPr lang="en-GB" smtClean="0"/>
              <a:pPr/>
              <a:t>06/10/2022</a:t>
            </a:fld>
            <a:endParaRPr lang="en-GB"/>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GB"/>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3E85B83D-1414-400F-9635-CCB716644903}"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youtube.com/watch?v=UNoSYbMD7xw"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youtube.com/watch?v=JqOqo50LSZ0" TargetMode="External"/><Relationship Id="rId2" Type="http://schemas.openxmlformats.org/officeDocument/2006/relationships/hyperlink" Target="https://www.youtube.com/watch?v=7V7j2z0bkVg"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normAutofit/>
          </a:bodyPr>
          <a:lstStyle/>
          <a:p>
            <a:r>
              <a:rPr lang="en-GB" sz="3200" dirty="0"/>
              <a:t>Known as paper 3</a:t>
            </a:r>
          </a:p>
          <a:p>
            <a:r>
              <a:rPr lang="en-GB" sz="3200" dirty="0"/>
              <a:t>40% of final grade over two tasks</a:t>
            </a:r>
          </a:p>
          <a:p>
            <a:r>
              <a:rPr lang="en-GB" sz="3200" dirty="0"/>
              <a:t>20% Reading and 20% Writing</a:t>
            </a:r>
          </a:p>
          <a:p>
            <a:r>
              <a:rPr lang="en-GB" sz="3200" dirty="0"/>
              <a:t>Reading based on analysis of  three anthology texts from section B (up to 2000 words)</a:t>
            </a:r>
          </a:p>
          <a:p>
            <a:r>
              <a:rPr lang="en-GB" sz="3200" dirty="0"/>
              <a:t>Writing -  a creative task (1000-1500 words)</a:t>
            </a:r>
          </a:p>
        </p:txBody>
      </p:sp>
      <p:sp>
        <p:nvSpPr>
          <p:cNvPr id="4" name="Title 3"/>
          <p:cNvSpPr>
            <a:spLocks noGrp="1"/>
          </p:cNvSpPr>
          <p:nvPr>
            <p:ph type="title"/>
          </p:nvPr>
        </p:nvSpPr>
        <p:spPr>
          <a:xfrm>
            <a:off x="381000" y="304800"/>
            <a:ext cx="8229600" cy="1143000"/>
          </a:xfrm>
        </p:spPr>
        <p:txBody>
          <a:bodyPr>
            <a:normAutofit/>
          </a:bodyPr>
          <a:lstStyle/>
          <a:p>
            <a:r>
              <a:rPr lang="en-GB" dirty="0"/>
              <a:t> English Language Coursework</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What’s next?</a:t>
            </a:r>
          </a:p>
        </p:txBody>
      </p:sp>
      <p:sp>
        <p:nvSpPr>
          <p:cNvPr id="3" name="Content Placeholder 2"/>
          <p:cNvSpPr>
            <a:spLocks noGrp="1"/>
          </p:cNvSpPr>
          <p:nvPr>
            <p:ph sz="quarter" idx="1"/>
          </p:nvPr>
        </p:nvSpPr>
        <p:spPr/>
        <p:txBody>
          <a:bodyPr>
            <a:normAutofit fontScale="92500" lnSpcReduction="10000"/>
          </a:bodyPr>
          <a:lstStyle/>
          <a:p>
            <a:r>
              <a:rPr lang="en-GB" dirty="0"/>
              <a:t>After you have decided what you think the main </a:t>
            </a:r>
            <a:r>
              <a:rPr lang="en-GB" b="1" i="1" u="sng" dirty="0">
                <a:solidFill>
                  <a:srgbClr val="7030A0"/>
                </a:solidFill>
              </a:rPr>
              <a:t>theme(s)</a:t>
            </a:r>
            <a:r>
              <a:rPr lang="en-GB" dirty="0"/>
              <a:t> are, and highlighted some evidence showing what the poem is about as a whole, you need to show your understanding of how the poet has crafted their ideas.</a:t>
            </a:r>
          </a:p>
          <a:p>
            <a:r>
              <a:rPr lang="en-GB" dirty="0"/>
              <a:t>In another </a:t>
            </a:r>
            <a:r>
              <a:rPr lang="en-GB" b="1" dirty="0">
                <a:solidFill>
                  <a:srgbClr val="FF0000"/>
                </a:solidFill>
              </a:rPr>
              <a:t>colour</a:t>
            </a:r>
            <a:r>
              <a:rPr lang="en-GB" dirty="0"/>
              <a:t>, highlight any interesting uses of </a:t>
            </a:r>
            <a:r>
              <a:rPr lang="en-GB" b="1" i="1" u="sng" dirty="0">
                <a:solidFill>
                  <a:srgbClr val="FF0000"/>
                </a:solidFill>
              </a:rPr>
              <a:t>languag</a:t>
            </a:r>
            <a:r>
              <a:rPr lang="en-GB" b="1" i="1" dirty="0">
                <a:solidFill>
                  <a:srgbClr val="FF0000"/>
                </a:solidFill>
              </a:rPr>
              <a:t>e</a:t>
            </a:r>
            <a:r>
              <a:rPr lang="en-GB" dirty="0"/>
              <a:t> and label them with the correct technical term, reflecting on any connotations key words may have (SWAT)</a:t>
            </a:r>
          </a:p>
          <a:p>
            <a:r>
              <a:rPr lang="en-GB" dirty="0"/>
              <a:t>In another </a:t>
            </a:r>
            <a:r>
              <a:rPr lang="en-GB" b="1" dirty="0">
                <a:solidFill>
                  <a:srgbClr val="00B050"/>
                </a:solidFill>
              </a:rPr>
              <a:t>colour</a:t>
            </a:r>
            <a:r>
              <a:rPr lang="en-GB" dirty="0"/>
              <a:t>, highlight any interesting use of syntax/punctuation or other </a:t>
            </a:r>
            <a:r>
              <a:rPr lang="en-GB" b="1" i="1" u="sng" dirty="0">
                <a:solidFill>
                  <a:srgbClr val="00B050"/>
                </a:solidFill>
              </a:rPr>
              <a:t>structural features</a:t>
            </a:r>
            <a:r>
              <a:rPr lang="en-GB" dirty="0"/>
              <a:t>, noting the </a:t>
            </a:r>
            <a:r>
              <a:rPr lang="en-GB" i="1" dirty="0"/>
              <a:t>form</a:t>
            </a:r>
            <a:r>
              <a:rPr lang="en-GB" dirty="0"/>
              <a:t> the poem takes.</a:t>
            </a:r>
          </a:p>
          <a:p>
            <a:r>
              <a:rPr lang="en-GB" dirty="0"/>
              <a:t>Your </a:t>
            </a:r>
            <a:r>
              <a:rPr lang="en-GB" b="1" i="1" u="sng" dirty="0">
                <a:solidFill>
                  <a:srgbClr val="FF0000"/>
                </a:solidFill>
              </a:rPr>
              <a:t>language</a:t>
            </a:r>
            <a:r>
              <a:rPr lang="en-GB" dirty="0"/>
              <a:t> and </a:t>
            </a:r>
            <a:r>
              <a:rPr lang="en-GB" b="1" i="1" u="sng" dirty="0">
                <a:solidFill>
                  <a:srgbClr val="00B050"/>
                </a:solidFill>
              </a:rPr>
              <a:t>structure</a:t>
            </a:r>
            <a:r>
              <a:rPr lang="en-GB" dirty="0"/>
              <a:t> points may overlap.</a:t>
            </a:r>
          </a:p>
          <a:p>
            <a:endParaRPr lang="en-GB" dirty="0"/>
          </a:p>
          <a:p>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a:hlinkClick r:id="rId2"/>
              </a:rPr>
              <a:t>https://www.youtube.com/watch?v=UNoSYbMD7xw</a:t>
            </a:r>
            <a:r>
              <a:rPr lang="en-GB" dirty="0"/>
              <a:t> </a:t>
            </a:r>
          </a:p>
        </p:txBody>
      </p:sp>
      <p:sp>
        <p:nvSpPr>
          <p:cNvPr id="3" name="Title 2"/>
          <p:cNvSpPr>
            <a:spLocks noGrp="1"/>
          </p:cNvSpPr>
          <p:nvPr>
            <p:ph type="title"/>
          </p:nvPr>
        </p:nvSpPr>
        <p:spPr/>
        <p:txBody>
          <a:bodyPr>
            <a:normAutofit fontScale="90000"/>
          </a:bodyPr>
          <a:lstStyle/>
          <a:p>
            <a:r>
              <a:rPr lang="en-GB" dirty="0"/>
              <a:t>Context - The Bright Lights of Sarajevo</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a:t>What do you think are the bright lights of Sarajevo?</a:t>
            </a:r>
          </a:p>
          <a:p>
            <a:endParaRPr lang="en-GB" dirty="0"/>
          </a:p>
          <a:p>
            <a:r>
              <a:rPr lang="en-GB" dirty="0"/>
              <a:t>1. </a:t>
            </a:r>
          </a:p>
          <a:p>
            <a:r>
              <a:rPr lang="en-GB" dirty="0"/>
              <a:t>2. </a:t>
            </a:r>
          </a:p>
          <a:p>
            <a:endParaRPr lang="en-GB" dirty="0"/>
          </a:p>
          <a:p>
            <a:r>
              <a:rPr lang="en-GB" dirty="0"/>
              <a:t>3</a:t>
            </a:r>
          </a:p>
        </p:txBody>
      </p:sp>
      <p:sp>
        <p:nvSpPr>
          <p:cNvPr id="3" name="Title 2"/>
          <p:cNvSpPr>
            <a:spLocks noGrp="1"/>
          </p:cNvSpPr>
          <p:nvPr>
            <p:ph type="title"/>
          </p:nvPr>
        </p:nvSpPr>
        <p:spPr/>
        <p:txBody>
          <a:bodyPr>
            <a:normAutofit fontScale="90000"/>
          </a:bodyPr>
          <a:lstStyle/>
          <a:p>
            <a:r>
              <a:rPr lang="en-GB" dirty="0"/>
              <a:t>Start with the title - </a:t>
            </a:r>
            <a:r>
              <a:rPr lang="en-GB" i="1" dirty="0"/>
              <a:t>connotations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5DEE5C2-7A0A-4781-AE09-5F0529D1751B}"/>
              </a:ext>
            </a:extLst>
          </p:cNvPr>
          <p:cNvSpPr>
            <a:spLocks noGrp="1"/>
          </p:cNvSpPr>
          <p:nvPr>
            <p:ph idx="1"/>
          </p:nvPr>
        </p:nvSpPr>
        <p:spPr/>
        <p:txBody>
          <a:bodyPr/>
          <a:lstStyle/>
          <a:p>
            <a:pPr marL="624078" indent="-514350">
              <a:buAutoNum type="arabicPeriod"/>
            </a:pPr>
            <a:r>
              <a:rPr lang="en-GB" dirty="0"/>
              <a:t>Explore the contrasts in the connotations of the title and the image of the ‘bright lights’.</a:t>
            </a:r>
          </a:p>
          <a:p>
            <a:pPr marL="624078" indent="-514350">
              <a:buAutoNum type="arabicPeriod"/>
            </a:pPr>
            <a:r>
              <a:rPr lang="en-GB" dirty="0"/>
              <a:t>Write about the contrast between the way the old and the young behave.</a:t>
            </a:r>
          </a:p>
          <a:p>
            <a:pPr marL="624078" indent="-514350">
              <a:buAutoNum type="arabicPeriod"/>
            </a:pPr>
            <a:r>
              <a:rPr lang="en-GB" dirty="0"/>
              <a:t>Trace the contrasting lexical patterns of romance/love and war and explain why you think this is included.</a:t>
            </a:r>
          </a:p>
          <a:p>
            <a:pPr marL="624078" indent="-514350">
              <a:buAutoNum type="arabicPeriod"/>
            </a:pPr>
            <a:r>
              <a:rPr lang="en-GB" dirty="0"/>
              <a:t>Find a contrasting area to explore that focuses on a structural aspect of the poem – how does this reinforce the way the youth challenge the restrictions of living in a war zone?</a:t>
            </a:r>
          </a:p>
        </p:txBody>
      </p:sp>
      <p:sp>
        <p:nvSpPr>
          <p:cNvPr id="3" name="Title 2">
            <a:extLst>
              <a:ext uri="{FF2B5EF4-FFF2-40B4-BE49-F238E27FC236}">
                <a16:creationId xmlns:a16="http://schemas.microsoft.com/office/drawing/2014/main" id="{1B999AAF-0FCB-4BAD-912E-1664FDD3A7FA}"/>
              </a:ext>
            </a:extLst>
          </p:cNvPr>
          <p:cNvSpPr>
            <a:spLocks noGrp="1"/>
          </p:cNvSpPr>
          <p:nvPr>
            <p:ph type="title"/>
          </p:nvPr>
        </p:nvSpPr>
        <p:spPr/>
        <p:txBody>
          <a:bodyPr>
            <a:normAutofit fontScale="90000"/>
          </a:bodyPr>
          <a:lstStyle/>
          <a:p>
            <a:r>
              <a:rPr lang="en-GB" dirty="0"/>
              <a:t>How do the young people cope with adversity in Bright Lights…?</a:t>
            </a:r>
          </a:p>
        </p:txBody>
      </p:sp>
    </p:spTree>
    <p:extLst>
      <p:ext uri="{BB962C8B-B14F-4D97-AF65-F5344CB8AC3E}">
        <p14:creationId xmlns:p14="http://schemas.microsoft.com/office/powerpoint/2010/main" val="5981624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Font typeface="Wingdings" panose="05000000000000000000" pitchFamily="2" charset="2"/>
              <a:buChar char="v"/>
            </a:pPr>
            <a:r>
              <a:rPr lang="en-GB" dirty="0"/>
              <a:t>   Answer the questions on the Coursework question sheet that explore the theme of overcoming adversity in more detail. </a:t>
            </a:r>
          </a:p>
          <a:p>
            <a:pPr>
              <a:buFont typeface="Wingdings" panose="05000000000000000000" pitchFamily="2" charset="2"/>
              <a:buChar char="v"/>
            </a:pPr>
            <a:r>
              <a:rPr lang="en-GB" dirty="0"/>
              <a:t> Write your answers up into full PEE/SWAT paragraphs that can be marked, so you can rely on this work to help you draft the coursework essay.</a:t>
            </a:r>
          </a:p>
          <a:p>
            <a:pPr>
              <a:buFont typeface="Wingdings" panose="05000000000000000000" pitchFamily="2" charset="2"/>
              <a:buChar char="v"/>
            </a:pPr>
            <a:r>
              <a:rPr lang="en-GB" dirty="0"/>
              <a:t>After teacher feedback, select your most confident four points (ensuring some relevant context is included in one of them) and keep them for this section of your essay. One </a:t>
            </a:r>
            <a:r>
              <a:rPr lang="en-GB" b="1" dirty="0"/>
              <a:t>must</a:t>
            </a:r>
            <a:r>
              <a:rPr lang="en-GB" dirty="0"/>
              <a:t> be a structure point.</a:t>
            </a:r>
          </a:p>
        </p:txBody>
      </p:sp>
      <p:sp>
        <p:nvSpPr>
          <p:cNvPr id="3" name="Title 2"/>
          <p:cNvSpPr>
            <a:spLocks noGrp="1"/>
          </p:cNvSpPr>
          <p:nvPr>
            <p:ph type="title"/>
          </p:nvPr>
        </p:nvSpPr>
        <p:spPr/>
        <p:txBody>
          <a:bodyPr>
            <a:normAutofit fontScale="90000"/>
          </a:bodyPr>
          <a:lstStyle/>
          <a:p>
            <a:r>
              <a:rPr lang="en-GB" dirty="0"/>
              <a:t>On completion of the matching task on contrasts in ‘Bright Lights..’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a:hlinkClick r:id="rId2"/>
              </a:rPr>
              <a:t>https://www.youtube.com/watch?v=7V7j2z0bkVg</a:t>
            </a:r>
            <a:endParaRPr lang="en-GB" dirty="0"/>
          </a:p>
          <a:p>
            <a:r>
              <a:rPr lang="en-GB" dirty="0"/>
              <a:t>(On Barack Obama) </a:t>
            </a:r>
          </a:p>
        </p:txBody>
      </p:sp>
      <p:sp>
        <p:nvSpPr>
          <p:cNvPr id="3" name="Title 2"/>
          <p:cNvSpPr>
            <a:spLocks noGrp="1"/>
          </p:cNvSpPr>
          <p:nvPr>
            <p:ph type="title"/>
          </p:nvPr>
        </p:nvSpPr>
        <p:spPr/>
        <p:txBody>
          <a:bodyPr/>
          <a:lstStyle/>
          <a:p>
            <a:r>
              <a:rPr lang="en-GB" dirty="0"/>
              <a:t>Context – Still I Rise</a:t>
            </a:r>
          </a:p>
        </p:txBody>
      </p:sp>
      <p:sp>
        <p:nvSpPr>
          <p:cNvPr id="5" name="TextBox 4">
            <a:extLst>
              <a:ext uri="{FF2B5EF4-FFF2-40B4-BE49-F238E27FC236}">
                <a16:creationId xmlns:a16="http://schemas.microsoft.com/office/drawing/2014/main" id="{0FCF399D-FCC4-4AC8-A199-5A9F03F52AB3}"/>
              </a:ext>
            </a:extLst>
          </p:cNvPr>
          <p:cNvSpPr txBox="1"/>
          <p:nvPr/>
        </p:nvSpPr>
        <p:spPr>
          <a:xfrm>
            <a:off x="2274758" y="3124572"/>
            <a:ext cx="4579494" cy="923330"/>
          </a:xfrm>
          <a:prstGeom prst="rect">
            <a:avLst/>
          </a:prstGeom>
          <a:noFill/>
        </p:spPr>
        <p:txBody>
          <a:bodyPr wrap="square">
            <a:spAutoFit/>
          </a:bodyPr>
          <a:lstStyle/>
          <a:p>
            <a:endParaRPr lang="en-GB" dirty="0">
              <a:hlinkClick r:id="rId3"/>
            </a:endParaRPr>
          </a:p>
          <a:p>
            <a:r>
              <a:rPr lang="en-GB" dirty="0">
                <a:hlinkClick r:id="rId3"/>
              </a:rPr>
              <a:t>https://www.youtube.com/watch?v=JqOqo50LSZ0</a:t>
            </a:r>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GB" sz="3600" dirty="0"/>
              <a:t>Can we identify three areas of adversity within this racism?</a:t>
            </a:r>
          </a:p>
          <a:p>
            <a:r>
              <a:rPr lang="en-GB" sz="3600" dirty="0"/>
              <a:t>How does Angelou respond to the different aspects of adversity she experiences?</a:t>
            </a:r>
          </a:p>
        </p:txBody>
      </p:sp>
      <p:sp>
        <p:nvSpPr>
          <p:cNvPr id="3" name="Title 2"/>
          <p:cNvSpPr>
            <a:spLocks noGrp="1"/>
          </p:cNvSpPr>
          <p:nvPr>
            <p:ph type="title"/>
          </p:nvPr>
        </p:nvSpPr>
        <p:spPr/>
        <p:txBody>
          <a:bodyPr>
            <a:normAutofit fontScale="90000"/>
          </a:bodyPr>
          <a:lstStyle/>
          <a:p>
            <a:r>
              <a:rPr lang="en-GB" dirty="0"/>
              <a:t>How does Angelou respond to adversity?</a:t>
            </a:r>
          </a:p>
        </p:txBody>
      </p:sp>
    </p:spTree>
    <p:extLst>
      <p:ext uri="{BB962C8B-B14F-4D97-AF65-F5344CB8AC3E}">
        <p14:creationId xmlns:p14="http://schemas.microsoft.com/office/powerpoint/2010/main" val="17610640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buNone/>
            </a:pPr>
            <a:r>
              <a:rPr lang="en-GB" sz="3200" dirty="0"/>
              <a:t>   </a:t>
            </a:r>
            <a:r>
              <a:rPr lang="en-GB" sz="2800" dirty="0"/>
              <a:t>In this poem there is a </a:t>
            </a:r>
            <a:r>
              <a:rPr lang="en-GB" sz="2800" u="sng" dirty="0"/>
              <a:t>great contrast </a:t>
            </a:r>
            <a:r>
              <a:rPr lang="en-GB" sz="2800" dirty="0"/>
              <a:t>between the expectations and views of Angelou herself, and those who seek to oppress her and black women like her.</a:t>
            </a:r>
          </a:p>
          <a:p>
            <a:pPr>
              <a:buFont typeface="Wingdings" pitchFamily="2" charset="2"/>
              <a:buChar char="v"/>
            </a:pPr>
            <a:r>
              <a:rPr lang="en-GB" sz="2800" dirty="0"/>
              <a:t>Can you explain how Maya Angelou overcomes adversity by challenging those who want to oppress her and black women like her, through her use of language and structure in the poem ‘Still I Rise’?</a:t>
            </a:r>
          </a:p>
          <a:p>
            <a:pPr>
              <a:buFont typeface="Wingdings" pitchFamily="2" charset="2"/>
              <a:buChar char="v"/>
            </a:pPr>
            <a:endParaRPr lang="en-GB" sz="2800" dirty="0"/>
          </a:p>
          <a:p>
            <a:pPr>
              <a:buFont typeface="Wingdings" pitchFamily="2" charset="2"/>
              <a:buChar char="v"/>
            </a:pPr>
            <a:r>
              <a:rPr lang="en-GB" sz="2800" dirty="0"/>
              <a:t>Be prepared to both present your ideas to the class, and to make detailed notes on others’ feedback.</a:t>
            </a:r>
          </a:p>
          <a:p>
            <a:pPr>
              <a:buNone/>
            </a:pPr>
            <a:endParaRPr lang="en-GB" dirty="0"/>
          </a:p>
        </p:txBody>
      </p:sp>
      <p:sp>
        <p:nvSpPr>
          <p:cNvPr id="3" name="Title 2"/>
          <p:cNvSpPr>
            <a:spLocks noGrp="1"/>
          </p:cNvSpPr>
          <p:nvPr>
            <p:ph type="title"/>
          </p:nvPr>
        </p:nvSpPr>
        <p:spPr/>
        <p:txBody>
          <a:bodyPr/>
          <a:lstStyle/>
          <a:p>
            <a:r>
              <a:rPr lang="en-GB" dirty="0"/>
              <a:t>Still I Rise: Task in groups of 4</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533C70-A849-48E7-B063-9194B955EB0A}"/>
              </a:ext>
            </a:extLst>
          </p:cNvPr>
          <p:cNvSpPr>
            <a:spLocks noGrp="1"/>
          </p:cNvSpPr>
          <p:nvPr>
            <p:ph idx="1"/>
          </p:nvPr>
        </p:nvSpPr>
        <p:spPr/>
        <p:txBody>
          <a:bodyPr>
            <a:normAutofit fontScale="92500" lnSpcReduction="10000"/>
          </a:bodyPr>
          <a:lstStyle/>
          <a:p>
            <a:pPr>
              <a:buFont typeface="Wingdings" panose="05000000000000000000" pitchFamily="2" charset="2"/>
              <a:buChar char="ü"/>
            </a:pPr>
            <a:r>
              <a:rPr lang="en-GB" dirty="0"/>
              <a:t>Complete the questions on the handout and listen carefully to whole class feedback.</a:t>
            </a:r>
          </a:p>
          <a:p>
            <a:pPr>
              <a:buFont typeface="Wingdings" panose="05000000000000000000" pitchFamily="2" charset="2"/>
              <a:buChar char="ü"/>
            </a:pPr>
            <a:r>
              <a:rPr lang="en-GB" dirty="0"/>
              <a:t>As you did before on ‘The Bright Lights of Sarajevo,’ you are now going to write up your exploration of ‘Still I Rise,’ discussing how Angelou shows her methods of overcoming adversity  by challenging her oppressors.</a:t>
            </a:r>
          </a:p>
          <a:p>
            <a:pPr>
              <a:buFont typeface="Wingdings" panose="05000000000000000000" pitchFamily="2" charset="2"/>
              <a:buChar char="ü"/>
            </a:pPr>
            <a:r>
              <a:rPr lang="en-GB" dirty="0"/>
              <a:t>Aim for three detailed PEE/SWAT points – one </a:t>
            </a:r>
            <a:r>
              <a:rPr lang="en-GB" b="1" dirty="0"/>
              <a:t>must</a:t>
            </a:r>
            <a:r>
              <a:rPr lang="en-GB" dirty="0"/>
              <a:t> be a structure point.</a:t>
            </a:r>
          </a:p>
          <a:p>
            <a:pPr marL="109728" indent="0">
              <a:buNone/>
            </a:pPr>
            <a:endParaRPr lang="en-GB" dirty="0"/>
          </a:p>
          <a:p>
            <a:pPr marL="109728" indent="0">
              <a:buNone/>
            </a:pPr>
            <a:endParaRPr lang="en-GB" dirty="0"/>
          </a:p>
          <a:p>
            <a:pPr marL="109728" indent="0">
              <a:buNone/>
            </a:pPr>
            <a:r>
              <a:rPr lang="en-GB" dirty="0"/>
              <a:t>Integrate some </a:t>
            </a:r>
            <a:r>
              <a:rPr lang="en-GB" i="1" dirty="0"/>
              <a:t>contextual detail </a:t>
            </a:r>
            <a:r>
              <a:rPr lang="en-GB" dirty="0"/>
              <a:t>about Angelou and what may have influenced her perspectives and reactions.</a:t>
            </a:r>
          </a:p>
        </p:txBody>
      </p:sp>
      <p:sp>
        <p:nvSpPr>
          <p:cNvPr id="3" name="Title 2">
            <a:extLst>
              <a:ext uri="{FF2B5EF4-FFF2-40B4-BE49-F238E27FC236}">
                <a16:creationId xmlns:a16="http://schemas.microsoft.com/office/drawing/2014/main" id="{F546053B-2A29-4C48-97BA-D2DB0BE7747F}"/>
              </a:ext>
            </a:extLst>
          </p:cNvPr>
          <p:cNvSpPr>
            <a:spLocks noGrp="1"/>
          </p:cNvSpPr>
          <p:nvPr>
            <p:ph type="title"/>
          </p:nvPr>
        </p:nvSpPr>
        <p:spPr/>
        <p:txBody>
          <a:bodyPr>
            <a:normAutofit fontScale="90000"/>
          </a:bodyPr>
          <a:lstStyle/>
          <a:p>
            <a:r>
              <a:rPr lang="en-GB" dirty="0"/>
              <a:t>Writing up this section of your coursework response</a:t>
            </a:r>
          </a:p>
        </p:txBody>
      </p:sp>
    </p:spTree>
    <p:extLst>
      <p:ext uri="{BB962C8B-B14F-4D97-AF65-F5344CB8AC3E}">
        <p14:creationId xmlns:p14="http://schemas.microsoft.com/office/powerpoint/2010/main" val="1052115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None/>
            </a:pPr>
            <a:r>
              <a:rPr lang="en-GB" sz="2800" dirty="0"/>
              <a:t>Texts for study:</a:t>
            </a:r>
          </a:p>
          <a:p>
            <a:r>
              <a:rPr lang="en-GB" sz="2800" i="1" dirty="0"/>
              <a:t>Significant Cigarettes </a:t>
            </a:r>
            <a:r>
              <a:rPr lang="en-GB" sz="2800" dirty="0"/>
              <a:t>(From </a:t>
            </a:r>
            <a:r>
              <a:rPr lang="en-GB" sz="2800" i="1" dirty="0"/>
              <a:t>The Road Home</a:t>
            </a:r>
            <a:r>
              <a:rPr lang="en-GB" sz="2800" dirty="0"/>
              <a:t>) by Rose </a:t>
            </a:r>
            <a:r>
              <a:rPr lang="en-GB" sz="2800" dirty="0" err="1"/>
              <a:t>Tremain</a:t>
            </a:r>
            <a:endParaRPr lang="en-GB" sz="2800" dirty="0"/>
          </a:p>
          <a:p>
            <a:r>
              <a:rPr lang="en-GB" sz="2800" i="1" dirty="0"/>
              <a:t>The Bright Lights of Sarajevo </a:t>
            </a:r>
            <a:r>
              <a:rPr lang="en-GB" sz="2800" dirty="0"/>
              <a:t>by Tony Harrison</a:t>
            </a:r>
          </a:p>
          <a:p>
            <a:r>
              <a:rPr lang="en-GB" sz="2800" i="1" dirty="0"/>
              <a:t>Still I Rise </a:t>
            </a:r>
            <a:r>
              <a:rPr lang="en-GB" sz="2800" dirty="0"/>
              <a:t>by Maya Angelou</a:t>
            </a:r>
          </a:p>
          <a:p>
            <a:pPr marL="109728" indent="0">
              <a:buNone/>
            </a:pPr>
            <a:endParaRPr lang="en-GB" sz="2800" dirty="0"/>
          </a:p>
          <a:p>
            <a:pPr marL="109728" indent="0">
              <a:buNone/>
            </a:pPr>
            <a:r>
              <a:rPr lang="en-GB" sz="2800" dirty="0"/>
              <a:t>Theme: adversity (a difficult or unpleasant situation)</a:t>
            </a:r>
          </a:p>
          <a:p>
            <a:pPr marL="109728" indent="0">
              <a:buNone/>
            </a:pPr>
            <a:r>
              <a:rPr lang="en-GB" sz="2800" dirty="0"/>
              <a:t>Synonyms: misfortune, trouble, distress, hardship.</a:t>
            </a:r>
          </a:p>
          <a:p>
            <a:pPr marL="109728" indent="0">
              <a:buNone/>
            </a:pPr>
            <a:endParaRPr lang="en-GB" sz="2800" dirty="0"/>
          </a:p>
          <a:p>
            <a:pPr>
              <a:buNone/>
            </a:pPr>
            <a:endParaRPr lang="en-GB" dirty="0"/>
          </a:p>
        </p:txBody>
      </p:sp>
      <p:sp>
        <p:nvSpPr>
          <p:cNvPr id="3" name="Title 2"/>
          <p:cNvSpPr>
            <a:spLocks noGrp="1"/>
          </p:cNvSpPr>
          <p:nvPr>
            <p:ph type="title"/>
          </p:nvPr>
        </p:nvSpPr>
        <p:spPr/>
        <p:txBody>
          <a:bodyPr/>
          <a:lstStyle/>
          <a:p>
            <a:r>
              <a:rPr lang="en-GB" dirty="0"/>
              <a:t>Reading Coursework 20%</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3E05309-9458-4858-AA22-1E3717DBA1E0}"/>
              </a:ext>
            </a:extLst>
          </p:cNvPr>
          <p:cNvSpPr>
            <a:spLocks noGrp="1"/>
          </p:cNvSpPr>
          <p:nvPr>
            <p:ph idx="1"/>
          </p:nvPr>
        </p:nvSpPr>
        <p:spPr/>
        <p:txBody>
          <a:bodyPr>
            <a:normAutofit lnSpcReduction="10000"/>
          </a:bodyPr>
          <a:lstStyle/>
          <a:p>
            <a:pPr marL="109728" indent="0">
              <a:buNone/>
            </a:pPr>
            <a:r>
              <a:rPr lang="en-GB" dirty="0"/>
              <a:t>Discuss how the writers use language and structure to present the idea of individuals coping with adversity in </a:t>
            </a:r>
            <a:r>
              <a:rPr lang="en-GB" i="1" dirty="0"/>
              <a:t>Still I Rise </a:t>
            </a:r>
            <a:r>
              <a:rPr lang="en-GB" dirty="0"/>
              <a:t>by Maya Angelou, </a:t>
            </a:r>
            <a:r>
              <a:rPr lang="en-GB" i="1" dirty="0"/>
              <a:t>Significant Cigarettes</a:t>
            </a:r>
            <a:r>
              <a:rPr lang="en-GB" dirty="0"/>
              <a:t>, (From </a:t>
            </a:r>
            <a:r>
              <a:rPr lang="en-GB" i="1" dirty="0"/>
              <a:t>The Road Home) </a:t>
            </a:r>
            <a:r>
              <a:rPr lang="en-GB" dirty="0"/>
              <a:t>by Rose </a:t>
            </a:r>
            <a:r>
              <a:rPr lang="en-GB" dirty="0" err="1"/>
              <a:t>Tremain</a:t>
            </a:r>
            <a:r>
              <a:rPr lang="en-GB" dirty="0"/>
              <a:t> and </a:t>
            </a:r>
            <a:r>
              <a:rPr lang="en-GB" i="1" dirty="0"/>
              <a:t>The Bright Lights of Sarajevo </a:t>
            </a:r>
            <a:r>
              <a:rPr lang="en-GB" dirty="0"/>
              <a:t>by Tony Harrison.</a:t>
            </a:r>
          </a:p>
          <a:p>
            <a:pPr marL="109728" indent="0">
              <a:buNone/>
            </a:pPr>
            <a:endParaRPr lang="en-GB" dirty="0"/>
          </a:p>
          <a:p>
            <a:pPr>
              <a:buFont typeface="Wingdings" panose="05000000000000000000" pitchFamily="2" charset="2"/>
              <a:buChar char="q"/>
            </a:pPr>
            <a:r>
              <a:rPr lang="en-GB" dirty="0"/>
              <a:t>Writers ideas and perspectives on this theme</a:t>
            </a:r>
          </a:p>
          <a:p>
            <a:pPr>
              <a:buFont typeface="Wingdings" panose="05000000000000000000" pitchFamily="2" charset="2"/>
              <a:buChar char="q"/>
            </a:pPr>
            <a:r>
              <a:rPr lang="en-GB" dirty="0"/>
              <a:t>Analyse the effects on the reader of language and structure choices</a:t>
            </a:r>
          </a:p>
          <a:p>
            <a:pPr>
              <a:buFont typeface="Wingdings" panose="05000000000000000000" pitchFamily="2" charset="2"/>
              <a:buChar char="q"/>
            </a:pPr>
            <a:r>
              <a:rPr lang="en-GB" dirty="0"/>
              <a:t>Include close textual reference and quotation to illustrate ideas</a:t>
            </a:r>
          </a:p>
        </p:txBody>
      </p:sp>
      <p:sp>
        <p:nvSpPr>
          <p:cNvPr id="3" name="Title 2">
            <a:extLst>
              <a:ext uri="{FF2B5EF4-FFF2-40B4-BE49-F238E27FC236}">
                <a16:creationId xmlns:a16="http://schemas.microsoft.com/office/drawing/2014/main" id="{A0B5E84E-3311-4182-BA7F-3139709830D8}"/>
              </a:ext>
            </a:extLst>
          </p:cNvPr>
          <p:cNvSpPr>
            <a:spLocks noGrp="1"/>
          </p:cNvSpPr>
          <p:nvPr>
            <p:ph type="title"/>
          </p:nvPr>
        </p:nvSpPr>
        <p:spPr/>
        <p:txBody>
          <a:bodyPr/>
          <a:lstStyle/>
          <a:p>
            <a:r>
              <a:rPr lang="en-GB" dirty="0"/>
              <a:t>Coursework task title:</a:t>
            </a:r>
          </a:p>
        </p:txBody>
      </p:sp>
    </p:spTree>
    <p:extLst>
      <p:ext uri="{BB962C8B-B14F-4D97-AF65-F5344CB8AC3E}">
        <p14:creationId xmlns:p14="http://schemas.microsoft.com/office/powerpoint/2010/main" val="15321863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Font typeface="Wingdings" panose="05000000000000000000" pitchFamily="2" charset="2"/>
              <a:buChar char="Ø"/>
            </a:pPr>
            <a:r>
              <a:rPr lang="en-GB" dirty="0"/>
              <a:t>Tony Harrison as a poet and war correspondent</a:t>
            </a:r>
          </a:p>
          <a:p>
            <a:r>
              <a:rPr lang="en-GB" dirty="0"/>
              <a:t>The siege of Sarajevo</a:t>
            </a:r>
          </a:p>
          <a:p>
            <a:r>
              <a:rPr lang="en-GB" dirty="0"/>
              <a:t>Muslim, Serb, Croat</a:t>
            </a:r>
          </a:p>
          <a:p>
            <a:pPr>
              <a:buFont typeface="Wingdings" panose="05000000000000000000" pitchFamily="2" charset="2"/>
              <a:buChar char="Ø"/>
            </a:pPr>
            <a:r>
              <a:rPr lang="en-GB" dirty="0"/>
              <a:t>Maya Angelou as a black female voice</a:t>
            </a:r>
          </a:p>
          <a:p>
            <a:r>
              <a:rPr lang="en-GB" dirty="0"/>
              <a:t>The history of slavery in the USA</a:t>
            </a:r>
          </a:p>
          <a:p>
            <a:r>
              <a:rPr lang="en-GB" dirty="0"/>
              <a:t>The Civil Rights Movement</a:t>
            </a:r>
          </a:p>
          <a:p>
            <a:pPr>
              <a:buFont typeface="Wingdings" panose="05000000000000000000" pitchFamily="2" charset="2"/>
              <a:buChar char="Ø"/>
            </a:pPr>
            <a:r>
              <a:rPr lang="en-GB" dirty="0"/>
              <a:t>Rose </a:t>
            </a:r>
            <a:r>
              <a:rPr lang="en-GB" dirty="0" err="1"/>
              <a:t>Tremain</a:t>
            </a:r>
            <a:r>
              <a:rPr lang="en-GB" dirty="0"/>
              <a:t> – novelist</a:t>
            </a:r>
          </a:p>
          <a:p>
            <a:pPr>
              <a:buFont typeface="Wingdings" panose="05000000000000000000" pitchFamily="2" charset="2"/>
              <a:buChar char="Ø"/>
            </a:pPr>
            <a:r>
              <a:rPr lang="en-GB" dirty="0"/>
              <a:t>Polish immigration  key dates 2004 and 2008 (date novel is set)</a:t>
            </a:r>
          </a:p>
          <a:p>
            <a:pPr marL="109728" indent="0">
              <a:buNone/>
            </a:pPr>
            <a:endParaRPr lang="en-GB" dirty="0"/>
          </a:p>
          <a:p>
            <a:endParaRPr lang="en-GB" dirty="0"/>
          </a:p>
          <a:p>
            <a:endParaRPr lang="en-GB" dirty="0"/>
          </a:p>
        </p:txBody>
      </p:sp>
      <p:sp>
        <p:nvSpPr>
          <p:cNvPr id="3" name="Title 2"/>
          <p:cNvSpPr>
            <a:spLocks noGrp="1"/>
          </p:cNvSpPr>
          <p:nvPr>
            <p:ph type="title"/>
          </p:nvPr>
        </p:nvSpPr>
        <p:spPr/>
        <p:txBody>
          <a:bodyPr/>
          <a:lstStyle/>
          <a:p>
            <a:r>
              <a:rPr lang="en-GB" dirty="0"/>
              <a:t> Research on Context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GB" dirty="0"/>
              <a:t>In 1984 the capital city of Sarajevo hosted the Winter Olympics and was a city celebrated for its arts, culture and multi-cultural population.</a:t>
            </a:r>
          </a:p>
          <a:p>
            <a:r>
              <a:rPr lang="en-GB" dirty="0"/>
              <a:t>From 1992-6 a bitter conflict took place between different ethnic factions and Sarajevo was under siege for the duration by Bosnian Serbs and 14000 people died, 5434 of them civilians.</a:t>
            </a:r>
          </a:p>
          <a:p>
            <a:r>
              <a:rPr lang="en-GB" dirty="0"/>
              <a:t>Daily attacks were suffered by civilians from snipers, tank and artillery fire and homes, school, hospitals etc were destroyed and the bombing of people as they queued for food caused international outrage.</a:t>
            </a:r>
          </a:p>
          <a:p>
            <a:endParaRPr lang="en-GB" dirty="0"/>
          </a:p>
        </p:txBody>
      </p:sp>
      <p:sp>
        <p:nvSpPr>
          <p:cNvPr id="3" name="Title 2"/>
          <p:cNvSpPr>
            <a:spLocks noGrp="1"/>
          </p:cNvSpPr>
          <p:nvPr>
            <p:ph type="title"/>
          </p:nvPr>
        </p:nvSpPr>
        <p:spPr/>
        <p:txBody>
          <a:bodyPr>
            <a:normAutofit fontScale="90000"/>
          </a:bodyPr>
          <a:lstStyle/>
          <a:p>
            <a:r>
              <a:rPr lang="en-GB" dirty="0"/>
              <a:t>Tony Harrison - sent by British press to cover the war in Bosnia ‘95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GB" dirty="0"/>
              <a:t>Her work focuses on women, racism, family, identity and despite her recent death, she remains a leading figure in the black literary tradition. Rather than simple anger or violence against the oppressors of black people throughout history in America (and in modern times), Angelou challenged the very foundations of oppression by asserting her pride in who she is and inspiring others to do the same. She celebrates the strength and resilience of black people. From lowly origins, Angelou, who was once homeless, challenged and fought her way to a position of intellectual leadership through sheer personal determination. </a:t>
            </a:r>
          </a:p>
        </p:txBody>
      </p:sp>
      <p:sp>
        <p:nvSpPr>
          <p:cNvPr id="3" name="Title 2"/>
          <p:cNvSpPr>
            <a:spLocks noGrp="1"/>
          </p:cNvSpPr>
          <p:nvPr>
            <p:ph type="title"/>
          </p:nvPr>
        </p:nvSpPr>
        <p:spPr/>
        <p:txBody>
          <a:bodyPr>
            <a:normAutofit fontScale="90000"/>
          </a:bodyPr>
          <a:lstStyle/>
          <a:p>
            <a:r>
              <a:rPr lang="en-GB" dirty="0"/>
              <a:t>Maya Angelou – writer, poet, civil rights activist, composer, lecturer...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5FE2C10-D8E4-47C1-907E-B24DA52EB96F}"/>
              </a:ext>
            </a:extLst>
          </p:cNvPr>
          <p:cNvSpPr>
            <a:spLocks noGrp="1"/>
          </p:cNvSpPr>
          <p:nvPr>
            <p:ph idx="1"/>
          </p:nvPr>
        </p:nvSpPr>
        <p:spPr/>
        <p:txBody>
          <a:bodyPr/>
          <a:lstStyle/>
          <a:p>
            <a:r>
              <a:rPr lang="en-GB" dirty="0"/>
              <a:t>English novelist B 1943</a:t>
            </a:r>
          </a:p>
          <a:p>
            <a:r>
              <a:rPr lang="en-GB" dirty="0"/>
              <a:t>2004 Poland became part of the EU and by 2008 there had been a huge number of Polish immigrants coming to the UK in search of work.</a:t>
            </a:r>
          </a:p>
          <a:p>
            <a:r>
              <a:rPr lang="en-GB" dirty="0"/>
              <a:t>British attitudes to Polish and other Eastern European immigrants have often been racist and unwelcoming.</a:t>
            </a:r>
          </a:p>
          <a:p>
            <a:r>
              <a:rPr lang="en-GB" dirty="0" err="1"/>
              <a:t>Tremain</a:t>
            </a:r>
            <a:r>
              <a:rPr lang="en-GB" dirty="0"/>
              <a:t> wanted to explore the loneliness and frustration of the immigrant experience in Britain.</a:t>
            </a:r>
          </a:p>
        </p:txBody>
      </p:sp>
      <p:sp>
        <p:nvSpPr>
          <p:cNvPr id="3" name="Title 2">
            <a:extLst>
              <a:ext uri="{FF2B5EF4-FFF2-40B4-BE49-F238E27FC236}">
                <a16:creationId xmlns:a16="http://schemas.microsoft.com/office/drawing/2014/main" id="{314133A2-5ADB-483F-922D-3ACEC0AB050F}"/>
              </a:ext>
            </a:extLst>
          </p:cNvPr>
          <p:cNvSpPr>
            <a:spLocks noGrp="1"/>
          </p:cNvSpPr>
          <p:nvPr>
            <p:ph type="title"/>
          </p:nvPr>
        </p:nvSpPr>
        <p:spPr/>
        <p:txBody>
          <a:bodyPr/>
          <a:lstStyle/>
          <a:p>
            <a:r>
              <a:rPr lang="en-GB" dirty="0"/>
              <a:t>Rose </a:t>
            </a:r>
            <a:r>
              <a:rPr lang="en-GB" dirty="0" err="1"/>
              <a:t>Tremain</a:t>
            </a:r>
            <a:endParaRPr lang="en-GB" dirty="0"/>
          </a:p>
        </p:txBody>
      </p:sp>
    </p:spTree>
    <p:extLst>
      <p:ext uri="{BB962C8B-B14F-4D97-AF65-F5344CB8AC3E}">
        <p14:creationId xmlns:p14="http://schemas.microsoft.com/office/powerpoint/2010/main" val="8916224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4F4D309-421A-4B70-BD78-FF1F9B956F68}"/>
              </a:ext>
            </a:extLst>
          </p:cNvPr>
          <p:cNvSpPr>
            <a:spLocks noGrp="1"/>
          </p:cNvSpPr>
          <p:nvPr>
            <p:ph idx="1"/>
          </p:nvPr>
        </p:nvSpPr>
        <p:spPr/>
        <p:txBody>
          <a:bodyPr>
            <a:normAutofit/>
          </a:bodyPr>
          <a:lstStyle/>
          <a:p>
            <a:pPr>
              <a:buFont typeface="Wingdings" panose="05000000000000000000" pitchFamily="2" charset="2"/>
              <a:buChar char="q"/>
            </a:pPr>
            <a:r>
              <a:rPr lang="en-GB" sz="3200" dirty="0"/>
              <a:t>Read each text together.</a:t>
            </a:r>
          </a:p>
          <a:p>
            <a:pPr>
              <a:buFont typeface="Wingdings" panose="05000000000000000000" pitchFamily="2" charset="2"/>
              <a:buChar char="q"/>
            </a:pPr>
            <a:r>
              <a:rPr lang="en-GB" sz="3200" dirty="0"/>
              <a:t>Read each text for a second time independently.</a:t>
            </a:r>
          </a:p>
          <a:p>
            <a:pPr>
              <a:buFont typeface="Wingdings" panose="05000000000000000000" pitchFamily="2" charset="2"/>
              <a:buChar char="q"/>
            </a:pPr>
            <a:r>
              <a:rPr lang="en-GB" sz="3200" dirty="0"/>
              <a:t>Look up any words you don’t understand and make a note of their meaning.</a:t>
            </a:r>
          </a:p>
          <a:p>
            <a:pPr>
              <a:buFont typeface="Wingdings" panose="05000000000000000000" pitchFamily="2" charset="2"/>
              <a:buChar char="q"/>
            </a:pPr>
            <a:r>
              <a:rPr lang="en-GB" sz="3200" dirty="0"/>
              <a:t>Feedback to each other and then as a class to answer this question.</a:t>
            </a:r>
          </a:p>
        </p:txBody>
      </p:sp>
      <p:sp>
        <p:nvSpPr>
          <p:cNvPr id="3" name="Title 2">
            <a:extLst>
              <a:ext uri="{FF2B5EF4-FFF2-40B4-BE49-F238E27FC236}">
                <a16:creationId xmlns:a16="http://schemas.microsoft.com/office/drawing/2014/main" id="{C8C1F8F4-48D8-4F96-9803-BCC91E49348B}"/>
              </a:ext>
            </a:extLst>
          </p:cNvPr>
          <p:cNvSpPr>
            <a:spLocks noGrp="1"/>
          </p:cNvSpPr>
          <p:nvPr>
            <p:ph type="title"/>
          </p:nvPr>
        </p:nvSpPr>
        <p:spPr/>
        <p:txBody>
          <a:bodyPr>
            <a:normAutofit fontScale="90000"/>
          </a:bodyPr>
          <a:lstStyle/>
          <a:p>
            <a:r>
              <a:rPr lang="en-GB" dirty="0"/>
              <a:t>Can I explain how all three writers present the theme of adversity?</a:t>
            </a:r>
          </a:p>
        </p:txBody>
      </p:sp>
    </p:spTree>
    <p:extLst>
      <p:ext uri="{BB962C8B-B14F-4D97-AF65-F5344CB8AC3E}">
        <p14:creationId xmlns:p14="http://schemas.microsoft.com/office/powerpoint/2010/main" val="29244360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How do I approach a new poem?</a:t>
            </a:r>
          </a:p>
        </p:txBody>
      </p:sp>
      <p:sp>
        <p:nvSpPr>
          <p:cNvPr id="3" name="Content Placeholder 2"/>
          <p:cNvSpPr>
            <a:spLocks noGrp="1"/>
          </p:cNvSpPr>
          <p:nvPr>
            <p:ph sz="quarter" idx="1"/>
          </p:nvPr>
        </p:nvSpPr>
        <p:spPr/>
        <p:txBody>
          <a:bodyPr>
            <a:normAutofit fontScale="92500" lnSpcReduction="20000"/>
          </a:bodyPr>
          <a:lstStyle/>
          <a:p>
            <a:r>
              <a:rPr lang="en-GB" dirty="0"/>
              <a:t>Poems always have something to say/a story to tell, a main </a:t>
            </a:r>
            <a:r>
              <a:rPr lang="en-GB" b="1" i="1" u="sng" dirty="0">
                <a:solidFill>
                  <a:srgbClr val="7030A0"/>
                </a:solidFill>
              </a:rPr>
              <a:t>theme</a:t>
            </a:r>
            <a:r>
              <a:rPr lang="en-GB" dirty="0"/>
              <a:t> or themes.</a:t>
            </a:r>
          </a:p>
          <a:p>
            <a:r>
              <a:rPr lang="en-GB" dirty="0"/>
              <a:t>Always start by spending time reflecting on the </a:t>
            </a:r>
            <a:r>
              <a:rPr lang="en-GB" i="1" dirty="0"/>
              <a:t>title</a:t>
            </a:r>
            <a:r>
              <a:rPr lang="en-GB" dirty="0"/>
              <a:t>. </a:t>
            </a:r>
          </a:p>
          <a:p>
            <a:r>
              <a:rPr lang="en-GB" dirty="0"/>
              <a:t>Read the poem at least twice, hearing the words in your head and allowing them to paint a picture or run like a film, so you can visualise the story/ideas.</a:t>
            </a:r>
          </a:p>
          <a:p>
            <a:r>
              <a:rPr lang="en-GB" dirty="0"/>
              <a:t>As you read the poem, pay careful attention to the </a:t>
            </a:r>
            <a:r>
              <a:rPr lang="en-GB" i="1" u="sng" dirty="0"/>
              <a:t>punctuation and syntax</a:t>
            </a:r>
            <a:r>
              <a:rPr lang="en-GB" dirty="0"/>
              <a:t>, as this will help you to understand its meaning.</a:t>
            </a:r>
          </a:p>
          <a:p>
            <a:r>
              <a:rPr lang="en-GB" dirty="0"/>
              <a:t>Start to notice how you respond emotionally to what you are reading and seeing and reflect on why.</a:t>
            </a:r>
          </a:p>
          <a:p>
            <a:r>
              <a:rPr lang="en-GB" dirty="0"/>
              <a:t>Then devise a couple of sentences that summarise the story/</a:t>
            </a:r>
            <a:r>
              <a:rPr lang="en-GB" b="1" u="sng" dirty="0">
                <a:solidFill>
                  <a:srgbClr val="7030A0"/>
                </a:solidFill>
              </a:rPr>
              <a:t>theme</a:t>
            </a:r>
            <a:r>
              <a:rPr lang="en-GB" dirty="0"/>
              <a:t> of the poem and what you think it’s about.</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1975</TotalTime>
  <Words>1339</Words>
  <Application>Microsoft Office PowerPoint</Application>
  <PresentationFormat>On-screen Show (4:3)</PresentationFormat>
  <Paragraphs>96</Paragraphs>
  <Slides>18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Arial</vt:lpstr>
      <vt:lpstr>Calibri</vt:lpstr>
      <vt:lpstr>Times New Roman</vt:lpstr>
      <vt:lpstr>Verdana</vt:lpstr>
      <vt:lpstr>Wingdings</vt:lpstr>
      <vt:lpstr>Wingdings 2</vt:lpstr>
      <vt:lpstr>Wingdings 3</vt:lpstr>
      <vt:lpstr>Concourse</vt:lpstr>
      <vt:lpstr> English Language Coursework</vt:lpstr>
      <vt:lpstr>Reading Coursework 20%</vt:lpstr>
      <vt:lpstr>Coursework task title:</vt:lpstr>
      <vt:lpstr> Research on Context</vt:lpstr>
      <vt:lpstr>Tony Harrison - sent by British press to cover the war in Bosnia ‘95 </vt:lpstr>
      <vt:lpstr>Maya Angelou – writer, poet, civil rights activist, composer, lecturer...</vt:lpstr>
      <vt:lpstr>Rose Tremain</vt:lpstr>
      <vt:lpstr>Can I explain how all three writers present the theme of adversity?</vt:lpstr>
      <vt:lpstr>How do I approach a new poem?</vt:lpstr>
      <vt:lpstr>What’s next?</vt:lpstr>
      <vt:lpstr>Context - The Bright Lights of Sarajevo</vt:lpstr>
      <vt:lpstr>Start with the title - connotations</vt:lpstr>
      <vt:lpstr>How do the young people cope with adversity in Bright Lights…?</vt:lpstr>
      <vt:lpstr>On completion of the matching task on contrasts in ‘Bright Lights..’</vt:lpstr>
      <vt:lpstr>Context – Still I Rise</vt:lpstr>
      <vt:lpstr>How does Angelou respond to adversity?</vt:lpstr>
      <vt:lpstr>Still I Rise: Task in groups of 4</vt:lpstr>
      <vt:lpstr>Writing up this section of your coursework response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IGCSE Course Overview English Language and Literature</dc:title>
  <dc:creator>YK</dc:creator>
  <cp:lastModifiedBy>Sarah Tribe</cp:lastModifiedBy>
  <cp:revision>36</cp:revision>
  <cp:lastPrinted>2022-10-06T13:15:01Z</cp:lastPrinted>
  <dcterms:created xsi:type="dcterms:W3CDTF">2016-08-24T18:03:34Z</dcterms:created>
  <dcterms:modified xsi:type="dcterms:W3CDTF">2022-10-06T16:03:26Z</dcterms:modified>
</cp:coreProperties>
</file>