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REMEMBER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BF853A75-FA43-4F43-99CF-8AA443D9801D}" type="datetime2">
              <a:rPr lang="en-GB" smtClean="0"/>
              <a:t>Wednesday, 18 June 2014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7555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STUFF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What form of poem is this?</a:t>
            </a:r>
          </a:p>
          <a:p>
            <a:r>
              <a:rPr lang="en-GB" dirty="0" smtClean="0"/>
              <a:t>How do you know?</a:t>
            </a:r>
          </a:p>
          <a:p>
            <a:endParaRPr lang="en-GB" dirty="0"/>
          </a:p>
          <a:p>
            <a:r>
              <a:rPr lang="en-GB" dirty="0" smtClean="0"/>
              <a:t>List 4 key elements of this form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14 Lines</a:t>
            </a:r>
            <a:endParaRPr lang="en-GB" dirty="0"/>
          </a:p>
          <a:p>
            <a:r>
              <a:rPr lang="en-GB" dirty="0" smtClean="0"/>
              <a:t>Octave/sestet division</a:t>
            </a:r>
          </a:p>
          <a:p>
            <a:r>
              <a:rPr lang="en-GB" dirty="0" smtClean="0"/>
              <a:t>Change of POV at the VOLTA</a:t>
            </a:r>
          </a:p>
          <a:p>
            <a:r>
              <a:rPr lang="en-GB" dirty="0" smtClean="0"/>
              <a:t>About Love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9693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poem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/>
              <a:t>Remember</a:t>
            </a:r>
          </a:p>
          <a:p>
            <a:pPr marL="0" indent="0">
              <a:buNone/>
            </a:pPr>
            <a:r>
              <a:rPr lang="en-GB" dirty="0"/>
              <a:t>Remember me when I am gone away,</a:t>
            </a:r>
          </a:p>
          <a:p>
            <a:pPr marL="0" indent="0">
              <a:buNone/>
            </a:pPr>
            <a:r>
              <a:rPr lang="en-GB" dirty="0"/>
              <a:t>Gone far away into the silent land;</a:t>
            </a:r>
          </a:p>
          <a:p>
            <a:pPr marL="0" indent="0">
              <a:buNone/>
            </a:pPr>
            <a:r>
              <a:rPr lang="en-GB" dirty="0"/>
              <a:t>When you can no more hold me by the </a:t>
            </a:r>
            <a:r>
              <a:rPr lang="en-GB" dirty="0" smtClean="0"/>
              <a:t>hand,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Nor I half turn to go yet turning stay.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Remember me when no more day by day</a:t>
            </a:r>
          </a:p>
          <a:p>
            <a:pPr marL="0" indent="0">
              <a:buNone/>
            </a:pPr>
            <a:r>
              <a:rPr lang="en-GB" dirty="0"/>
              <a:t>You tell me of our future that you planned:</a:t>
            </a:r>
          </a:p>
          <a:p>
            <a:pPr marL="0" indent="0">
              <a:buNone/>
            </a:pPr>
            <a:r>
              <a:rPr lang="en-GB" dirty="0"/>
              <a:t>Only remember me; you understand</a:t>
            </a:r>
          </a:p>
          <a:p>
            <a:pPr marL="0" indent="0">
              <a:buNone/>
            </a:pPr>
            <a:r>
              <a:rPr lang="en-GB" dirty="0"/>
              <a:t>It will be late to counsel then or pray.</a:t>
            </a:r>
          </a:p>
          <a:p>
            <a:pPr marL="0" indent="0">
              <a:buNone/>
            </a:pPr>
            <a:r>
              <a:rPr lang="en-GB" dirty="0"/>
              <a:t>Yet if you should forget me for a </a:t>
            </a:r>
            <a:r>
              <a:rPr lang="en-GB" dirty="0" smtClean="0"/>
              <a:t>while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And afterwards remember, do not grieve:</a:t>
            </a:r>
          </a:p>
          <a:p>
            <a:pPr marL="0" indent="0">
              <a:buNone/>
            </a:pPr>
            <a:r>
              <a:rPr lang="en-GB" dirty="0"/>
              <a:t>For if the darkness and corruption leave</a:t>
            </a:r>
          </a:p>
          <a:p>
            <a:pPr marL="0" indent="0">
              <a:buNone/>
            </a:pPr>
            <a:r>
              <a:rPr lang="en-GB" dirty="0"/>
              <a:t>A vestige of the thoughts that once I had,</a:t>
            </a:r>
          </a:p>
          <a:p>
            <a:pPr marL="0" indent="0">
              <a:buNone/>
            </a:pPr>
            <a:r>
              <a:rPr lang="en-GB" dirty="0"/>
              <a:t>Better by far you should forget and smile</a:t>
            </a:r>
          </a:p>
          <a:p>
            <a:pPr marL="0" indent="0">
              <a:buNone/>
            </a:pPr>
            <a:r>
              <a:rPr lang="en-GB" dirty="0"/>
              <a:t>Than that you should remember and be sad.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3000" y="1600200"/>
            <a:ext cx="42736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Structure:</a:t>
            </a:r>
          </a:p>
          <a:p>
            <a:endParaRPr lang="en-GB" dirty="0"/>
          </a:p>
          <a:p>
            <a:r>
              <a:rPr lang="en-GB" dirty="0" smtClean="0"/>
              <a:t>14 lines</a:t>
            </a:r>
          </a:p>
          <a:p>
            <a:endParaRPr lang="en-GB" dirty="0"/>
          </a:p>
          <a:p>
            <a:r>
              <a:rPr lang="en-GB" dirty="0" smtClean="0"/>
              <a:t>2 quatrains to the Octave</a:t>
            </a:r>
          </a:p>
          <a:p>
            <a:endParaRPr lang="en-GB" dirty="0" smtClean="0"/>
          </a:p>
          <a:p>
            <a:r>
              <a:rPr lang="en-GB" dirty="0" smtClean="0"/>
              <a:t>Then the sestet–follow the punctuation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5109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Quatrain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Remember</a:t>
            </a:r>
            <a:r>
              <a:rPr lang="en-GB" dirty="0"/>
              <a:t> me when </a:t>
            </a:r>
            <a:r>
              <a:rPr lang="en-GB" b="1" dirty="0"/>
              <a:t>I</a:t>
            </a:r>
            <a:r>
              <a:rPr lang="en-GB" dirty="0"/>
              <a:t> am </a:t>
            </a:r>
            <a:r>
              <a:rPr lang="en-GB" b="1" dirty="0"/>
              <a:t>gone away,</a:t>
            </a:r>
          </a:p>
          <a:p>
            <a:pPr marL="0" indent="0">
              <a:buNone/>
            </a:pPr>
            <a:r>
              <a:rPr lang="en-GB" b="1" dirty="0"/>
              <a:t>Gone far away</a:t>
            </a:r>
            <a:r>
              <a:rPr lang="en-GB" dirty="0"/>
              <a:t> into the silent land;</a:t>
            </a:r>
          </a:p>
          <a:p>
            <a:pPr marL="0" indent="0">
              <a:buNone/>
            </a:pPr>
            <a:r>
              <a:rPr lang="en-GB" dirty="0"/>
              <a:t>When </a:t>
            </a:r>
            <a:r>
              <a:rPr lang="en-GB" b="1" i="1" dirty="0"/>
              <a:t>you</a:t>
            </a:r>
            <a:r>
              <a:rPr lang="en-GB" dirty="0"/>
              <a:t> can no more hold me by the hand,</a:t>
            </a:r>
          </a:p>
          <a:p>
            <a:pPr marL="0" indent="0">
              <a:buNone/>
            </a:pPr>
            <a:r>
              <a:rPr lang="en-GB" dirty="0"/>
              <a:t>Nor I half turn to go yet turning stay.</a:t>
            </a:r>
          </a:p>
          <a:p>
            <a:endParaRPr lang="en-GB" dirty="0"/>
          </a:p>
        </p:txBody>
      </p:sp>
      <p:sp>
        <p:nvSpPr>
          <p:cNvPr id="4" name="Rectangular Callout 3"/>
          <p:cNvSpPr/>
          <p:nvPr/>
        </p:nvSpPr>
        <p:spPr>
          <a:xfrm>
            <a:off x="533400" y="457200"/>
            <a:ext cx="1341119" cy="12192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The focus of the poem is the opening word.  We will explore the idea of memory.</a:t>
            </a:r>
            <a:endParaRPr lang="en-GB" sz="1000" dirty="0"/>
          </a:p>
        </p:txBody>
      </p:sp>
      <p:sp>
        <p:nvSpPr>
          <p:cNvPr id="5" name="Rectangular Callout 4"/>
          <p:cNvSpPr/>
          <p:nvPr/>
        </p:nvSpPr>
        <p:spPr>
          <a:xfrm>
            <a:off x="7543800" y="990600"/>
            <a:ext cx="1219200" cy="1371600"/>
          </a:xfrm>
          <a:prstGeom prst="wedgeRectCallout">
            <a:avLst>
              <a:gd name="adj1" fmla="val -114015"/>
              <a:gd name="adj2" fmla="val 190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Repeated but strengthened suggesting the finality of death</a:t>
            </a:r>
            <a:endParaRPr lang="en-GB" sz="1000" dirty="0"/>
          </a:p>
        </p:txBody>
      </p:sp>
      <p:sp>
        <p:nvSpPr>
          <p:cNvPr id="6" name="Rectangular Callout 5"/>
          <p:cNvSpPr/>
          <p:nvPr/>
        </p:nvSpPr>
        <p:spPr>
          <a:xfrm>
            <a:off x="6781800" y="2590800"/>
            <a:ext cx="1828800" cy="228600"/>
          </a:xfrm>
          <a:prstGeom prst="wedgeRectCallout">
            <a:avLst>
              <a:gd name="adj1" fmla="val -81439"/>
              <a:gd name="adj2" fmla="val -95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euphemism</a:t>
            </a:r>
            <a:endParaRPr lang="en-GB" dirty="0"/>
          </a:p>
        </p:txBody>
      </p:sp>
      <p:sp>
        <p:nvSpPr>
          <p:cNvPr id="7" name="Rectangular Callout 6"/>
          <p:cNvSpPr/>
          <p:nvPr/>
        </p:nvSpPr>
        <p:spPr>
          <a:xfrm>
            <a:off x="3124200" y="1219200"/>
            <a:ext cx="1371600" cy="304800"/>
          </a:xfrm>
          <a:prstGeom prst="wedgeRectCallout">
            <a:avLst>
              <a:gd name="adj1" fmla="val 28662"/>
              <a:gd name="adj2" fmla="val 1034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1</a:t>
            </a:r>
            <a:r>
              <a:rPr lang="en-GB" sz="1000" baseline="30000" dirty="0" smtClean="0"/>
              <a:t>st</a:t>
            </a:r>
            <a:r>
              <a:rPr lang="en-GB" sz="1000" dirty="0" smtClean="0"/>
              <a:t> person focus</a:t>
            </a:r>
            <a:endParaRPr lang="en-GB" sz="1000" dirty="0"/>
          </a:p>
        </p:txBody>
      </p:sp>
      <p:sp>
        <p:nvSpPr>
          <p:cNvPr id="8" name="Rectangular Callout 7"/>
          <p:cNvSpPr/>
          <p:nvPr/>
        </p:nvSpPr>
        <p:spPr>
          <a:xfrm>
            <a:off x="1874520" y="4267200"/>
            <a:ext cx="1173480" cy="495300"/>
          </a:xfrm>
          <a:prstGeom prst="wedgeRectCallout">
            <a:avLst>
              <a:gd name="adj1" fmla="val -38441"/>
              <a:gd name="adj2" fmla="val -245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2</a:t>
            </a:r>
            <a:r>
              <a:rPr lang="en-GB" sz="1000" baseline="30000" dirty="0" smtClean="0"/>
              <a:t>nd</a:t>
            </a:r>
            <a:r>
              <a:rPr lang="en-GB" sz="1000" dirty="0" smtClean="0"/>
              <a:t> character introduced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xmlns="" val="96752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Quatrain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Remember</a:t>
            </a:r>
            <a:r>
              <a:rPr lang="en-GB" dirty="0"/>
              <a:t> me when no more day by day</a:t>
            </a:r>
          </a:p>
          <a:p>
            <a:pPr marL="0" indent="0">
              <a:buNone/>
            </a:pPr>
            <a:r>
              <a:rPr lang="en-GB" b="1" i="1" dirty="0"/>
              <a:t>You</a:t>
            </a:r>
            <a:r>
              <a:rPr lang="en-GB" dirty="0"/>
              <a:t> tell me of our future that </a:t>
            </a:r>
            <a:r>
              <a:rPr lang="en-GB" b="1" i="1" dirty="0"/>
              <a:t>you</a:t>
            </a:r>
            <a:r>
              <a:rPr lang="en-GB" dirty="0"/>
              <a:t> planned:</a:t>
            </a:r>
          </a:p>
          <a:p>
            <a:pPr marL="0" indent="0">
              <a:buNone/>
            </a:pPr>
            <a:r>
              <a:rPr lang="en-GB" dirty="0"/>
              <a:t>Only remember me; </a:t>
            </a:r>
            <a:r>
              <a:rPr lang="en-GB" b="1" i="1" dirty="0"/>
              <a:t>you</a:t>
            </a:r>
            <a:r>
              <a:rPr lang="en-GB" dirty="0"/>
              <a:t> understand</a:t>
            </a:r>
          </a:p>
          <a:p>
            <a:pPr marL="0" indent="0">
              <a:buNone/>
            </a:pPr>
            <a:r>
              <a:rPr lang="en-GB" dirty="0"/>
              <a:t>It will be late to </a:t>
            </a:r>
            <a:r>
              <a:rPr lang="en-GB" u="sng" dirty="0"/>
              <a:t>counsel</a:t>
            </a:r>
            <a:r>
              <a:rPr lang="en-GB" dirty="0"/>
              <a:t> then or </a:t>
            </a:r>
            <a:r>
              <a:rPr lang="en-GB" u="sng" dirty="0"/>
              <a:t>pray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4" name="Rectangular Callout 3"/>
          <p:cNvSpPr/>
          <p:nvPr/>
        </p:nvSpPr>
        <p:spPr>
          <a:xfrm>
            <a:off x="381000" y="228600"/>
            <a:ext cx="1219200" cy="12954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Reinforces the  subject under discussion</a:t>
            </a:r>
            <a:endParaRPr lang="en-GB" sz="1200" dirty="0"/>
          </a:p>
        </p:txBody>
      </p:sp>
      <p:sp>
        <p:nvSpPr>
          <p:cNvPr id="5" name="Rectangular Callout 4"/>
          <p:cNvSpPr/>
          <p:nvPr/>
        </p:nvSpPr>
        <p:spPr>
          <a:xfrm>
            <a:off x="7924800" y="1849582"/>
            <a:ext cx="838200" cy="1981200"/>
          </a:xfrm>
          <a:prstGeom prst="wedgeRectCallout">
            <a:avLst>
              <a:gd name="adj1" fmla="val -253891"/>
              <a:gd name="adj2" fmla="val -207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2</a:t>
            </a:r>
            <a:r>
              <a:rPr lang="en-GB" sz="1000" baseline="30000" dirty="0" smtClean="0"/>
              <a:t>nd</a:t>
            </a:r>
            <a:r>
              <a:rPr lang="en-GB" sz="1000" dirty="0" smtClean="0"/>
              <a:t> character seems to be controlling – not </a:t>
            </a:r>
            <a:r>
              <a:rPr lang="en-GB" sz="1000" dirty="0" err="1" smtClean="0"/>
              <a:t>nec</a:t>
            </a:r>
            <a:r>
              <a:rPr lang="en-GB" sz="1000" dirty="0" smtClean="0"/>
              <a:t> bad thing</a:t>
            </a:r>
            <a:endParaRPr lang="en-GB" sz="1000" dirty="0"/>
          </a:p>
        </p:txBody>
      </p:sp>
      <p:sp>
        <p:nvSpPr>
          <p:cNvPr id="6" name="Rectangular Callout 5"/>
          <p:cNvSpPr/>
          <p:nvPr/>
        </p:nvSpPr>
        <p:spPr>
          <a:xfrm>
            <a:off x="381000" y="4953000"/>
            <a:ext cx="1447800" cy="1143000"/>
          </a:xfrm>
          <a:prstGeom prst="wedgeRectCallout">
            <a:avLst>
              <a:gd name="adj1" fmla="val -9350"/>
              <a:gd name="adj2" fmla="val -2005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Not asking much – no need to memorialise</a:t>
            </a:r>
            <a:endParaRPr lang="en-GB" sz="1100" dirty="0"/>
          </a:p>
        </p:txBody>
      </p:sp>
      <p:sp>
        <p:nvSpPr>
          <p:cNvPr id="7" name="Rectangular Callout 6"/>
          <p:cNvSpPr/>
          <p:nvPr/>
        </p:nvSpPr>
        <p:spPr>
          <a:xfrm>
            <a:off x="4191000" y="4114800"/>
            <a:ext cx="3276600" cy="1524000"/>
          </a:xfrm>
          <a:prstGeom prst="wedgeRectCallout">
            <a:avLst>
              <a:gd name="adj1" fmla="val 4537"/>
              <a:gd name="adj2" fmla="val -647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Consider : why are these words set in opposition?  What is suggested?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7112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After the VOLTA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Yet</a:t>
            </a:r>
            <a:r>
              <a:rPr lang="en-GB" dirty="0"/>
              <a:t> </a:t>
            </a:r>
            <a:r>
              <a:rPr lang="en-GB" u="sng" dirty="0"/>
              <a:t>if you should forget me for a while</a:t>
            </a:r>
          </a:p>
          <a:p>
            <a:pPr marL="0" indent="0">
              <a:buNone/>
            </a:pPr>
            <a:r>
              <a:rPr lang="en-GB" u="sng" dirty="0"/>
              <a:t> And afterwards remember, </a:t>
            </a:r>
            <a:r>
              <a:rPr lang="en-GB" b="1" dirty="0"/>
              <a:t>do not grieve:</a:t>
            </a:r>
          </a:p>
          <a:p>
            <a:pPr marL="0" indent="0">
              <a:buNone/>
            </a:pPr>
            <a:r>
              <a:rPr lang="en-GB" dirty="0"/>
              <a:t>For if the darkness and </a:t>
            </a:r>
            <a:r>
              <a:rPr lang="en-GB" b="1" dirty="0"/>
              <a:t>corruption</a:t>
            </a:r>
            <a:r>
              <a:rPr lang="en-GB" dirty="0"/>
              <a:t> leave</a:t>
            </a:r>
          </a:p>
          <a:p>
            <a:pPr marL="0" indent="0">
              <a:buNone/>
            </a:pPr>
            <a:r>
              <a:rPr lang="en-GB" dirty="0"/>
              <a:t>A vestige of the thoughts that once I had,</a:t>
            </a:r>
          </a:p>
          <a:p>
            <a:pPr marL="0" indent="0">
              <a:buNone/>
            </a:pPr>
            <a:r>
              <a:rPr lang="en-GB" u="sng" dirty="0"/>
              <a:t>Better by far you should forget and smile</a:t>
            </a:r>
          </a:p>
          <a:p>
            <a:pPr marL="0" indent="0">
              <a:buNone/>
            </a:pPr>
            <a:r>
              <a:rPr lang="en-GB" u="sng" dirty="0"/>
              <a:t>Than that you should remember and be sad.</a:t>
            </a:r>
          </a:p>
          <a:p>
            <a:endParaRPr lang="en-GB" dirty="0"/>
          </a:p>
        </p:txBody>
      </p:sp>
      <p:sp>
        <p:nvSpPr>
          <p:cNvPr id="4" name="Rectangular Callout 3"/>
          <p:cNvSpPr/>
          <p:nvPr/>
        </p:nvSpPr>
        <p:spPr>
          <a:xfrm>
            <a:off x="685800" y="533400"/>
            <a:ext cx="1066800" cy="762000"/>
          </a:xfrm>
          <a:prstGeom prst="wedgeRectCallout">
            <a:avLst>
              <a:gd name="adj1" fmla="val -40313"/>
              <a:gd name="adj2" fmla="val 897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Highlights a new direction of thought</a:t>
            </a:r>
            <a:endParaRPr lang="en-GB" sz="1000" dirty="0"/>
          </a:p>
        </p:txBody>
      </p:sp>
      <p:sp>
        <p:nvSpPr>
          <p:cNvPr id="5" name="Rectangular Callout 4"/>
          <p:cNvSpPr/>
          <p:nvPr/>
        </p:nvSpPr>
        <p:spPr>
          <a:xfrm>
            <a:off x="7225145" y="1066800"/>
            <a:ext cx="1600200" cy="914400"/>
          </a:xfrm>
          <a:prstGeom prst="wedgeRectCallout">
            <a:avLst>
              <a:gd name="adj1" fmla="val -84902"/>
              <a:gd name="adj2" fmla="val 321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part of conditional sentence</a:t>
            </a:r>
            <a:endParaRPr lang="en-GB" dirty="0"/>
          </a:p>
        </p:txBody>
      </p:sp>
      <p:sp>
        <p:nvSpPr>
          <p:cNvPr id="6" name="Rectangular Callout 5"/>
          <p:cNvSpPr/>
          <p:nvPr/>
        </p:nvSpPr>
        <p:spPr>
          <a:xfrm>
            <a:off x="8025246" y="2590800"/>
            <a:ext cx="800100" cy="1295400"/>
          </a:xfrm>
          <a:prstGeom prst="wedgeRectCallout">
            <a:avLst>
              <a:gd name="adj1" fmla="val -175500"/>
              <a:gd name="adj2" fmla="val -55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Imperative:  strength</a:t>
            </a:r>
            <a:endParaRPr lang="en-GB" sz="1100" dirty="0"/>
          </a:p>
        </p:txBody>
      </p:sp>
      <p:sp>
        <p:nvSpPr>
          <p:cNvPr id="7" name="Rectangular Callout 6"/>
          <p:cNvSpPr/>
          <p:nvPr/>
        </p:nvSpPr>
        <p:spPr>
          <a:xfrm>
            <a:off x="2971800" y="5715000"/>
            <a:ext cx="4495800" cy="609600"/>
          </a:xfrm>
          <a:prstGeom prst="wedgeRectCallout">
            <a:avLst>
              <a:gd name="adj1" fmla="val -26380"/>
              <a:gd name="adj2" fmla="val -142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Conditional is completed.  The poem has totally changed direction.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2494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LOVE AND LOSS</a:t>
            </a:r>
          </a:p>
          <a:p>
            <a:r>
              <a:rPr lang="en-GB" dirty="0" smtClean="0"/>
              <a:t>Attitudes to love</a:t>
            </a:r>
          </a:p>
          <a:p>
            <a:r>
              <a:rPr lang="en-GB" dirty="0" smtClean="0"/>
              <a:t>Compare with sonnet 116.  Here love should include allowing a partner to forget…  a kindness.  Shakespeare will suggest that love lasts until “the edge of doom”.</a:t>
            </a:r>
          </a:p>
          <a:p>
            <a:r>
              <a:rPr lang="en-GB" dirty="0" smtClean="0"/>
              <a:t>Nature of the relationship – the 2</a:t>
            </a:r>
            <a:r>
              <a:rPr lang="en-GB" baseline="30000" dirty="0" smtClean="0"/>
              <a:t>nd</a:t>
            </a:r>
            <a:r>
              <a:rPr lang="en-GB" dirty="0" smtClean="0"/>
              <a:t> character is controlling.  Does the first voice complain or simply comment?</a:t>
            </a:r>
          </a:p>
          <a:p>
            <a:r>
              <a:rPr lang="en-GB" dirty="0" smtClean="0"/>
              <a:t>Find links with other poems in the anthology…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900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470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REMEMBER</vt:lpstr>
      <vt:lpstr>BASIC STUFF</vt:lpstr>
      <vt:lpstr>The poem</vt:lpstr>
      <vt:lpstr>Quatrain 1</vt:lpstr>
      <vt:lpstr>Quatrain 2</vt:lpstr>
      <vt:lpstr>After the VOLTA</vt:lpstr>
      <vt:lpstr>IDEAS?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REMEMBER</dc:title>
  <dc:creator>Peel, Jonathan</dc:creator>
  <cp:lastModifiedBy>stmaugerH01</cp:lastModifiedBy>
  <cp:revision>5</cp:revision>
  <dcterms:created xsi:type="dcterms:W3CDTF">2006-08-16T00:00:00Z</dcterms:created>
  <dcterms:modified xsi:type="dcterms:W3CDTF">2014-06-18T10:23:16Z</dcterms:modified>
</cp:coreProperties>
</file>