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1" r:id="rId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Der </a:t>
            </a:r>
            <a:r>
              <a:rPr lang="en-GB" dirty="0" err="1" smtClean="0"/>
              <a:t>Tischler</a:t>
            </a:r>
            <a:endParaRPr lang="en-GB" dirty="0"/>
          </a:p>
        </p:txBody>
      </p:sp>
      <p:sp>
        <p:nvSpPr>
          <p:cNvPr id="3" name="Subtitle 2"/>
          <p:cNvSpPr>
            <a:spLocks noGrp="1"/>
          </p:cNvSpPr>
          <p:nvPr>
            <p:ph type="subTitle" idx="1"/>
          </p:nvPr>
        </p:nvSpPr>
        <p:spPr/>
        <p:txBody>
          <a:bodyPr/>
          <a:lstStyle/>
          <a:p>
            <a:r>
              <a:rPr lang="en-GB" dirty="0" err="1" smtClean="0"/>
              <a:t>Charakterisierung</a:t>
            </a:r>
            <a:endParaRPr lang="en-GB" dirty="0"/>
          </a:p>
        </p:txBody>
      </p:sp>
    </p:spTree>
    <p:extLst>
      <p:ext uri="{BB962C8B-B14F-4D97-AF65-F5344CB8AC3E}">
        <p14:creationId xmlns:p14="http://schemas.microsoft.com/office/powerpoint/2010/main" val="310572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Andorraner</a:t>
            </a:r>
            <a:r>
              <a:rPr lang="en-GB" dirty="0" smtClean="0"/>
              <a:t> und </a:t>
            </a:r>
            <a:r>
              <a:rPr lang="en-GB" dirty="0" err="1" smtClean="0"/>
              <a:t>vorurteilsbehaftet</a:t>
            </a:r>
            <a:endParaRPr lang="en-GB" dirty="0"/>
          </a:p>
        </p:txBody>
      </p:sp>
      <p:sp>
        <p:nvSpPr>
          <p:cNvPr id="3" name="Content Placeholder 2"/>
          <p:cNvSpPr>
            <a:spLocks noGrp="1"/>
          </p:cNvSpPr>
          <p:nvPr>
            <p:ph sz="half" idx="1"/>
          </p:nvPr>
        </p:nvSpPr>
        <p:spPr/>
        <p:txBody>
          <a:bodyPr>
            <a:normAutofit lnSpcReduction="10000"/>
          </a:bodyPr>
          <a:lstStyle/>
          <a:p>
            <a:r>
              <a:rPr lang="de-DE" dirty="0"/>
              <a:t>Im Drama "Andorra" von Max Frisch geht es um den jungen Juden Andri, der Aufgrund seines Judentums von den anderen Bürgern Andorras ausgegrenzt und diskriminiert wird. Der Tischler ist ein Andorraner, der ebenfalls Vorurteile gegenüber Andri hat.</a:t>
            </a:r>
            <a:br>
              <a:rPr lang="de-DE" dirty="0"/>
            </a:br>
            <a:endParaRPr lang="en-GB" dirty="0"/>
          </a:p>
        </p:txBody>
      </p:sp>
      <p:sp>
        <p:nvSpPr>
          <p:cNvPr id="4" name="Content Placeholder 3"/>
          <p:cNvSpPr>
            <a:spLocks noGrp="1"/>
          </p:cNvSpPr>
          <p:nvPr>
            <p:ph sz="half" idx="2"/>
          </p:nvPr>
        </p:nvSpPr>
        <p:spPr/>
        <p:txBody>
          <a:bodyPr>
            <a:normAutofit lnSpcReduction="10000"/>
          </a:bodyPr>
          <a:lstStyle/>
          <a:p>
            <a:r>
              <a:rPr lang="de-DE" dirty="0"/>
              <a:t>a</a:t>
            </a:r>
            <a:r>
              <a:rPr lang="de-DE" dirty="0" smtClean="0"/>
              <a:t>usgegrenzen – to exclude/ostracize</a:t>
            </a:r>
          </a:p>
          <a:p>
            <a:r>
              <a:rPr lang="de-DE" dirty="0"/>
              <a:t>e</a:t>
            </a:r>
            <a:r>
              <a:rPr lang="de-DE" dirty="0" smtClean="0"/>
              <a:t>benfalls – likewise/ditto</a:t>
            </a:r>
          </a:p>
          <a:p>
            <a:pPr marL="0" indent="0">
              <a:buNone/>
            </a:pPr>
            <a:endParaRPr lang="en-GB" dirty="0"/>
          </a:p>
        </p:txBody>
      </p:sp>
    </p:spTree>
    <p:extLst>
      <p:ext uri="{BB962C8B-B14F-4D97-AF65-F5344CB8AC3E}">
        <p14:creationId xmlns:p14="http://schemas.microsoft.com/office/powerpoint/2010/main" val="1066021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Wichtigtuerisch</a:t>
            </a:r>
            <a:r>
              <a:rPr lang="en-GB" dirty="0" smtClean="0"/>
              <a:t>, </a:t>
            </a:r>
            <a:r>
              <a:rPr lang="en-GB" dirty="0" err="1" smtClean="0"/>
              <a:t>aufgeblasen</a:t>
            </a:r>
            <a:r>
              <a:rPr lang="en-GB" dirty="0" smtClean="0"/>
              <a:t> und </a:t>
            </a:r>
            <a:r>
              <a:rPr lang="en-GB" dirty="0" err="1" smtClean="0"/>
              <a:t>geldgierig</a:t>
            </a:r>
            <a:endParaRPr lang="en-GB" dirty="0"/>
          </a:p>
        </p:txBody>
      </p:sp>
      <p:sp>
        <p:nvSpPr>
          <p:cNvPr id="3" name="Content Placeholder 2"/>
          <p:cNvSpPr>
            <a:spLocks noGrp="1"/>
          </p:cNvSpPr>
          <p:nvPr>
            <p:ph sz="half" idx="1"/>
          </p:nvPr>
        </p:nvSpPr>
        <p:spPr/>
        <p:txBody>
          <a:bodyPr>
            <a:normAutofit fontScale="47500" lnSpcReduction="20000"/>
          </a:bodyPr>
          <a:lstStyle/>
          <a:p>
            <a:r>
              <a:rPr lang="de-DE" dirty="0"/>
              <a:t/>
            </a:r>
            <a:br>
              <a:rPr lang="de-DE" dirty="0"/>
            </a:br>
            <a:r>
              <a:rPr lang="de-DE" sz="2500" dirty="0"/>
              <a:t>Der Tischler ist dick ("[...] hundert Kilo hab ich am Leib [...]" S. 32), spricht wie alle </a:t>
            </a:r>
            <a:r>
              <a:rPr lang="de-DE" sz="2500" b="1" dirty="0"/>
              <a:t>Andorra</a:t>
            </a:r>
            <a:r>
              <a:rPr lang="de-DE" sz="2500" dirty="0"/>
              <a:t>ner ein altes, teilweise umgangssprachliches Deutsch und verwendet oft kurze Sätze, </a:t>
            </a:r>
            <a:r>
              <a:rPr lang="de-DE" sz="2500" dirty="0" smtClean="0"/>
              <a:t>obwohl </a:t>
            </a:r>
            <a:r>
              <a:rPr lang="de-DE" sz="2500" dirty="0"/>
              <a:t>er </a:t>
            </a:r>
            <a:r>
              <a:rPr lang="de-DE" sz="2500" dirty="0" smtClean="0"/>
              <a:t>mit </a:t>
            </a:r>
            <a:r>
              <a:rPr lang="de-DE" sz="2500" dirty="0"/>
              <a:t>seinen Fähigkeiten als </a:t>
            </a:r>
            <a:r>
              <a:rPr lang="de-DE" sz="2500" dirty="0" smtClean="0"/>
              <a:t>Tischler prahlt. </a:t>
            </a:r>
            <a:r>
              <a:rPr lang="de-DE" sz="2500" dirty="0"/>
              <a:t>Es gibt jedoch Anzeichen darauf, dass er seinen Beruf nicht gut beherrscht. In </a:t>
            </a:r>
            <a:r>
              <a:rPr lang="de-DE" sz="2500" dirty="0" smtClean="0"/>
              <a:t>Bild </a:t>
            </a:r>
            <a:r>
              <a:rPr lang="de-DE" sz="2500" dirty="0"/>
              <a:t>3 erkennt </a:t>
            </a:r>
            <a:r>
              <a:rPr lang="de-DE" sz="2500" dirty="0" smtClean="0"/>
              <a:t>er nicht </a:t>
            </a:r>
            <a:r>
              <a:rPr lang="de-DE" sz="2500" dirty="0"/>
              <a:t>das </a:t>
            </a:r>
            <a:r>
              <a:rPr lang="de-DE" sz="2500" dirty="0" smtClean="0"/>
              <a:t>Holz, </a:t>
            </a:r>
            <a:r>
              <a:rPr lang="de-DE" sz="2500" dirty="0"/>
              <a:t>aus dem Andri seinen Stuhl gefertigt hat ("[...] aber hierzulande wird mit </a:t>
            </a:r>
            <a:r>
              <a:rPr lang="de-DE" sz="2500" b="1" dirty="0"/>
              <a:t>andorra</a:t>
            </a:r>
            <a:r>
              <a:rPr lang="de-DE" sz="2500" dirty="0"/>
              <a:t>nischer Eiche gearbeitet [...]" "Das ist Buche." S.32) und außerdem bildet er seinen Lehrling Fedri nicht gut aus, der nach 5 Jahren Lehre ("Wie lange arbeitest du bei Prader &amp; Sohn?" "5 Jahre" S. 33) immer noch schlechte Stühle </a:t>
            </a:r>
            <a:r>
              <a:rPr lang="de-DE" sz="2500" dirty="0" smtClean="0"/>
              <a:t>baut.</a:t>
            </a:r>
          </a:p>
          <a:p>
            <a:r>
              <a:rPr lang="de-DE" sz="2500" dirty="0" smtClean="0"/>
              <a:t>Obwohl </a:t>
            </a:r>
            <a:r>
              <a:rPr lang="de-DE" sz="2500" dirty="0"/>
              <a:t>er selbst kein guter Tischler ist, wirft er Andri vor, das Tischlern "nicht im Blut" zu haben (S.32). Zudem meint er, der Jude wäre geldgierig ("Das ist's was deinesgleichen im Blut hat [...] Du kannst Geld verdienen Andri, Geld, viel Geld...") während er selbst Wucherpreise von Can für Andris Lehre verlangt ("Prader, das ist Wucher, 50 Pfund für eine Tischlerlehre, das ist Wucher." S. 14) und Andri einen Job bei den Bestellungen für sein Unternehmen gibt, da er denkt, dass Juden sehr gut mit Geld umgehen können und er dadurch mehr Gewinn erzielen kann ("Für jede Bestellung, die du herein bringst mit deiner Schnorrerei [...]" S.35). </a:t>
            </a:r>
            <a:endParaRPr lang="de-DE" sz="2500" dirty="0" smtClean="0"/>
          </a:p>
        </p:txBody>
      </p:sp>
      <p:sp>
        <p:nvSpPr>
          <p:cNvPr id="4" name="Content Placeholder 3"/>
          <p:cNvSpPr>
            <a:spLocks noGrp="1"/>
          </p:cNvSpPr>
          <p:nvPr>
            <p:ph sz="half" idx="2"/>
          </p:nvPr>
        </p:nvSpPr>
        <p:spPr/>
        <p:txBody>
          <a:bodyPr>
            <a:normAutofit fontScale="47500" lnSpcReduction="20000"/>
          </a:bodyPr>
          <a:lstStyle/>
          <a:p>
            <a:r>
              <a:rPr lang="de-DE" dirty="0" smtClean="0"/>
              <a:t>prahlen – to boast</a:t>
            </a:r>
          </a:p>
          <a:p>
            <a:r>
              <a:rPr lang="de-DE" dirty="0"/>
              <a:t>b</a:t>
            </a:r>
            <a:r>
              <a:rPr lang="de-DE" dirty="0" smtClean="0"/>
              <a:t>eherrschen – to master</a:t>
            </a:r>
          </a:p>
          <a:p>
            <a:r>
              <a:rPr lang="de-DE" dirty="0"/>
              <a:t>h</a:t>
            </a:r>
            <a:r>
              <a:rPr lang="de-DE" dirty="0" smtClean="0"/>
              <a:t>ierzulande – in this part of the world</a:t>
            </a:r>
          </a:p>
          <a:p>
            <a:r>
              <a:rPr lang="de-DE" dirty="0" smtClean="0"/>
              <a:t>Buche – Beech</a:t>
            </a:r>
          </a:p>
          <a:p>
            <a:r>
              <a:rPr lang="de-DE" dirty="0"/>
              <a:t>a</a:t>
            </a:r>
            <a:r>
              <a:rPr lang="de-DE" dirty="0" smtClean="0"/>
              <a:t>usbilden – to train</a:t>
            </a:r>
          </a:p>
          <a:p>
            <a:r>
              <a:rPr lang="de-DE" dirty="0"/>
              <a:t>v</a:t>
            </a:r>
            <a:r>
              <a:rPr lang="de-DE" dirty="0" smtClean="0"/>
              <a:t>orwerfen – to accuse/reproach</a:t>
            </a:r>
          </a:p>
          <a:p>
            <a:r>
              <a:rPr lang="de-DE" dirty="0" smtClean="0"/>
              <a:t>Wucherpreise – an exorbitant sum</a:t>
            </a:r>
          </a:p>
          <a:p>
            <a:r>
              <a:rPr lang="de-DE" dirty="0" smtClean="0"/>
              <a:t>Bestellung – commission/order/sale</a:t>
            </a:r>
          </a:p>
          <a:p>
            <a:r>
              <a:rPr lang="de-DE" dirty="0"/>
              <a:t>e</a:t>
            </a:r>
            <a:r>
              <a:rPr lang="de-DE" dirty="0" smtClean="0"/>
              <a:t>rzielen – to achieve/make</a:t>
            </a:r>
          </a:p>
          <a:p>
            <a:r>
              <a:rPr lang="de-DE" dirty="0" smtClean="0"/>
              <a:t>Schnorrerei – wheedling/sponging/getting round someone</a:t>
            </a:r>
          </a:p>
          <a:p>
            <a:endParaRPr lang="de-DE" dirty="0" smtClean="0"/>
          </a:p>
          <a:p>
            <a:endParaRPr lang="de-DE" dirty="0" smtClean="0"/>
          </a:p>
          <a:p>
            <a:endParaRPr lang="de-DE" dirty="0" smtClean="0"/>
          </a:p>
          <a:p>
            <a:endParaRPr lang="en-GB" dirty="0"/>
          </a:p>
        </p:txBody>
      </p:sp>
    </p:spTree>
    <p:extLst>
      <p:ext uri="{BB962C8B-B14F-4D97-AF65-F5344CB8AC3E}">
        <p14:creationId xmlns:p14="http://schemas.microsoft.com/office/powerpoint/2010/main" val="2213595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Feigheit</a:t>
            </a:r>
            <a:r>
              <a:rPr lang="en-GB" dirty="0" smtClean="0"/>
              <a:t> und </a:t>
            </a:r>
            <a:r>
              <a:rPr lang="en-GB" dirty="0" err="1" smtClean="0"/>
              <a:t>Geldgier</a:t>
            </a:r>
            <a:endParaRPr lang="en-GB" dirty="0"/>
          </a:p>
        </p:txBody>
      </p:sp>
      <p:sp>
        <p:nvSpPr>
          <p:cNvPr id="3" name="Content Placeholder 2"/>
          <p:cNvSpPr>
            <a:spLocks noGrp="1"/>
          </p:cNvSpPr>
          <p:nvPr>
            <p:ph sz="half" idx="1"/>
          </p:nvPr>
        </p:nvSpPr>
        <p:spPr/>
        <p:txBody>
          <a:bodyPr>
            <a:normAutofit fontScale="70000" lnSpcReduction="20000"/>
          </a:bodyPr>
          <a:lstStyle/>
          <a:p>
            <a:r>
              <a:rPr lang="de-DE" dirty="0" smtClean="0"/>
              <a:t>Der </a:t>
            </a:r>
            <a:r>
              <a:rPr lang="de-DE" dirty="0"/>
              <a:t>Tischler hat nicht allein Schuld am tragischen Ende des Dramas, bei dem Andri verurteilt wird. Trotzdem ist er </a:t>
            </a:r>
            <a:r>
              <a:rPr lang="de-DE" dirty="0" smtClean="0"/>
              <a:t>an </a:t>
            </a:r>
            <a:r>
              <a:rPr lang="de-DE" dirty="0"/>
              <a:t>der Ausgrenzung </a:t>
            </a:r>
            <a:r>
              <a:rPr lang="de-DE" dirty="0"/>
              <a:t>Andris beteiligt, </a:t>
            </a:r>
            <a:r>
              <a:rPr lang="de-DE" dirty="0"/>
              <a:t>was er jedoch abstreitet (S. 29) um sich vor einer möglichen Bestrafung zu schützen. Das zeigt, dass der Tischler feige ist. Seine Vorurteile gegenüber Juden, seine Feigheit und seine Geldgier beeinflussen stark das Denken und Handeln des </a:t>
            </a:r>
            <a:r>
              <a:rPr lang="de-DE" b="1" dirty="0"/>
              <a:t>Tischlers</a:t>
            </a:r>
            <a:r>
              <a:rPr lang="de-DE" dirty="0"/>
              <a:t>. Das ist im 1. Bild gut zu erkennen, als der Tischler einen zu hohen Preis für Andris Lehre verlangte: Er sträubt sich dagegen, Andri auszubilden, weil er </a:t>
            </a:r>
            <a:r>
              <a:rPr lang="de-DE" dirty="0" smtClean="0"/>
              <a:t>Jud ist - </a:t>
            </a:r>
            <a:r>
              <a:rPr lang="de-DE" dirty="0"/>
              <a:t>er verlangt eine zu hohe Summe, da er </a:t>
            </a:r>
            <a:r>
              <a:rPr lang="de-DE" dirty="0" smtClean="0"/>
              <a:t>selbst sehr </a:t>
            </a:r>
            <a:r>
              <a:rPr lang="de-DE" dirty="0"/>
              <a:t>aufs Geld bedacht ist und er traut sich nicht, Can die wahren Gründe für diesen Wucherpreis zu nennen</a:t>
            </a:r>
            <a:r>
              <a:rPr lang="de-DE" dirty="0" smtClean="0"/>
              <a:t>.</a:t>
            </a:r>
            <a:endParaRPr lang="en-GB" dirty="0"/>
          </a:p>
        </p:txBody>
      </p:sp>
      <p:sp>
        <p:nvSpPr>
          <p:cNvPr id="4" name="Content Placeholder 3"/>
          <p:cNvSpPr>
            <a:spLocks noGrp="1"/>
          </p:cNvSpPr>
          <p:nvPr>
            <p:ph sz="half" idx="2"/>
          </p:nvPr>
        </p:nvSpPr>
        <p:spPr/>
        <p:txBody>
          <a:bodyPr>
            <a:normAutofit fontScale="70000" lnSpcReduction="20000"/>
          </a:bodyPr>
          <a:lstStyle/>
          <a:p>
            <a:r>
              <a:rPr lang="de-DE" dirty="0"/>
              <a:t>b</a:t>
            </a:r>
            <a:r>
              <a:rPr lang="de-DE" dirty="0" smtClean="0"/>
              <a:t>eteiligen – involved</a:t>
            </a:r>
          </a:p>
          <a:p>
            <a:r>
              <a:rPr lang="de-DE" dirty="0"/>
              <a:t>a</a:t>
            </a:r>
            <a:r>
              <a:rPr lang="de-DE" dirty="0" smtClean="0"/>
              <a:t>bstreiten – to deny</a:t>
            </a:r>
          </a:p>
          <a:p>
            <a:r>
              <a:rPr lang="de-DE" dirty="0"/>
              <a:t>b</a:t>
            </a:r>
            <a:r>
              <a:rPr lang="de-DE" dirty="0" smtClean="0"/>
              <a:t>eeinflussen – to influence</a:t>
            </a:r>
          </a:p>
          <a:p>
            <a:r>
              <a:rPr lang="de-DE" dirty="0" smtClean="0"/>
              <a:t>Sich sträuben – to be reluctant</a:t>
            </a:r>
          </a:p>
          <a:p>
            <a:r>
              <a:rPr lang="de-DE" dirty="0"/>
              <a:t>b</a:t>
            </a:r>
            <a:r>
              <a:rPr lang="de-DE" dirty="0" smtClean="0"/>
              <a:t>edacht auf – concerned with</a:t>
            </a:r>
          </a:p>
          <a:p>
            <a:r>
              <a:rPr lang="de-DE" dirty="0" smtClean="0"/>
              <a:t>Sich trauen – to dare</a:t>
            </a:r>
            <a:endParaRPr lang="en-GB" dirty="0"/>
          </a:p>
        </p:txBody>
      </p:sp>
    </p:spTree>
    <p:extLst>
      <p:ext uri="{BB962C8B-B14F-4D97-AF65-F5344CB8AC3E}">
        <p14:creationId xmlns:p14="http://schemas.microsoft.com/office/powerpoint/2010/main" val="3548094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Schlussendlich</a:t>
            </a:r>
            <a:endParaRPr lang="en-GB" dirty="0"/>
          </a:p>
        </p:txBody>
      </p:sp>
      <p:sp>
        <p:nvSpPr>
          <p:cNvPr id="3" name="Content Placeholder 2"/>
          <p:cNvSpPr>
            <a:spLocks noGrp="1"/>
          </p:cNvSpPr>
          <p:nvPr>
            <p:ph sz="half" idx="1"/>
          </p:nvPr>
        </p:nvSpPr>
        <p:spPr/>
        <p:txBody>
          <a:bodyPr>
            <a:normAutofit lnSpcReduction="10000"/>
          </a:bodyPr>
          <a:lstStyle/>
          <a:p>
            <a:r>
              <a:rPr lang="de-DE" dirty="0"/>
              <a:t>Der Tischler ist ein "durchschnittlich" schlechter Mensch. Er hat eigentlich keine bösen Absichten, ist aber feige, geldgeil und rassistisch, was er sich selbst nie eingestehen würde. </a:t>
            </a:r>
            <a:endParaRPr lang="de-DE" dirty="0" smtClean="0"/>
          </a:p>
          <a:p>
            <a:r>
              <a:rPr lang="de-DE" dirty="0" smtClean="0"/>
              <a:t>Empfanden wir </a:t>
            </a:r>
            <a:r>
              <a:rPr lang="de-DE" dirty="0"/>
              <a:t>Abscheu gegen ihn, als er Andris verzweifelte Worte in </a:t>
            </a:r>
            <a:r>
              <a:rPr lang="de-DE" dirty="0" smtClean="0"/>
              <a:t>Bild </a:t>
            </a:r>
            <a:r>
              <a:rPr lang="de-DE" dirty="0"/>
              <a:t>3 einfach </a:t>
            </a:r>
            <a:r>
              <a:rPr lang="de-DE" dirty="0" smtClean="0"/>
              <a:t>ignorierte?</a:t>
            </a:r>
            <a:endParaRPr lang="en-GB" dirty="0"/>
          </a:p>
          <a:p>
            <a:endParaRPr lang="en-GB" dirty="0"/>
          </a:p>
        </p:txBody>
      </p:sp>
      <p:sp>
        <p:nvSpPr>
          <p:cNvPr id="4" name="Content Placeholder 3"/>
          <p:cNvSpPr>
            <a:spLocks noGrp="1"/>
          </p:cNvSpPr>
          <p:nvPr>
            <p:ph sz="half" idx="2"/>
          </p:nvPr>
        </p:nvSpPr>
        <p:spPr/>
        <p:txBody>
          <a:bodyPr>
            <a:normAutofit lnSpcReduction="10000"/>
          </a:bodyPr>
          <a:lstStyle/>
          <a:p>
            <a:r>
              <a:rPr lang="de-DE" dirty="0" smtClean="0"/>
              <a:t>durchschnittlich – averagely</a:t>
            </a:r>
          </a:p>
          <a:p>
            <a:r>
              <a:rPr lang="de-DE" dirty="0" smtClean="0"/>
              <a:t>Absichten – intentions</a:t>
            </a:r>
          </a:p>
          <a:p>
            <a:r>
              <a:rPr lang="de-DE" dirty="0"/>
              <a:t>e</a:t>
            </a:r>
            <a:r>
              <a:rPr lang="de-DE" dirty="0" smtClean="0"/>
              <a:t>ingestehen – to admit</a:t>
            </a:r>
          </a:p>
          <a:p>
            <a:r>
              <a:rPr lang="de-DE" dirty="0" smtClean="0"/>
              <a:t>Abscheu – revulsion</a:t>
            </a:r>
          </a:p>
          <a:p>
            <a:r>
              <a:rPr lang="de-DE" dirty="0"/>
              <a:t>e</a:t>
            </a:r>
            <a:r>
              <a:rPr lang="de-DE" dirty="0" smtClean="0"/>
              <a:t>mpfinden – to feel</a:t>
            </a:r>
          </a:p>
          <a:p>
            <a:r>
              <a:rPr lang="de-DE" dirty="0"/>
              <a:t>v</a:t>
            </a:r>
            <a:r>
              <a:rPr lang="de-DE" dirty="0" smtClean="0"/>
              <a:t>erzweifelt - desperate</a:t>
            </a:r>
            <a:endParaRPr lang="en-GB" dirty="0"/>
          </a:p>
        </p:txBody>
      </p:sp>
    </p:spTree>
    <p:extLst>
      <p:ext uri="{BB962C8B-B14F-4D97-AF65-F5344CB8AC3E}">
        <p14:creationId xmlns:p14="http://schemas.microsoft.com/office/powerpoint/2010/main" val="200781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Andorra</a:t>
            </a:r>
            <a:endParaRPr lang="en-GB" dirty="0"/>
          </a:p>
        </p:txBody>
      </p:sp>
      <p:sp>
        <p:nvSpPr>
          <p:cNvPr id="3" name="Content Placeholder 2"/>
          <p:cNvSpPr>
            <a:spLocks noGrp="1"/>
          </p:cNvSpPr>
          <p:nvPr>
            <p:ph sz="half" idx="1"/>
          </p:nvPr>
        </p:nvSpPr>
        <p:spPr/>
        <p:txBody>
          <a:bodyPr/>
          <a:lstStyle/>
          <a:p>
            <a:r>
              <a:rPr lang="en-GB" dirty="0" err="1" smtClean="0"/>
              <a:t>Seite</a:t>
            </a:r>
            <a:r>
              <a:rPr lang="en-GB" dirty="0" smtClean="0"/>
              <a:t> 58, </a:t>
            </a:r>
            <a:r>
              <a:rPr lang="en-GB" dirty="0" err="1" smtClean="0"/>
              <a:t>alle</a:t>
            </a:r>
            <a:r>
              <a:rPr lang="en-GB" dirty="0" smtClean="0"/>
              <a:t> </a:t>
            </a:r>
            <a:r>
              <a:rPr lang="en-GB" dirty="0" err="1" smtClean="0"/>
              <a:t>Aufgaben</a:t>
            </a:r>
            <a:r>
              <a:rPr lang="en-GB" dirty="0" smtClean="0"/>
              <a:t> und </a:t>
            </a:r>
            <a:r>
              <a:rPr lang="en-GB" dirty="0" err="1" smtClean="0"/>
              <a:t>Fragen</a:t>
            </a:r>
            <a:r>
              <a:rPr lang="en-GB" dirty="0" smtClean="0"/>
              <a:t> </a:t>
            </a:r>
            <a:r>
              <a:rPr lang="en-GB" dirty="0" err="1" smtClean="0"/>
              <a:t>zum</a:t>
            </a:r>
            <a:r>
              <a:rPr lang="en-GB" dirty="0" smtClean="0"/>
              <a:t> </a:t>
            </a:r>
            <a:r>
              <a:rPr lang="en-GB" dirty="0" err="1" smtClean="0"/>
              <a:t>diskutieren</a:t>
            </a:r>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7844850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942</TotalTime>
  <Words>253</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Der Tischler</vt:lpstr>
      <vt:lpstr>Andorraner und vorurteilsbehaftet</vt:lpstr>
      <vt:lpstr>Wichtigtuerisch, aufgeblasen und geldgierig</vt:lpstr>
      <vt:lpstr>Feigheit und Geldgier</vt:lpstr>
      <vt:lpstr>Schlussendlich</vt:lpstr>
      <vt:lpstr>Getting to know Andorra</vt:lpstr>
    </vt:vector>
  </TitlesOfParts>
  <Company>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Tischler</dc:title>
  <dc:creator>Richard Morris</dc:creator>
  <cp:lastModifiedBy>Richard Morris</cp:lastModifiedBy>
  <cp:revision>13</cp:revision>
  <cp:lastPrinted>2018-01-12T08:01:28Z</cp:lastPrinted>
  <dcterms:created xsi:type="dcterms:W3CDTF">2018-01-07T11:39:43Z</dcterms:created>
  <dcterms:modified xsi:type="dcterms:W3CDTF">2018-01-12T12:30:21Z</dcterms:modified>
</cp:coreProperties>
</file>