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61" r:id="rId9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9" y="-4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 smtClean="0"/>
              <a:t>DNA </a:t>
            </a:r>
            <a:r>
              <a:rPr lang="en-GB" sz="2800" dirty="0"/>
              <a:t>and </a:t>
            </a:r>
            <a:r>
              <a:rPr lang="en-GB" sz="2800" dirty="0" smtClean="0"/>
              <a:t>protein synthesis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57015" y="1450800"/>
            <a:ext cx="144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Nucleotides</a:t>
            </a:r>
            <a:endParaRPr lang="en-GB" sz="2000" b="1" dirty="0"/>
          </a:p>
        </p:txBody>
      </p:sp>
      <p:pic>
        <p:nvPicPr>
          <p:cNvPr id="1029" name="Picture 5" descr="N:\Schools Editorial\Core Subjects\SCIENCE\Current projects\A Level\Dynamic Learning\Biology DL\AQA\Year 1 release\Resources\PowerPoints\Re-use artwork\04_03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061" y="2048831"/>
            <a:ext cx="3174752" cy="2975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Schools Editorial\Core Subjects\SCIENCE\Current projects\A Level\Dynamic Learning\Biology DL\AQA\Year 1 release\Resources\PowerPoints\Re-use artwork\04_01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14" y="2048831"/>
            <a:ext cx="2125327" cy="178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N:\Schools Editorial\Core Subjects\SCIENCE\Current projects\A Level\Dynamic Learning\Biology DL\AQA\Year 1 release\Resources\PowerPoints\Re-use artwork\04_02_Su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"/>
          <a:stretch/>
        </p:blipFill>
        <p:spPr bwMode="auto">
          <a:xfrm>
            <a:off x="2823804" y="2094256"/>
            <a:ext cx="2534534" cy="273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44"/>
          <p:cNvSpPr/>
          <p:nvPr/>
        </p:nvSpPr>
        <p:spPr>
          <a:xfrm>
            <a:off x="3091387" y="1450799"/>
            <a:ext cx="19011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Polynucleotides</a:t>
            </a:r>
            <a:endParaRPr lang="en-GB" sz="2000" b="1" dirty="0"/>
          </a:p>
        </p:txBody>
      </p:sp>
      <p:sp>
        <p:nvSpPr>
          <p:cNvPr id="47" name="Rectangle 46"/>
          <p:cNvSpPr/>
          <p:nvPr/>
        </p:nvSpPr>
        <p:spPr>
          <a:xfrm>
            <a:off x="6422513" y="1466189"/>
            <a:ext cx="1486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Base </a:t>
            </a:r>
            <a:r>
              <a:rPr lang="en-GB" sz="2000" b="1" dirty="0" smtClean="0"/>
              <a:t>pairing</a:t>
            </a:r>
            <a:endParaRPr lang="en-GB" sz="2000" dirty="0"/>
          </a:p>
        </p:txBody>
      </p:sp>
      <p:sp>
        <p:nvSpPr>
          <p:cNvPr id="49" name="Rectangle 48"/>
          <p:cNvSpPr/>
          <p:nvPr/>
        </p:nvSpPr>
        <p:spPr>
          <a:xfrm>
            <a:off x="474618" y="4150805"/>
            <a:ext cx="1728550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Purines (A&amp;G)</a:t>
            </a:r>
          </a:p>
          <a:p>
            <a:pPr algn="just"/>
            <a:r>
              <a:rPr lang="en-GB" sz="1600" dirty="0" err="1" smtClean="0"/>
              <a:t>Pyrimidines</a:t>
            </a:r>
            <a:r>
              <a:rPr lang="en-GB" sz="1600" dirty="0" smtClean="0"/>
              <a:t> </a:t>
            </a:r>
            <a:r>
              <a:rPr lang="en-GB" sz="1600" dirty="0"/>
              <a:t>(C&amp;T)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60631" y="5129770"/>
            <a:ext cx="2153691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Formed by condensation </a:t>
            </a:r>
            <a:r>
              <a:rPr lang="en-GB" sz="1600" dirty="0" smtClean="0"/>
              <a:t>reactions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N:\Schools Editorial\Core Subjects\SCIENCE\Current projects\A Level\Dynamic Learning\Biology DL\AQA\Year 1 release\Resources\PowerPoints\Re-use artwork\04_04a_Su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48"/>
          <a:stretch/>
        </p:blipFill>
        <p:spPr bwMode="auto">
          <a:xfrm>
            <a:off x="822846" y="2780928"/>
            <a:ext cx="2885057" cy="350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1079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DNA</a:t>
            </a:r>
            <a:endParaRPr lang="en-GB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4136108" y="1850910"/>
            <a:ext cx="2382023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DNA twists to form an antiparallel double </a:t>
            </a:r>
            <a:r>
              <a:rPr lang="en-GB" sz="1600" dirty="0" smtClean="0"/>
              <a:t>helix.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1267" name="Picture 3" descr="N:\Schools Editorial\Core Subjects\SCIENCE\Current projects\A Level\Dynamic Learning\Biology DL\AQA\Year 1 release\Resources\PowerPoints\Re-use artwork\04_04b_Su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50" r="9399"/>
          <a:stretch/>
        </p:blipFill>
        <p:spPr bwMode="auto">
          <a:xfrm>
            <a:off x="4316695" y="2678713"/>
            <a:ext cx="2020851" cy="370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3398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N:\Schools Editorial\Core Subjects\SCIENCE\Current projects\A Level\Dynamic Learning\Biology DL\AQA\Year 1 release\Resources\PowerPoints\Re-use artwork\04_05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779" y="3034951"/>
            <a:ext cx="5207474" cy="2111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3719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Chromosomes, genes and </a:t>
            </a:r>
            <a:r>
              <a:rPr lang="en-GB" sz="2000" b="1" dirty="0" smtClean="0"/>
              <a:t>alleles</a:t>
            </a:r>
            <a:endParaRPr lang="en-GB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644432" y="2064296"/>
            <a:ext cx="4215600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DNA strands condense to form chromosomes in the nucleus of eukaryotic </a:t>
            </a:r>
            <a:r>
              <a:rPr lang="en-GB" sz="1600" dirty="0" smtClean="0"/>
              <a:t>cells.</a:t>
            </a:r>
            <a:endParaRPr lang="en-GB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593632" y="3429000"/>
            <a:ext cx="2469443" cy="1323439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part of the DNA </a:t>
            </a:r>
            <a:r>
              <a:rPr lang="en-GB" sz="1600" dirty="0" smtClean="0"/>
              <a:t>molecule that </a:t>
            </a:r>
            <a:r>
              <a:rPr lang="en-GB" sz="1600" dirty="0"/>
              <a:t>codes for a particular protein is </a:t>
            </a:r>
            <a:r>
              <a:rPr lang="en-GB" sz="1600" dirty="0" smtClean="0"/>
              <a:t>called a gene </a:t>
            </a:r>
            <a:r>
              <a:rPr lang="en-GB" sz="1600" dirty="0"/>
              <a:t>– made up of coding and non-coding </a:t>
            </a:r>
            <a:r>
              <a:rPr lang="en-GB" sz="1600" dirty="0" smtClean="0"/>
              <a:t>regions.</a:t>
            </a:r>
            <a:endParaRPr lang="en-GB" sz="1600" dirty="0"/>
          </a:p>
        </p:txBody>
      </p:sp>
      <p:sp>
        <p:nvSpPr>
          <p:cNvPr id="13" name="Rectangle 12"/>
          <p:cNvSpPr/>
          <p:nvPr/>
        </p:nvSpPr>
        <p:spPr>
          <a:xfrm>
            <a:off x="567984" y="5581044"/>
            <a:ext cx="4436064" cy="584775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Different forms of one gene are known as </a:t>
            </a:r>
            <a:r>
              <a:rPr lang="en-GB" sz="1600" dirty="0" smtClean="0"/>
              <a:t>alleles, e.g. </a:t>
            </a:r>
            <a:r>
              <a:rPr lang="en-GB" sz="1600" dirty="0" err="1" smtClean="0"/>
              <a:t>Aa</a:t>
            </a:r>
            <a:r>
              <a:rPr lang="en-GB" sz="1600" dirty="0" smtClean="0"/>
              <a:t> Bb.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1992725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6009216" y="2423993"/>
            <a:ext cx="2736304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Alleles can swap homologous chromosomes when crossing over occurs</a:t>
            </a:r>
          </a:p>
        </p:txBody>
      </p:sp>
      <p:pic>
        <p:nvPicPr>
          <p:cNvPr id="13316" name="Picture 4" descr="N:\Schools Editorial\Core Subjects\SCIENCE\Current projects\A Level\Dynamic Learning\Biology DL\AQA\Year 1 release\Resources\PowerPoints\Re-use artwork\04_07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275" y="3645024"/>
            <a:ext cx="2730149" cy="199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N:\Schools Editorial\Core Subjects\SCIENCE\Current projects\A Level\Dynamic Learning\Biology DL\AQA\Year 1 release\Resources\PowerPoints\Re-use artwork\04_06_S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3348828" cy="470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93632" y="1484784"/>
            <a:ext cx="1007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Meiosis</a:t>
            </a:r>
            <a:endParaRPr lang="en-GB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593632" y="2423993"/>
            <a:ext cx="1530096" cy="1323439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Meiosis splits homologous chromosomes to form haploid </a:t>
            </a:r>
            <a:r>
              <a:rPr lang="en-GB" sz="1600" dirty="0" smtClean="0"/>
              <a:t>cells.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15944385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540000" y="1450800"/>
            <a:ext cx="20254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Protein </a:t>
            </a:r>
            <a:r>
              <a:rPr lang="en-GB" sz="2000" b="1" dirty="0" smtClean="0"/>
              <a:t>synthesis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4338" name="Picture 2" descr="N:\Schools Editorial\Core Subjects\SCIENCE\Current projects\A Level\Dynamic Learning\Biology DL\AQA\Year 1 release\Resources\PowerPoints\Re-use artwork\04_08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1" y="1628774"/>
            <a:ext cx="5716205" cy="3168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Rectangle 48"/>
          <p:cNvSpPr/>
          <p:nvPr/>
        </p:nvSpPr>
        <p:spPr>
          <a:xfrm>
            <a:off x="492596" y="4935359"/>
            <a:ext cx="4007396" cy="1323439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DNA codes for </a:t>
            </a:r>
            <a:r>
              <a:rPr lang="en-GB" sz="1600" dirty="0" smtClean="0"/>
              <a:t>proteins.</a:t>
            </a:r>
            <a:endParaRPr lang="en-GB" sz="1600" dirty="0"/>
          </a:p>
          <a:p>
            <a:pPr algn="just"/>
            <a:r>
              <a:rPr lang="en-GB" sz="1600" dirty="0"/>
              <a:t> </a:t>
            </a:r>
          </a:p>
          <a:p>
            <a:pPr algn="just"/>
            <a:r>
              <a:rPr lang="en-GB" sz="1600" dirty="0"/>
              <a:t>Transcription in </a:t>
            </a:r>
            <a:r>
              <a:rPr lang="en-GB" sz="1600" dirty="0" smtClean="0"/>
              <a:t>nucleus: DNA </a:t>
            </a:r>
            <a:r>
              <a:rPr lang="en-GB" sz="1600" dirty="0">
                <a:sym typeface="Wingdings"/>
              </a:rPr>
              <a:t></a:t>
            </a:r>
            <a:r>
              <a:rPr lang="en-GB" sz="1600" dirty="0"/>
              <a:t> mRNA</a:t>
            </a:r>
          </a:p>
          <a:p>
            <a:pPr algn="just"/>
            <a:endParaRPr lang="en-GB" sz="1600" dirty="0" smtClean="0"/>
          </a:p>
          <a:p>
            <a:r>
              <a:rPr lang="en-GB" sz="1600" dirty="0" smtClean="0"/>
              <a:t>Translation </a:t>
            </a:r>
            <a:r>
              <a:rPr lang="en-GB" sz="1600" dirty="0"/>
              <a:t>in </a:t>
            </a:r>
            <a:r>
              <a:rPr lang="en-GB" sz="1600" dirty="0" smtClean="0"/>
              <a:t>cytoplasm: mRNA </a:t>
            </a:r>
            <a:r>
              <a:rPr lang="en-GB" sz="1600" dirty="0">
                <a:sym typeface="Wingdings"/>
              </a:rPr>
              <a:t></a:t>
            </a:r>
            <a:r>
              <a:rPr lang="en-GB" sz="1600" dirty="0"/>
              <a:t> protein</a:t>
            </a:r>
          </a:p>
        </p:txBody>
      </p:sp>
    </p:spTree>
    <p:extLst>
      <p:ext uri="{BB962C8B-B14F-4D97-AF65-F5344CB8AC3E}">
        <p14:creationId xmlns:p14="http://schemas.microsoft.com/office/powerpoint/2010/main" val="29404520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5362" name="Picture 2" descr="N:\Schools Editorial\Core Subjects\SCIENCE\Current projects\A Level\Dynamic Learning\Biology DL\AQA\Year 1 release\Resources\PowerPoints\Re-use artwork\04_09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25769"/>
            <a:ext cx="5052189" cy="44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40000" y="2636912"/>
            <a:ext cx="1828800" cy="941796"/>
          </a:xfrm>
          <a:prstGeom prst="rect">
            <a:avLst/>
          </a:prstGeom>
          <a:solidFill>
            <a:srgbClr val="339933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GB" sz="1600" b="1" dirty="0" smtClean="0">
                <a:effectLst/>
                <a:latin typeface="Calibri"/>
                <a:ea typeface="Calibri"/>
                <a:cs typeface="Times New Roman"/>
              </a:rPr>
              <a:t>DNA </a:t>
            </a:r>
            <a:r>
              <a:rPr lang="en-GB" sz="1600" b="1" dirty="0">
                <a:effectLst/>
                <a:latin typeface="Calibri"/>
                <a:ea typeface="Calibri"/>
                <a:cs typeface="Times New Roman"/>
              </a:rPr>
              <a:t>unwinds to allow mRNA </a:t>
            </a:r>
            <a:r>
              <a:rPr lang="en-GB" sz="1600" b="1" dirty="0" smtClean="0">
                <a:effectLst/>
                <a:latin typeface="Calibri"/>
                <a:ea typeface="Calibri"/>
                <a:cs typeface="Times New Roman"/>
              </a:rPr>
              <a:t>formation.</a:t>
            </a:r>
            <a:endParaRPr lang="en-GB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0000" y="1450800"/>
            <a:ext cx="15754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>
                <a:ea typeface="Calibri"/>
                <a:cs typeface="Times New Roman"/>
              </a:rPr>
              <a:t>Transcription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9611767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60960" y="3601921"/>
            <a:ext cx="1364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Translation</a:t>
            </a:r>
            <a:endParaRPr lang="en-GB" sz="2000" b="1" dirty="0"/>
          </a:p>
        </p:txBody>
      </p:sp>
      <p:sp>
        <p:nvSpPr>
          <p:cNvPr id="49" name="Rectangle 48"/>
          <p:cNvSpPr/>
          <p:nvPr/>
        </p:nvSpPr>
        <p:spPr>
          <a:xfrm>
            <a:off x="995248" y="1916832"/>
            <a:ext cx="2104574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n-GB" sz="1600" dirty="0"/>
              <a:t>mRNA is processed:</a:t>
            </a:r>
          </a:p>
          <a:p>
            <a:r>
              <a:rPr lang="en-GB" sz="1600" dirty="0"/>
              <a:t>introns removed and exons spliced </a:t>
            </a:r>
            <a:r>
              <a:rPr lang="en-GB" sz="1600" dirty="0" smtClean="0"/>
              <a:t>together.</a:t>
            </a:r>
            <a:endParaRPr lang="en-GB" sz="1600" dirty="0"/>
          </a:p>
        </p:txBody>
      </p:sp>
      <p:sp>
        <p:nvSpPr>
          <p:cNvPr id="9" name="Rectangle 8"/>
          <p:cNvSpPr/>
          <p:nvPr/>
        </p:nvSpPr>
        <p:spPr>
          <a:xfrm>
            <a:off x="560960" y="4396303"/>
            <a:ext cx="2104574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Amino acids brought to the mRNA codons using </a:t>
            </a:r>
            <a:r>
              <a:rPr lang="en-GB" sz="1600" dirty="0" smtClean="0"/>
              <a:t>tRNA.</a:t>
            </a:r>
            <a:endParaRPr lang="en-GB" sz="1600" dirty="0"/>
          </a:p>
        </p:txBody>
      </p:sp>
      <p:pic>
        <p:nvPicPr>
          <p:cNvPr id="16387" name="Picture 3" descr="N:\Schools Editorial\Core Subjects\SCIENCE\Current projects\A Level\Dynamic Learning\Biology DL\AQA\Year 1 release\Resources\PowerPoints\Re-use artwork\04_10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137" y="1602850"/>
            <a:ext cx="4255416" cy="1999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N:\Schools Editorial\Core Subjects\SCIENCE\Current projects\A Level\Dynamic Learning\Biology DL\AQA\Year 1 release\Resources\PowerPoints\Re-use artwork\04_11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854" y="4003957"/>
            <a:ext cx="4715271" cy="2151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11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5233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4 </a:t>
            </a:r>
            <a:r>
              <a:rPr lang="en-GB" sz="2800" dirty="0"/>
              <a:t>DNA and protein synthesis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632" y="1628800"/>
            <a:ext cx="6426640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Draw and label a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dinucleotide.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DNA is well suited to its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function.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W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rite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down the complimentary mRNA sequence for the following DNA coding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sequence:	</a:t>
            </a:r>
          </a:p>
          <a:p>
            <a:pPr lvl="1">
              <a:buClr>
                <a:srgbClr val="008000"/>
              </a:buClr>
              <a:buSzPct val="100000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	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AGGGCTGTCAGTCA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Define the following: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codon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anticodon.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why translation requires a supply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ATP.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2d4d2a25a8f403092d32c81e9189f584ea983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221</Words>
  <Application>Microsoft Office PowerPoint</Application>
  <PresentationFormat>On-screen Show (4:3)</PresentationFormat>
  <Paragraphs>54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44</cp:revision>
  <dcterms:created xsi:type="dcterms:W3CDTF">2014-09-05T07:23:33Z</dcterms:created>
  <dcterms:modified xsi:type="dcterms:W3CDTF">2015-03-25T17:10:57Z</dcterms:modified>
</cp:coreProperties>
</file>