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788519A9-7275-496C-A278-122963738D2A}" type="datetimeFigureOut">
              <a:rPr lang="en-GB" smtClean="0"/>
              <a:t>06/02/2015</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CF1D5E-B8E5-4786-981E-96C8E55D831B}" type="slidenum">
              <a:rPr lang="en-GB" smtClean="0"/>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519A9-7275-496C-A278-122963738D2A}" type="datetimeFigureOut">
              <a:rPr lang="en-GB" smtClean="0"/>
              <a:t>06/02/2015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CF1D5E-B8E5-4786-981E-96C8E55D831B}"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CF1D5E-B8E5-4786-981E-96C8E55D831B}" type="slidenum">
              <a:rPr lang="en-GB" smtClean="0"/>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519A9-7275-496C-A278-122963738D2A}" type="datetimeFigureOut">
              <a:rPr lang="en-GB" smtClean="0"/>
              <a:t>06/02/2015</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88519A9-7275-496C-A278-122963738D2A}" type="datetimeFigureOut">
              <a:rPr lang="en-GB" smtClean="0"/>
              <a:t>06/02/2015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2CCF1D5E-B8E5-4786-981E-96C8E55D831B}" type="slidenum">
              <a:rPr lang="en-GB" smtClean="0"/>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788519A9-7275-496C-A278-122963738D2A}" type="datetimeFigureOut">
              <a:rPr lang="en-GB" smtClean="0"/>
              <a:t>06/02/2015</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CF1D5E-B8E5-4786-981E-96C8E55D831B}" type="slidenum">
              <a:rPr lang="en-GB" smtClean="0"/>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788519A9-7275-496C-A278-122963738D2A}" type="datetimeFigureOut">
              <a:rPr lang="en-GB" smtClean="0"/>
              <a:t>06/02/2015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CF1D5E-B8E5-4786-981E-96C8E55D831B}" type="slidenum">
              <a:rPr lang="en-GB" smtClean="0"/>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88519A9-7275-496C-A278-122963738D2A}" type="datetimeFigureOut">
              <a:rPr lang="en-GB" smtClean="0"/>
              <a:t>06/02/2015</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CCF1D5E-B8E5-4786-981E-96C8E55D831B}" type="slidenum">
              <a:rPr lang="en-GB" smtClean="0"/>
              <a:t>‹#›</a:t>
            </a:fld>
            <a:endParaRPr lang="en-GB"/>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8519A9-7275-496C-A278-122963738D2A}" type="datetimeFigureOut">
              <a:rPr lang="en-GB" smtClean="0"/>
              <a:t>06/02/2015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2CCF1D5E-B8E5-4786-981E-96C8E55D831B}"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788519A9-7275-496C-A278-122963738D2A}" type="datetimeFigureOut">
              <a:rPr lang="en-GB" smtClean="0"/>
              <a:t>06/02/2015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CF1D5E-B8E5-4786-981E-96C8E55D831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CF1D5E-B8E5-4786-981E-96C8E55D831B}" type="slidenum">
              <a:rPr lang="en-GB" smtClean="0"/>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88519A9-7275-496C-A278-122963738D2A}" type="datetimeFigureOut">
              <a:rPr lang="en-GB" smtClean="0"/>
              <a:t>06/02/2015</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CF1D5E-B8E5-4786-981E-96C8E55D831B}" type="slidenum">
              <a:rPr lang="en-GB" smtClean="0"/>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788519A9-7275-496C-A278-122963738D2A}" type="datetimeFigureOut">
              <a:rPr lang="en-GB" smtClean="0"/>
              <a:t>06/02/2015</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88519A9-7275-496C-A278-122963738D2A}" type="datetimeFigureOut">
              <a:rPr lang="en-GB" smtClean="0"/>
              <a:t>06/02/2015</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CCF1D5E-B8E5-4786-981E-96C8E55D831B}" type="slidenum">
              <a:rPr lang="en-GB" smtClean="0"/>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a:p>
        </p:txBody>
      </p:sp>
      <p:sp>
        <p:nvSpPr>
          <p:cNvPr id="2" name="Title 1"/>
          <p:cNvSpPr>
            <a:spLocks noGrp="1"/>
          </p:cNvSpPr>
          <p:nvPr>
            <p:ph type="ctrTitle"/>
          </p:nvPr>
        </p:nvSpPr>
        <p:spPr/>
        <p:txBody>
          <a:bodyPr/>
          <a:lstStyle/>
          <a:p>
            <a:r>
              <a:rPr lang="en-GB" dirty="0" smtClean="0"/>
              <a:t>The Explorer’s Daughter</a:t>
            </a:r>
            <a:endParaRPr lang="en-GB" dirty="0"/>
          </a:p>
        </p:txBody>
      </p:sp>
    </p:spTree>
    <p:extLst>
      <p:ext uri="{BB962C8B-B14F-4D97-AF65-F5344CB8AC3E}">
        <p14:creationId xmlns:p14="http://schemas.microsoft.com/office/powerpoint/2010/main" val="3667394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marL="0" indent="0">
              <a:buNone/>
            </a:pPr>
            <a:r>
              <a:rPr lang="en-GB" dirty="0"/>
              <a:t>The final paragraph concentrates on the “dilemma” over hunting before offering a conclusion. </a:t>
            </a:r>
          </a:p>
          <a:p>
            <a:pPr marL="0" indent="0">
              <a:buNone/>
            </a:pPr>
            <a:r>
              <a:rPr lang="en-GB" dirty="0"/>
              <a:t>She examines the clash of cultures on this issue. She appreciates the Western desire to protect the “animals and sea mammals” but concludes that this is “sentimental”, a luxury the hunters cannot afford to adopt, as their survival is at stake.</a:t>
            </a:r>
          </a:p>
          <a:p>
            <a:endParaRPr lang="en-GB" dirty="0"/>
          </a:p>
        </p:txBody>
      </p:sp>
    </p:spTree>
    <p:extLst>
      <p:ext uri="{BB962C8B-B14F-4D97-AF65-F5344CB8AC3E}">
        <p14:creationId xmlns:p14="http://schemas.microsoft.com/office/powerpoint/2010/main" val="14939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marL="0" indent="0">
              <a:buNone/>
            </a:pPr>
            <a:r>
              <a:rPr lang="en-GB" dirty="0"/>
              <a:t>She returns to a more factual approach as she reminds the mostly Western readers of the harsh realities of Arctic existence where “there is only one annual supply ship”. She acknowledges the readers’ possible objections, yet she clearly sides with the local people, which is perhaps understandable as she herself grew up in the Arctic and has, as she states, eaten seal meat.</a:t>
            </a:r>
          </a:p>
          <a:p>
            <a:endParaRPr lang="en-GB" dirty="0"/>
          </a:p>
        </p:txBody>
      </p:sp>
    </p:spTree>
    <p:extLst>
      <p:ext uri="{BB962C8B-B14F-4D97-AF65-F5344CB8AC3E}">
        <p14:creationId xmlns:p14="http://schemas.microsoft.com/office/powerpoint/2010/main" val="40532365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marL="0" indent="0">
              <a:buNone/>
            </a:pPr>
            <a:r>
              <a:rPr lang="en-GB" dirty="0"/>
              <a:t>The final declarative sentence is unequivocal,</a:t>
            </a:r>
          </a:p>
          <a:p>
            <a:pPr marL="0" indent="0">
              <a:buNone/>
            </a:pPr>
            <a:r>
              <a:rPr lang="en-GB" dirty="0"/>
              <a:t>“Hunting is still an absolute necessity in Thule.”</a:t>
            </a:r>
          </a:p>
          <a:p>
            <a:endParaRPr lang="en-GB" dirty="0"/>
          </a:p>
        </p:txBody>
      </p:sp>
    </p:spTree>
    <p:extLst>
      <p:ext uri="{BB962C8B-B14F-4D97-AF65-F5344CB8AC3E}">
        <p14:creationId xmlns:p14="http://schemas.microsoft.com/office/powerpoint/2010/main" val="29044560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marL="0" indent="0">
              <a:buNone/>
            </a:pPr>
            <a:r>
              <a:rPr lang="en-GB" dirty="0"/>
              <a:t>The final declarative sentence is unequivocal,</a:t>
            </a:r>
          </a:p>
          <a:p>
            <a:pPr marL="0" indent="0">
              <a:buNone/>
            </a:pPr>
            <a:r>
              <a:rPr lang="en-GB" dirty="0"/>
              <a:t>“Hunting is still an absolute necessity in Thule.”</a:t>
            </a:r>
          </a:p>
          <a:p>
            <a:endParaRPr lang="en-GB" dirty="0"/>
          </a:p>
        </p:txBody>
      </p:sp>
    </p:spTree>
    <p:extLst>
      <p:ext uri="{BB962C8B-B14F-4D97-AF65-F5344CB8AC3E}">
        <p14:creationId xmlns:p14="http://schemas.microsoft.com/office/powerpoint/2010/main" val="3690109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marL="0" indent="0">
              <a:buNone/>
            </a:pPr>
            <a:r>
              <a:rPr lang="en-GB" dirty="0"/>
              <a:t>What is her purpose in the article?</a:t>
            </a:r>
          </a:p>
          <a:p>
            <a:r>
              <a:rPr lang="en-GB" dirty="0"/>
              <a:t>Inform?</a:t>
            </a:r>
          </a:p>
          <a:p>
            <a:r>
              <a:rPr lang="en-GB" dirty="0"/>
              <a:t>Celebrate?</a:t>
            </a:r>
          </a:p>
          <a:p>
            <a:r>
              <a:rPr lang="en-GB" dirty="0"/>
              <a:t>Entertain?</a:t>
            </a:r>
          </a:p>
          <a:p>
            <a:r>
              <a:rPr lang="en-GB" dirty="0"/>
              <a:t>Persuade?</a:t>
            </a:r>
          </a:p>
          <a:p>
            <a:r>
              <a:rPr lang="en-GB" dirty="0"/>
              <a:t>Debate?</a:t>
            </a:r>
          </a:p>
          <a:p>
            <a:endParaRPr lang="en-GB" dirty="0"/>
          </a:p>
        </p:txBody>
      </p:sp>
    </p:spTree>
    <p:extLst>
      <p:ext uri="{BB962C8B-B14F-4D97-AF65-F5344CB8AC3E}">
        <p14:creationId xmlns:p14="http://schemas.microsoft.com/office/powerpoint/2010/main" val="27368653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From The Explorer’s Daughter by Kari </a:t>
            </a:r>
            <a:r>
              <a:rPr lang="en-GB" b="1" dirty="0" smtClean="0"/>
              <a:t>Herbert</a:t>
            </a:r>
            <a:endParaRPr lang="en-GB" dirty="0"/>
          </a:p>
        </p:txBody>
      </p:sp>
      <p:sp>
        <p:nvSpPr>
          <p:cNvPr id="3" name="Content Placeholder 2"/>
          <p:cNvSpPr>
            <a:spLocks noGrp="1"/>
          </p:cNvSpPr>
          <p:nvPr>
            <p:ph sz="quarter" idx="1"/>
          </p:nvPr>
        </p:nvSpPr>
        <p:spPr/>
        <p:txBody>
          <a:bodyPr/>
          <a:lstStyle/>
          <a:p>
            <a:pPr marL="0" indent="0">
              <a:buNone/>
            </a:pPr>
            <a:r>
              <a:rPr lang="en-GB" b="1" dirty="0"/>
              <a:t>Past Question: June 2013</a:t>
            </a:r>
            <a:endParaRPr lang="en-GB" dirty="0"/>
          </a:p>
          <a:p>
            <a:pPr marL="0" indent="0">
              <a:buNone/>
            </a:pPr>
            <a:r>
              <a:rPr lang="en-GB" dirty="0"/>
              <a:t>How does the writer show the </a:t>
            </a:r>
            <a:r>
              <a:rPr lang="en-GB" b="1" dirty="0"/>
              <a:t>conflict</a:t>
            </a:r>
            <a:r>
              <a:rPr lang="en-GB" dirty="0"/>
              <a:t> in her thoughts and feelings about hunting?</a:t>
            </a:r>
          </a:p>
          <a:p>
            <a:pPr marL="0" indent="0">
              <a:buNone/>
            </a:pPr>
            <a:r>
              <a:rPr lang="en-GB" dirty="0"/>
              <a:t>You should refer closely to the passage to support your answer. You may include brief quotations.</a:t>
            </a:r>
          </a:p>
          <a:p>
            <a:endParaRPr lang="en-GB" dirty="0"/>
          </a:p>
        </p:txBody>
      </p:sp>
    </p:spTree>
    <p:extLst>
      <p:ext uri="{BB962C8B-B14F-4D97-AF65-F5344CB8AC3E}">
        <p14:creationId xmlns:p14="http://schemas.microsoft.com/office/powerpoint/2010/main" val="430620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marL="0" indent="0">
              <a:buNone/>
            </a:pPr>
            <a:r>
              <a:rPr lang="en-GB" dirty="0"/>
              <a:t>The beauty of the landscape is established with a particular focus upon visual imagery.</a:t>
            </a:r>
          </a:p>
          <a:p>
            <a:pPr marL="0" indent="0">
              <a:buNone/>
            </a:pPr>
            <a:r>
              <a:rPr lang="en-GB" dirty="0"/>
              <a:t>“the plumes of spray…catching the light in a spectral play of colour”</a:t>
            </a:r>
          </a:p>
          <a:p>
            <a:pPr marL="0" indent="0">
              <a:buNone/>
            </a:pPr>
            <a:r>
              <a:rPr lang="en-GB" dirty="0"/>
              <a:t>“glittering kingdom”</a:t>
            </a:r>
          </a:p>
          <a:p>
            <a:pPr marL="0" indent="0">
              <a:buNone/>
            </a:pPr>
            <a:r>
              <a:rPr lang="en-GB" dirty="0"/>
              <a:t>“The evening light was turning butter-gold”</a:t>
            </a:r>
          </a:p>
          <a:p>
            <a:pPr marL="0" indent="0">
              <a:buNone/>
            </a:pPr>
            <a:r>
              <a:rPr lang="en-GB" dirty="0"/>
              <a:t>Affected by the enchantment of the Arctic, the writer begins “wondering if the </a:t>
            </a:r>
            <a:r>
              <a:rPr lang="en-GB" dirty="0" err="1"/>
              <a:t>narwal</a:t>
            </a:r>
            <a:r>
              <a:rPr lang="en-GB" dirty="0"/>
              <a:t> existed at all” or whether the light was playing tricks on her. The words “spectral” and “glittering” suggest the other-worldly magic of the Arctic landscape.</a:t>
            </a:r>
          </a:p>
          <a:p>
            <a:endParaRPr lang="en-GB" dirty="0"/>
          </a:p>
        </p:txBody>
      </p:sp>
    </p:spTree>
    <p:extLst>
      <p:ext uri="{BB962C8B-B14F-4D97-AF65-F5344CB8AC3E}">
        <p14:creationId xmlns:p14="http://schemas.microsoft.com/office/powerpoint/2010/main" val="40998610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r>
              <a:rPr lang="en-GB" dirty="0"/>
              <a:t>The tone becomes more scientific and objective as the focus changes to the lifestyle and culture of the </a:t>
            </a:r>
            <a:r>
              <a:rPr lang="en-GB" dirty="0" err="1"/>
              <a:t>Inughuit</a:t>
            </a:r>
            <a:r>
              <a:rPr lang="en-GB" dirty="0"/>
              <a:t>. There is an emphasis on the importance of the </a:t>
            </a:r>
            <a:r>
              <a:rPr lang="en-GB" dirty="0" err="1"/>
              <a:t>narwal</a:t>
            </a:r>
            <a:r>
              <a:rPr lang="en-GB" dirty="0"/>
              <a:t> to the survival of the community</a:t>
            </a:r>
          </a:p>
          <a:p>
            <a:pPr lvl="0"/>
            <a:r>
              <a:rPr lang="en-GB" dirty="0"/>
              <a:t>“rich in necessary minerals and vitamins”</a:t>
            </a:r>
          </a:p>
          <a:p>
            <a:pPr lvl="0"/>
            <a:r>
              <a:rPr lang="en-GB" dirty="0"/>
              <a:t>“rich source of vitamin C”</a:t>
            </a:r>
          </a:p>
          <a:p>
            <a:pPr lvl="0"/>
            <a:r>
              <a:rPr lang="en-GB" dirty="0"/>
              <a:t>“for centuries…only source of light and heat”</a:t>
            </a:r>
          </a:p>
          <a:p>
            <a:pPr lvl="0"/>
            <a:r>
              <a:rPr lang="en-GB" dirty="0"/>
              <a:t>“rich meat is still a valuable part of the diet”</a:t>
            </a:r>
          </a:p>
          <a:p>
            <a:endParaRPr lang="en-GB" dirty="0"/>
          </a:p>
        </p:txBody>
      </p:sp>
    </p:spTree>
    <p:extLst>
      <p:ext uri="{BB962C8B-B14F-4D97-AF65-F5344CB8AC3E}">
        <p14:creationId xmlns:p14="http://schemas.microsoft.com/office/powerpoint/2010/main" val="1595448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marL="0" indent="0">
              <a:buNone/>
            </a:pPr>
            <a:r>
              <a:rPr lang="en-GB" dirty="0"/>
              <a:t>Repetition of adjective “rich” in conjunction with “valuable” connotes the value of the </a:t>
            </a:r>
            <a:r>
              <a:rPr lang="en-GB" dirty="0" err="1"/>
              <a:t>narwal</a:t>
            </a:r>
            <a:r>
              <a:rPr lang="en-GB" dirty="0"/>
              <a:t>.</a:t>
            </a:r>
          </a:p>
          <a:p>
            <a:pPr marL="0" indent="0">
              <a:buNone/>
            </a:pPr>
            <a:r>
              <a:rPr lang="en-GB" dirty="0"/>
              <a:t>Scientific language “</a:t>
            </a:r>
            <a:r>
              <a:rPr lang="en-GB" dirty="0" err="1"/>
              <a:t>mattak</a:t>
            </a:r>
            <a:r>
              <a:rPr lang="en-GB" dirty="0"/>
              <a:t>”, “vitamin C”, “scurvy” underpins the factual, informative tone. The value seems incontrovertible.</a:t>
            </a:r>
          </a:p>
          <a:p>
            <a:endParaRPr lang="en-GB" dirty="0"/>
          </a:p>
        </p:txBody>
      </p:sp>
    </p:spTree>
    <p:extLst>
      <p:ext uri="{BB962C8B-B14F-4D97-AF65-F5344CB8AC3E}">
        <p14:creationId xmlns:p14="http://schemas.microsoft.com/office/powerpoint/2010/main" val="4096229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fontScale="92500" lnSpcReduction="10000"/>
          </a:bodyPr>
          <a:lstStyle/>
          <a:p>
            <a:pPr marL="0" indent="0">
              <a:buNone/>
            </a:pPr>
            <a:r>
              <a:rPr lang="en-GB" dirty="0"/>
              <a:t>Once the value of the </a:t>
            </a:r>
            <a:r>
              <a:rPr lang="en-GB" dirty="0" err="1"/>
              <a:t>narwal</a:t>
            </a:r>
            <a:r>
              <a:rPr lang="en-GB" dirty="0"/>
              <a:t> is established, the hunting behaviour of the </a:t>
            </a:r>
            <a:r>
              <a:rPr lang="en-GB" dirty="0" err="1"/>
              <a:t>Inughuit</a:t>
            </a:r>
            <a:r>
              <a:rPr lang="en-GB" dirty="0"/>
              <a:t> community is described. Tension is created in the description of the hunt which involves the whole community. Women “clustered” and their behaviour is tense as they are seen “occasionally spinning round at a small gasp or jump”. The waiting creates a sense of anticipation. </a:t>
            </a:r>
          </a:p>
          <a:p>
            <a:pPr marL="0" indent="0">
              <a:buNone/>
            </a:pPr>
            <a:r>
              <a:rPr lang="en-GB" dirty="0"/>
              <a:t>Excitement is conveyed in the similes:</a:t>
            </a:r>
          </a:p>
          <a:p>
            <a:pPr marL="0" indent="0">
              <a:buNone/>
            </a:pPr>
            <a:r>
              <a:rPr lang="en-GB" dirty="0"/>
              <a:t>“It was like watching a vast, waterborne game with the hunters spread like a net around the sound.”</a:t>
            </a:r>
          </a:p>
          <a:p>
            <a:pPr marL="0" indent="0">
              <a:buNone/>
            </a:pPr>
            <a:r>
              <a:rPr lang="en-GB" dirty="0"/>
              <a:t>The hunters are conveyed as cunning and having the upper hand.</a:t>
            </a:r>
          </a:p>
          <a:p>
            <a:endParaRPr lang="en-GB" dirty="0"/>
          </a:p>
        </p:txBody>
      </p:sp>
    </p:spTree>
    <p:extLst>
      <p:ext uri="{BB962C8B-B14F-4D97-AF65-F5344CB8AC3E}">
        <p14:creationId xmlns:p14="http://schemas.microsoft.com/office/powerpoint/2010/main" val="3879003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lstStyle/>
          <a:p>
            <a:pPr marL="0" indent="0">
              <a:buNone/>
            </a:pPr>
            <a:r>
              <a:rPr lang="en-GB" dirty="0"/>
              <a:t>However, the balance between hunter and hunted is suggested in the next paragraph when descriptions of the </a:t>
            </a:r>
            <a:r>
              <a:rPr lang="en-GB" dirty="0" err="1"/>
              <a:t>narwals</a:t>
            </a:r>
            <a:r>
              <a:rPr lang="en-GB" dirty="0"/>
              <a:t> as “intelligent” and communicative as they “talk to one another” show a deep respect for the creatures.</a:t>
            </a:r>
          </a:p>
          <a:p>
            <a:endParaRPr lang="en-GB" dirty="0"/>
          </a:p>
        </p:txBody>
      </p:sp>
    </p:spTree>
    <p:extLst>
      <p:ext uri="{BB962C8B-B14F-4D97-AF65-F5344CB8AC3E}">
        <p14:creationId xmlns:p14="http://schemas.microsoft.com/office/powerpoint/2010/main" val="691548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marL="0" indent="0">
              <a:buNone/>
            </a:pPr>
            <a:r>
              <a:rPr lang="en-GB" dirty="0"/>
              <a:t>The penultimate paragraph finally brings us much closer to the hunters. The heroism of one particular hunter is conveyed in both the vulnerability of his position “miles from land in a flimsy kayak” hunting “huge” </a:t>
            </a:r>
            <a:r>
              <a:rPr lang="en-GB" dirty="0" err="1"/>
              <a:t>narwals</a:t>
            </a:r>
            <a:r>
              <a:rPr lang="en-GB" dirty="0"/>
              <a:t> and also in his lack of equipment “no rifle, only one harpoon”. </a:t>
            </a:r>
          </a:p>
          <a:p>
            <a:pPr marL="0" indent="0">
              <a:buNone/>
            </a:pPr>
            <a:r>
              <a:rPr lang="en-GB" dirty="0"/>
              <a:t>Yet despite the reader’s obvious “respect” for the hunter, her loyalties are divided,</a:t>
            </a:r>
          </a:p>
          <a:p>
            <a:pPr marL="0" indent="0">
              <a:buNone/>
            </a:pPr>
            <a:r>
              <a:rPr lang="en-GB" dirty="0"/>
              <a:t>“…my heart also urged the </a:t>
            </a:r>
            <a:r>
              <a:rPr lang="en-GB" dirty="0" err="1"/>
              <a:t>narwal</a:t>
            </a:r>
            <a:r>
              <a:rPr lang="en-GB" dirty="0"/>
              <a:t> to dive, to leave, to survive.”</a:t>
            </a:r>
          </a:p>
          <a:p>
            <a:endParaRPr lang="en-GB" dirty="0"/>
          </a:p>
        </p:txBody>
      </p:sp>
    </p:spTree>
    <p:extLst>
      <p:ext uri="{BB962C8B-B14F-4D97-AF65-F5344CB8AC3E}">
        <p14:creationId xmlns:p14="http://schemas.microsoft.com/office/powerpoint/2010/main" val="2494454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pPr marL="0" indent="0">
              <a:buNone/>
            </a:pPr>
            <a:r>
              <a:rPr lang="en-GB" dirty="0"/>
              <a:t>This ambivalence seems to stem from the conflict between her “head” which understands the need to hunt </a:t>
            </a:r>
            <a:r>
              <a:rPr lang="en-GB" dirty="0" err="1"/>
              <a:t>narwals</a:t>
            </a:r>
            <a:r>
              <a:rPr lang="en-GB" dirty="0"/>
              <a:t> in order for the community to survive and her “heart” which is moved by the beauty of the creatures. The powerful triplet of rhyming infinitive verbs underlines the wistfulness of her sentiments. Interestingly she uses the word “urged” twice to describe her “head” urging “the man on” and later her “heart” which “urged” the </a:t>
            </a:r>
            <a:r>
              <a:rPr lang="en-GB" dirty="0" err="1"/>
              <a:t>narwal</a:t>
            </a:r>
            <a:r>
              <a:rPr lang="en-GB" dirty="0"/>
              <a:t> to dive, leave and survive.</a:t>
            </a:r>
          </a:p>
          <a:p>
            <a:endParaRPr lang="en-GB" dirty="0"/>
          </a:p>
        </p:txBody>
      </p:sp>
    </p:spTree>
    <p:extLst>
      <p:ext uri="{BB962C8B-B14F-4D97-AF65-F5344CB8AC3E}">
        <p14:creationId xmlns:p14="http://schemas.microsoft.com/office/powerpoint/2010/main" val="40595684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TotalTime>
  <Words>771</Words>
  <Application>Microsoft Office PowerPoint</Application>
  <PresentationFormat>On-screen Show (4:3)</PresentationFormat>
  <Paragraphs>39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The Explorer’s Daughter</vt:lpstr>
      <vt:lpstr>From The Explorer’s Daughter by Kari Herbert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Explorer’s Daughter</dc:title>
  <dc:creator>stShawK01</dc:creator>
  <cp:lastModifiedBy>stShawK01</cp:lastModifiedBy>
  <cp:revision>2</cp:revision>
  <dcterms:created xsi:type="dcterms:W3CDTF">2015-02-06T08:44:15Z</dcterms:created>
  <dcterms:modified xsi:type="dcterms:W3CDTF">2015-02-06T08:55:36Z</dcterms:modified>
</cp:coreProperties>
</file>