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598" autoAdjust="0"/>
  </p:normalViewPr>
  <p:slideViewPr>
    <p:cSldViewPr>
      <p:cViewPr varScale="1">
        <p:scale>
          <a:sx n="96" d="100"/>
          <a:sy n="96" d="100"/>
        </p:scale>
        <p:origin x="-4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5DD88-9DC3-45AF-9279-B77D450C2CF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6B1C0-9900-4F81-99B1-34AAA9000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6B1C0-9900-4F81-99B1-34AAA9000DB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351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0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6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76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73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32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93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26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4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58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70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75A66-E399-43BD-9E27-8D26794165DD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655E-D9A6-4A47-A8EC-BE06B62A7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74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992888" cy="3168352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bg1"/>
                </a:solidFill>
              </a:rPr>
              <a:t>Carbohydrate </a:t>
            </a:r>
            <a:r>
              <a:rPr lang="en-GB" sz="6000" b="1" dirty="0" smtClean="0">
                <a:solidFill>
                  <a:schemeClr val="bg1"/>
                </a:solidFill>
              </a:rPr>
              <a:t>structure </a:t>
            </a:r>
            <a:r>
              <a:rPr lang="en-GB" sz="6000" b="1" dirty="0">
                <a:solidFill>
                  <a:schemeClr val="bg1"/>
                </a:solidFill>
              </a:rPr>
              <a:t>and </a:t>
            </a:r>
            <a:r>
              <a:rPr lang="en-GB" sz="6000" b="1" dirty="0" smtClean="0">
                <a:solidFill>
                  <a:schemeClr val="bg1"/>
                </a:solidFill>
              </a:rPr>
              <a:t>bonding</a:t>
            </a:r>
            <a:endParaRPr lang="en-GB" sz="6000" b="1" dirty="0">
              <a:solidFill>
                <a:schemeClr val="bg1"/>
              </a:solidFill>
            </a:endParaRPr>
          </a:p>
        </p:txBody>
      </p:sp>
      <p:sp>
        <p:nvSpPr>
          <p:cNvPr id="5" name="Rounded Rectangle 4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3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Cellulose</a:t>
            </a:r>
          </a:p>
          <a:p>
            <a:pPr marL="0" indent="0">
              <a:buNone/>
            </a:pPr>
            <a:r>
              <a:rPr lang="en-GB" sz="2400" dirty="0"/>
              <a:t>Cellulose is composed of chains of beta glucose units arranged in parallel rows to form </a:t>
            </a:r>
            <a:r>
              <a:rPr lang="en-GB" sz="2400" dirty="0" err="1"/>
              <a:t>microfibrils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 smtClean="0"/>
              <a:t>1</a:t>
            </a:r>
            <a:r>
              <a:rPr lang="en-GB" sz="2800" dirty="0" smtClean="0"/>
              <a:t> </a:t>
            </a:r>
            <a:r>
              <a:rPr lang="en-GB" sz="2800" dirty="0"/>
              <a:t>Biological </a:t>
            </a:r>
            <a:r>
              <a:rPr lang="en-GB" sz="2800" dirty="0" smtClean="0"/>
              <a:t>molecules</a:t>
            </a:r>
            <a:r>
              <a:rPr lang="en-GB" sz="2800" dirty="0" smtClean="0">
                <a:solidFill>
                  <a:srgbClr val="7F7F7F"/>
                </a:solidFill>
              </a:rPr>
              <a:t>	Key concepts</a:t>
            </a:r>
            <a:endParaRPr lang="en-GB" sz="2800" dirty="0">
              <a:solidFill>
                <a:srgbClr val="7F7F7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pic>
        <p:nvPicPr>
          <p:cNvPr id="4098" name="Picture 2" descr="C:\Business\Hodder Biology PowerPoints\Received\Re-use artwork for chapters 1-9\01_07_K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8791"/>
            <a:ext cx="5017740" cy="339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9369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/>
              <a:t>Questions</a:t>
            </a:r>
          </a:p>
          <a:p>
            <a:pPr lvl="0"/>
            <a:r>
              <a:rPr lang="en-GB" sz="2000" dirty="0"/>
              <a:t>If a condensation reaction releases water when a bond is formed, what is a hydrolysis reaction</a:t>
            </a:r>
            <a:r>
              <a:rPr lang="en-GB" sz="2000" dirty="0" smtClean="0"/>
              <a:t>?</a:t>
            </a:r>
          </a:p>
          <a:p>
            <a:pPr marL="342000" lvl="2" indent="0">
              <a:buNone/>
            </a:pPr>
            <a:r>
              <a:rPr lang="en-GB" sz="2000" dirty="0">
                <a:solidFill>
                  <a:srgbClr val="008000"/>
                </a:solidFill>
              </a:rPr>
              <a:t>The breaking of a bond in the presence of water (and an enzyme).</a:t>
            </a:r>
          </a:p>
          <a:p>
            <a:pPr lvl="0"/>
            <a:r>
              <a:rPr lang="en-GB" sz="2000" dirty="0"/>
              <a:t>What are  the names of the enzymes that hydrolyse:</a:t>
            </a:r>
          </a:p>
          <a:p>
            <a:pPr marL="684000" lvl="1" indent="-342000">
              <a:buFont typeface="+mj-lt"/>
              <a:buAutoNum type="arabicPeriod"/>
            </a:pPr>
            <a:r>
              <a:rPr lang="en-GB" sz="2000" dirty="0" smtClean="0"/>
              <a:t>lactose</a:t>
            </a:r>
            <a:endParaRPr lang="en-GB" sz="2000" dirty="0"/>
          </a:p>
          <a:p>
            <a:pPr marL="684000" lvl="1" indent="-342000">
              <a:buFont typeface="+mj-lt"/>
              <a:buAutoNum type="arabicPeriod"/>
            </a:pPr>
            <a:r>
              <a:rPr lang="en-GB" sz="2000" dirty="0" smtClean="0"/>
              <a:t>maltose?</a:t>
            </a:r>
            <a:endParaRPr lang="en-GB" sz="2000" dirty="0"/>
          </a:p>
          <a:p>
            <a:pPr lvl="0"/>
            <a:r>
              <a:rPr lang="en-GB" sz="2000" dirty="0"/>
              <a:t>Why is starch a good storage polysaccharide</a:t>
            </a:r>
            <a:r>
              <a:rPr lang="en-GB" sz="2000" dirty="0" smtClean="0"/>
              <a:t>?</a:t>
            </a:r>
          </a:p>
          <a:p>
            <a:pPr marL="342000" lvl="2" indent="0">
              <a:buNone/>
            </a:pPr>
            <a:r>
              <a:rPr lang="en-GB" sz="2000" dirty="0">
                <a:solidFill>
                  <a:srgbClr val="008000"/>
                </a:solidFill>
              </a:rPr>
              <a:t>It is a compact molecule which is </a:t>
            </a:r>
            <a:r>
              <a:rPr lang="en-GB" sz="2000" dirty="0" smtClean="0">
                <a:solidFill>
                  <a:srgbClr val="008000"/>
                </a:solidFill>
              </a:rPr>
              <a:t>insoluble.</a:t>
            </a:r>
            <a:endParaRPr lang="en-GB" sz="2000" dirty="0">
              <a:solidFill>
                <a:srgbClr val="008000"/>
              </a:solidFill>
            </a:endParaRPr>
          </a:p>
          <a:p>
            <a:r>
              <a:rPr lang="en-GB" sz="2000" dirty="0" smtClean="0"/>
              <a:t>Why </a:t>
            </a:r>
            <a:r>
              <a:rPr lang="en-GB" sz="2000" dirty="0"/>
              <a:t>is cellulose so difficult to digest</a:t>
            </a:r>
            <a:r>
              <a:rPr lang="en-GB" sz="2000" dirty="0" smtClean="0"/>
              <a:t>?</a:t>
            </a:r>
          </a:p>
          <a:p>
            <a:pPr marL="342000" lvl="2" indent="0">
              <a:buNone/>
            </a:pPr>
            <a:r>
              <a:rPr lang="en-GB" sz="2000" dirty="0">
                <a:solidFill>
                  <a:srgbClr val="008000"/>
                </a:solidFill>
              </a:rPr>
              <a:t>Mammals do not have the enzyme </a:t>
            </a:r>
            <a:r>
              <a:rPr lang="en-GB" sz="2000" dirty="0" err="1">
                <a:solidFill>
                  <a:srgbClr val="008000"/>
                </a:solidFill>
              </a:rPr>
              <a:t>cellulase</a:t>
            </a:r>
            <a:r>
              <a:rPr lang="en-GB" sz="2000" dirty="0">
                <a:solidFill>
                  <a:srgbClr val="008000"/>
                </a:solidFill>
              </a:rPr>
              <a:t>. Digestion is usually carried out by micro-organisms that live in a herbivore’s gut. In humans, cellulose forms roughage in the diet.</a:t>
            </a:r>
            <a:endParaRPr lang="en-GB" sz="2000" b="1" dirty="0" smtClean="0">
              <a:solidFill>
                <a:srgbClr val="008000"/>
              </a:solidFill>
            </a:endParaRPr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300192" y="6093296"/>
            <a:ext cx="127825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Answers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2934072" y="3212976"/>
            <a:ext cx="2141984" cy="772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4000" lvl="1" indent="-342000">
              <a:spcBef>
                <a:spcPts val="48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008000"/>
                </a:solidFill>
              </a:rPr>
              <a:t>lactase</a:t>
            </a:r>
            <a:endParaRPr lang="en-GB" sz="2000" dirty="0">
              <a:solidFill>
                <a:srgbClr val="008000"/>
              </a:solidFill>
            </a:endParaRPr>
          </a:p>
          <a:p>
            <a:pPr marL="684000" lvl="1" indent="-342000">
              <a:spcBef>
                <a:spcPts val="480"/>
              </a:spcBef>
              <a:buFont typeface="+mj-lt"/>
              <a:buAutoNum type="arabicPeriod"/>
            </a:pPr>
            <a:r>
              <a:rPr lang="en-GB" sz="2000" dirty="0" smtClean="0">
                <a:solidFill>
                  <a:srgbClr val="008000"/>
                </a:solidFill>
              </a:rPr>
              <a:t>maltase</a:t>
            </a:r>
            <a:endParaRPr lang="en-GB" sz="20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9" name="Rounded Rectangle 8">
            <a:hlinkClick r:id="" action="ppaction://hlinkshowjump?jump=endshow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End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816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426567"/>
            <a:ext cx="8229600" cy="38450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Carbohydrates are molecules containing carbon, hydrogen and oxygen. They include sugars, starch, glycogen and cellulose. </a:t>
            </a:r>
          </a:p>
          <a:p>
            <a:pPr marL="0" indent="0">
              <a:buNone/>
            </a:pPr>
            <a:r>
              <a:rPr lang="en-GB" sz="2400" dirty="0" smtClean="0"/>
              <a:t>Single carbohydrate units or monosaccharides are small, soluble sugars like. glucose. Monosaccharides can be joined together to form larger, insoluble molecules like starch and cellulose.</a:t>
            </a:r>
          </a:p>
          <a:p>
            <a:pPr marL="0" indent="0">
              <a:buNone/>
            </a:pPr>
            <a:r>
              <a:rPr lang="en-GB" sz="2400" dirty="0" smtClean="0"/>
              <a:t>The  three main groups of carbohydrate are:</a:t>
            </a:r>
          </a:p>
          <a:p>
            <a:pPr marL="0" indent="0">
              <a:buNone/>
            </a:pPr>
            <a:r>
              <a:rPr lang="en-GB" sz="2400" dirty="0" smtClean="0"/>
              <a:t>		           			</a:t>
            </a:r>
          </a:p>
          <a:p>
            <a:pPr marL="0" indent="0">
              <a:buNone/>
            </a:pPr>
            <a:r>
              <a:rPr lang="en-GB" sz="2400" dirty="0" smtClean="0"/>
              <a:t>			</a:t>
            </a:r>
            <a:endParaRPr lang="en-GB" sz="2400" dirty="0"/>
          </a:p>
        </p:txBody>
      </p:sp>
      <p:sp>
        <p:nvSpPr>
          <p:cNvPr id="5" name="Rounded Rectangle 4">
            <a:hlinkClick r:id="rId2" action="ppaction://hlinksldjump"/>
          </p:cNvPr>
          <p:cNvSpPr/>
          <p:nvPr/>
        </p:nvSpPr>
        <p:spPr>
          <a:xfrm>
            <a:off x="565212" y="4002712"/>
            <a:ext cx="252028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rgbClr val="FFFFFF"/>
                </a:solidFill>
              </a:rPr>
              <a:t>Monosaccharides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552626" y="4673155"/>
            <a:ext cx="252028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rgbClr val="FFFFFF"/>
                </a:solidFill>
              </a:rPr>
              <a:t>Disaccharides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11" name="Rounded Rectangle 10">
            <a:hlinkClick r:id="rId4" action="ppaction://hlinksldjump"/>
          </p:cNvPr>
          <p:cNvSpPr/>
          <p:nvPr/>
        </p:nvSpPr>
        <p:spPr>
          <a:xfrm>
            <a:off x="532058" y="5343599"/>
            <a:ext cx="252028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rgbClr val="FFFFFF"/>
                </a:solidFill>
              </a:rPr>
              <a:t>Polysaccharides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5512" y="401068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400" dirty="0">
                <a:solidFill>
                  <a:prstClr val="black"/>
                </a:solidFill>
              </a:rPr>
              <a:t>like glucose and fructose</a:t>
            </a:r>
            <a:r>
              <a:rPr lang="en-GB" sz="2400" dirty="0" smtClean="0">
                <a:solidFill>
                  <a:prstClr val="black"/>
                </a:solidFill>
              </a:rPr>
              <a:t>.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0968" y="4694053"/>
            <a:ext cx="4860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400" dirty="0">
                <a:solidFill>
                  <a:prstClr val="black"/>
                </a:solidFill>
              </a:rPr>
              <a:t>like sucrose, lactose and maltose</a:t>
            </a:r>
            <a:r>
              <a:rPr lang="en-GB" sz="2400" dirty="0" smtClean="0">
                <a:solidFill>
                  <a:prstClr val="black"/>
                </a:solidFill>
              </a:rPr>
              <a:t>.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83778" y="5343599"/>
            <a:ext cx="4837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400" dirty="0">
                <a:solidFill>
                  <a:prstClr val="black"/>
                </a:solidFill>
              </a:rPr>
              <a:t>like starch, glycogen and cellulose</a:t>
            </a:r>
            <a:r>
              <a:rPr lang="en-GB" sz="2400" dirty="0" smtClean="0">
                <a:solidFill>
                  <a:prstClr val="black"/>
                </a:solidFill>
              </a:rPr>
              <a:t>.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1" name="Rounded Rectangle 20">
            <a:hlinkClick r:id="rId5" action="ppaction://hlinksldjump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27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79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Monosaccharides</a:t>
            </a:r>
          </a:p>
          <a:p>
            <a:pPr marL="0" indent="0">
              <a:buNone/>
            </a:pPr>
            <a:r>
              <a:rPr lang="en-GB" sz="2400" dirty="0"/>
              <a:t>There are two forms of </a:t>
            </a:r>
            <a:r>
              <a:rPr lang="en-GB" sz="2400" dirty="0" smtClean="0"/>
              <a:t>glucose.</a:t>
            </a:r>
            <a:r>
              <a:rPr lang="en-GB" sz="2400" dirty="0"/>
              <a:t> 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932040" y="2233464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</a:rPr>
              <a:t>Beta glucose which can be built up into cellulose.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2233464"/>
            <a:ext cx="3682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dirty="0">
                <a:solidFill>
                  <a:prstClr val="black"/>
                </a:solidFill>
              </a:rPr>
              <a:t>Alpha glucose which is the monomer for disaccharides, </a:t>
            </a:r>
            <a:r>
              <a:rPr lang="en-GB" sz="2400" dirty="0" smtClean="0">
                <a:solidFill>
                  <a:prstClr val="black"/>
                </a:solidFill>
              </a:rPr>
              <a:t>starch and </a:t>
            </a:r>
            <a:r>
              <a:rPr lang="en-GB" sz="2400" dirty="0">
                <a:solidFill>
                  <a:prstClr val="black"/>
                </a:solidFill>
              </a:rPr>
              <a:t>glycogen</a:t>
            </a:r>
            <a:r>
              <a:rPr lang="en-GB" sz="2400" dirty="0" smtClean="0">
                <a:solidFill>
                  <a:prstClr val="black"/>
                </a:solidFill>
              </a:rPr>
              <a:t>.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pic>
        <p:nvPicPr>
          <p:cNvPr id="1026" name="Picture 2" descr="C:\Business\Hodder Biology PowerPoints\Received\Re-use artwork for chapters 1-9\01_02_K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3457600"/>
            <a:ext cx="2609977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Business\Hodder Biology PowerPoints\Received\Re-use artwork for chapters 1-9\01_03_K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30" y="3457600"/>
            <a:ext cx="2649297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433142" y="5531023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 smtClean="0">
                <a:solidFill>
                  <a:prstClr val="black"/>
                </a:solidFill>
              </a:rPr>
              <a:t>α</a:t>
            </a:r>
            <a:r>
              <a:rPr lang="en-GB" sz="2400" dirty="0" smtClean="0">
                <a:solidFill>
                  <a:prstClr val="black"/>
                </a:solidFill>
              </a:rPr>
              <a:t>-glucose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05661" y="5531023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 smtClean="0">
                <a:solidFill>
                  <a:prstClr val="black"/>
                </a:solidFill>
              </a:rPr>
              <a:t>β</a:t>
            </a:r>
            <a:r>
              <a:rPr lang="en-GB" sz="2400" dirty="0" smtClean="0">
                <a:solidFill>
                  <a:prstClr val="black"/>
                </a:solidFill>
              </a:rPr>
              <a:t>-glucose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6" name="Rounded Rectangle 15">
            <a:hlinkClick r:id="rId4" action="ppaction://hlinksldjump"/>
          </p:cNvPr>
          <p:cNvSpPr/>
          <p:nvPr/>
        </p:nvSpPr>
        <p:spPr>
          <a:xfrm>
            <a:off x="654448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Back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312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48348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Disaccharides</a:t>
            </a:r>
            <a:endParaRPr lang="en-GB" b="1" dirty="0" smtClean="0"/>
          </a:p>
          <a:p>
            <a:pPr marL="0" indent="0">
              <a:buNone/>
            </a:pPr>
            <a:r>
              <a:rPr lang="en-GB" sz="2400" dirty="0"/>
              <a:t>When two monosaccharides join they form a disaccharide. A </a:t>
            </a:r>
            <a:r>
              <a:rPr lang="en-GB" sz="2400" dirty="0" err="1"/>
              <a:t>glycosidic</a:t>
            </a:r>
            <a:r>
              <a:rPr lang="en-GB" sz="2400" dirty="0"/>
              <a:t> bond forms between carbon atoms 1 and 4 on adjacent glucose molecules. This is a condensation reaction because water is released. Maltose </a:t>
            </a:r>
            <a:r>
              <a:rPr lang="en-GB" sz="2400" dirty="0" smtClean="0"/>
              <a:t>is </a:t>
            </a:r>
            <a:r>
              <a:rPr lang="en-GB" sz="2400" dirty="0"/>
              <a:t>formed from two alpha glucose molecules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Sucrose </a:t>
            </a:r>
            <a:r>
              <a:rPr lang="en-GB" sz="2400" dirty="0"/>
              <a:t>is a disaccharide of glucose and fructose. Lactose is a disaccharide of glucose and galactose.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4448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Back</a:t>
            </a:r>
            <a:endParaRPr lang="en-GB" sz="2400" dirty="0"/>
          </a:p>
        </p:txBody>
      </p:sp>
      <p:pic>
        <p:nvPicPr>
          <p:cNvPr id="2050" name="Picture 2" descr="C:\Business\Hodder Biology PowerPoints\Received\Re-use artwork for chapters 1-9\01_04_K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72816"/>
            <a:ext cx="3433117" cy="381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580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Polysaccharides</a:t>
            </a:r>
            <a:endParaRPr lang="en-GB" b="1" dirty="0" smtClean="0"/>
          </a:p>
          <a:p>
            <a:pPr marL="0" indent="0">
              <a:buNone/>
            </a:pPr>
            <a:r>
              <a:rPr lang="en-GB" sz="2400" dirty="0"/>
              <a:t>Polysaccharides are polymers of monosaccharides. Their properties and functions vary according to whether they are composed of alpha glucose or beta glucose molecules.</a:t>
            </a:r>
          </a:p>
          <a:p>
            <a:pPr marL="0" indent="0">
              <a:buNone/>
            </a:pPr>
            <a:r>
              <a:rPr lang="en-GB" sz="2400" dirty="0"/>
              <a:t>Starch and glycogen are examples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4448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Back</a:t>
            </a:r>
            <a:endParaRPr lang="en-GB" sz="2400" dirty="0"/>
          </a:p>
        </p:txBody>
      </p:sp>
      <p:pic>
        <p:nvPicPr>
          <p:cNvPr id="8" name="Picture 2" descr="C:\Business\Hodder Biology PowerPoints\Received\Re-use artwork for chapters 1-9\01_02_K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3457600"/>
            <a:ext cx="2609977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Business\Hodder Biology PowerPoints\Received\Re-use artwork for chapters 1-9\01_03_KC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30" y="3457600"/>
            <a:ext cx="2649297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1433142" y="5531023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 smtClean="0">
                <a:solidFill>
                  <a:prstClr val="black"/>
                </a:solidFill>
              </a:rPr>
              <a:t>α</a:t>
            </a:r>
            <a:r>
              <a:rPr lang="en-GB" sz="2400" dirty="0" smtClean="0">
                <a:solidFill>
                  <a:prstClr val="black"/>
                </a:solidFill>
              </a:rPr>
              <a:t>-glucose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805661" y="5531023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 smtClean="0">
                <a:solidFill>
                  <a:prstClr val="black"/>
                </a:solidFill>
              </a:rPr>
              <a:t>β</a:t>
            </a:r>
            <a:r>
              <a:rPr lang="en-GB" sz="2400" dirty="0" smtClean="0">
                <a:solidFill>
                  <a:prstClr val="black"/>
                </a:solidFill>
              </a:rPr>
              <a:t>-glucose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146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Questions</a:t>
            </a:r>
          </a:p>
          <a:p>
            <a:pPr lvl="0"/>
            <a:r>
              <a:rPr lang="en-GB" sz="2400" dirty="0"/>
              <a:t>What do the numbers on the glucose molecules represent</a:t>
            </a:r>
            <a:r>
              <a:rPr lang="en-GB" sz="2400" dirty="0" smtClean="0"/>
              <a:t>?</a:t>
            </a:r>
          </a:p>
          <a:p>
            <a:pPr marL="342000" lvl="1" indent="0">
              <a:buNone/>
            </a:pPr>
            <a:r>
              <a:rPr lang="en-GB" sz="2400" dirty="0" smtClean="0">
                <a:solidFill>
                  <a:srgbClr val="008000"/>
                </a:solidFill>
              </a:rPr>
              <a:t>The </a:t>
            </a:r>
            <a:r>
              <a:rPr lang="en-GB" sz="2400" dirty="0">
                <a:solidFill>
                  <a:srgbClr val="008000"/>
                </a:solidFill>
              </a:rPr>
              <a:t>carbon atoms in a ring are numbered so they can be identified and the position of the bonds more easily described.</a:t>
            </a:r>
          </a:p>
          <a:p>
            <a:pPr lvl="0"/>
            <a:r>
              <a:rPr lang="en-GB" sz="2400" dirty="0"/>
              <a:t>What is the structural difference between an alpha and a beta glucose molecule</a:t>
            </a:r>
            <a:r>
              <a:rPr lang="en-GB" sz="2400" dirty="0" smtClean="0"/>
              <a:t>?</a:t>
            </a:r>
          </a:p>
          <a:p>
            <a:pPr marL="342000" lvl="1" indent="0">
              <a:buNone/>
            </a:pPr>
            <a:r>
              <a:rPr lang="en-GB" sz="2400" dirty="0">
                <a:solidFill>
                  <a:srgbClr val="008000"/>
                </a:solidFill>
              </a:rPr>
              <a:t>The position of the H and OH groups on carbon atom 1 are reversed.</a:t>
            </a:r>
            <a:endParaRPr lang="en-GB" sz="2400" dirty="0" smtClean="0">
              <a:solidFill>
                <a:srgbClr val="008000"/>
              </a:solidFill>
            </a:endParaRPr>
          </a:p>
          <a:p>
            <a:r>
              <a:rPr lang="en-GB" sz="2400" dirty="0" smtClean="0"/>
              <a:t>What </a:t>
            </a:r>
            <a:r>
              <a:rPr lang="en-GB" sz="2400" dirty="0"/>
              <a:t>is the name given to two compounds that have the same chemical formula but differ in the arrangement of their atoms</a:t>
            </a:r>
            <a:r>
              <a:rPr lang="en-GB" sz="2400" dirty="0" smtClean="0"/>
              <a:t>?</a:t>
            </a:r>
          </a:p>
          <a:p>
            <a:pPr marL="342000" lvl="1" indent="0">
              <a:buNone/>
            </a:pPr>
            <a:r>
              <a:rPr lang="en-GB" sz="2400" dirty="0">
                <a:solidFill>
                  <a:srgbClr val="008000"/>
                </a:solidFill>
              </a:rPr>
              <a:t>Isomers.</a:t>
            </a:r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6300192" y="6093296"/>
            <a:ext cx="127825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Answers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4547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Starch</a:t>
            </a:r>
          </a:p>
          <a:p>
            <a:pPr marL="0" indent="0">
              <a:buNone/>
            </a:pPr>
            <a:r>
              <a:rPr lang="en-GB" sz="2400" dirty="0"/>
              <a:t>Starch is mixture of two polysaccharides both of which are polymers of alpha glucose.</a:t>
            </a:r>
          </a:p>
          <a:p>
            <a:pPr marL="0" indent="0">
              <a:buNone/>
            </a:pPr>
            <a:r>
              <a:rPr lang="en-GB" sz="2400" dirty="0"/>
              <a:t>These are: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rId2" action="ppaction://hlinksldjump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7" name="Rounded Rectangle 16">
            <a:hlinkClick r:id="rId3" action="ppaction://hlinksldjump"/>
          </p:cNvPr>
          <p:cNvSpPr/>
          <p:nvPr/>
        </p:nvSpPr>
        <p:spPr>
          <a:xfrm>
            <a:off x="565212" y="3212976"/>
            <a:ext cx="252028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/>
              <a:t>Amylose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18" name="Rounded Rectangle 17">
            <a:hlinkClick r:id="rId4" action="ppaction://hlinksldjump"/>
          </p:cNvPr>
          <p:cNvSpPr/>
          <p:nvPr/>
        </p:nvSpPr>
        <p:spPr>
          <a:xfrm>
            <a:off x="552626" y="3905791"/>
            <a:ext cx="252028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/>
              <a:t>Amylopectin</a:t>
            </a: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7056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Amylose</a:t>
            </a:r>
          </a:p>
          <a:p>
            <a:pPr marL="0" indent="0">
              <a:buNone/>
            </a:pPr>
            <a:r>
              <a:rPr lang="en-GB" sz="2400" dirty="0"/>
              <a:t>Amylose is a long chain coiled into an alpha helix.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4448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Back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027" name="Picture 3" descr="C:\Business\Hodder Biology PowerPoints\Done\New artwork\01_05_K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98" y="3140968"/>
            <a:ext cx="602767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09175" y="5139189"/>
            <a:ext cx="32095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Amylose is a chain of 1,4 linked alpha glucose molecules twisted into a helix. The structure is held in position by hydrogen bonds.</a:t>
            </a:r>
            <a:endParaRPr lang="en-GB" sz="1400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912555" y="2780928"/>
            <a:ext cx="806162" cy="38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40218" y="2627039"/>
            <a:ext cx="1900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1,4 </a:t>
            </a:r>
            <a:r>
              <a:rPr lang="en-GB" sz="1400" dirty="0" err="1" smtClean="0"/>
              <a:t>glycosidic</a:t>
            </a:r>
            <a:r>
              <a:rPr lang="en-GB" sz="1400" dirty="0" smtClean="0"/>
              <a:t> bond</a:t>
            </a:r>
            <a:endParaRPr lang="en-GB" sz="1400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095934" y="3047460"/>
            <a:ext cx="806162" cy="38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893780" y="2862875"/>
            <a:ext cx="2248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alpha glucose monomers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950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883"/>
            <a:ext cx="8229600" cy="4824536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b="1" dirty="0"/>
              <a:t>Amylopectin</a:t>
            </a:r>
            <a:endParaRPr lang="en-GB" b="1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/>
              <a:t>Amylopectin a </a:t>
            </a:r>
            <a:r>
              <a:rPr lang="en-GB" sz="2400" dirty="0" smtClean="0"/>
              <a:t>highly</a:t>
            </a:r>
            <a:br>
              <a:rPr lang="en-GB" sz="2400" dirty="0" smtClean="0"/>
            </a:br>
            <a:r>
              <a:rPr lang="en-GB" sz="2400" dirty="0" smtClean="0"/>
              <a:t>branched structure.</a:t>
            </a:r>
          </a:p>
          <a:p>
            <a:pPr marL="0" indent="0">
              <a:lnSpc>
                <a:spcPct val="110000"/>
              </a:lnSpc>
              <a:buNone/>
            </a:pPr>
            <a:endParaRPr lang="en-GB" sz="2400" dirty="0"/>
          </a:p>
          <a:p>
            <a:pPr marL="0" indent="0">
              <a:lnSpc>
                <a:spcPct val="110000"/>
              </a:lnSpc>
              <a:buNone/>
            </a:pPr>
            <a:endParaRPr lang="en-GB" sz="2400" dirty="0" smtClean="0"/>
          </a:p>
          <a:p>
            <a:pPr marL="0" indent="0">
              <a:lnSpc>
                <a:spcPct val="110000"/>
              </a:lnSpc>
              <a:buNone/>
            </a:pPr>
            <a:endParaRPr lang="en-GB" sz="2400" dirty="0"/>
          </a:p>
          <a:p>
            <a:pPr marL="0" indent="0">
              <a:lnSpc>
                <a:spcPct val="110000"/>
              </a:lnSpc>
              <a:buNone/>
            </a:pPr>
            <a:endParaRPr lang="en-GB" sz="240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 smtClean="0"/>
              <a:t>Glycogen </a:t>
            </a:r>
            <a:r>
              <a:rPr lang="en-GB" sz="2400" dirty="0"/>
              <a:t>has a more highly branched structure than amylopectin.  It is a storage polysaccharide found in animal cells and fungi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/>
              <a:t>1</a:t>
            </a:r>
            <a:r>
              <a:rPr lang="en-GB" sz="2800" dirty="0"/>
              <a:t> Biological molecules</a:t>
            </a:r>
            <a:r>
              <a:rPr lang="en-GB" sz="2800" dirty="0">
                <a:solidFill>
                  <a:srgbClr val="7F7F7F"/>
                </a:solidFill>
              </a:rPr>
              <a:t>	Key concepts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774035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Next</a:t>
            </a:r>
            <a:endParaRPr lang="en-GB" sz="2400" dirty="0"/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6544482" y="6093296"/>
            <a:ext cx="1033960" cy="461665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Back</a:t>
            </a:r>
            <a:endParaRPr lang="en-GB" sz="2400" dirty="0"/>
          </a:p>
        </p:txBody>
      </p:sp>
      <p:pic>
        <p:nvPicPr>
          <p:cNvPr id="3074" name="Picture 2" descr="C:\Business\Hodder Biology PowerPoints\Received\Re-use artwork for chapters 1-9\01_06_K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84784"/>
            <a:ext cx="3744416" cy="307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76256" y="139361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alpha glucose molecules joined by 1</a:t>
            </a:r>
            <a:r>
              <a:rPr lang="en-GB" sz="1400" baseline="30000" dirty="0" smtClean="0"/>
              <a:t>-</a:t>
            </a:r>
            <a:r>
              <a:rPr lang="en-GB" sz="1400" dirty="0" smtClean="0"/>
              <a:t>,4 bonds</a:t>
            </a:r>
            <a:endParaRPr lang="en-GB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279293" y="2132856"/>
            <a:ext cx="13373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side chain forms a 1,6 </a:t>
            </a:r>
            <a:r>
              <a:rPr lang="en-GB" sz="1400" dirty="0" err="1" smtClean="0"/>
              <a:t>glycosidic</a:t>
            </a:r>
            <a:r>
              <a:rPr lang="en-GB" sz="1400" dirty="0" smtClean="0"/>
              <a:t> bond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267114" y="3501008"/>
            <a:ext cx="1507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glycosidic</a:t>
            </a:r>
            <a:r>
              <a:rPr lang="en-GB" sz="1400" dirty="0" smtClean="0"/>
              <a:t> bond between adjacent alpha glucose molecules</a:t>
            </a:r>
            <a:endParaRPr lang="en-GB" sz="1400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6732240" y="3717032"/>
            <a:ext cx="547053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6473130" y="2006665"/>
            <a:ext cx="806163" cy="3422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6633602" y="1591514"/>
            <a:ext cx="319648" cy="37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489272" y="1628775"/>
            <a:ext cx="463978" cy="2338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91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977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E3352687-856A-4B4A-96B0-42FD03D66312}"/>
  <p:tag name="ISPRING_RESOURCE_FOLDER" val="N:\Schools\Science\Current Projects\A level Sciences\Dynamic Learning\Biology DL\Design\Key concept ppt test\"/>
  <p:tag name="ISPRING_PRESENTATION_PATH" val="N:\Schools\Science\Current Projects\A level Sciences\Dynamic Learning\Biology DL\Design\Key concept ppt test.pptx"/>
  <p:tag name="ISPRING_PROJECT_FOLDER_UPDATED" val="1"/>
  <p:tag name="ISPRING_RESOURCE_PATHS_HASH_PRESENTER" val="c372cedba5c9c7a3945ad6c931b3c31c598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627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Carbohydrate structure and bonding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Hachette UK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 structure and bonding</dc:title>
  <dc:creator>Lydia.Young</dc:creator>
  <cp:lastModifiedBy>Chris Clark</cp:lastModifiedBy>
  <cp:revision>41</cp:revision>
  <dcterms:created xsi:type="dcterms:W3CDTF">2014-09-01T15:39:09Z</dcterms:created>
  <dcterms:modified xsi:type="dcterms:W3CDTF">2015-03-27T14:49:41Z</dcterms:modified>
</cp:coreProperties>
</file>