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106" d="100"/>
          <a:sy n="106" d="100"/>
        </p:scale>
        <p:origin x="-7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BA81A2-9891-3046-A97D-04D1FDE35CBC}" type="datetimeFigureOut">
              <a:rPr lang="en-US" smtClean="0"/>
              <a:t>11/29/2016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6A6051-7E82-D54C-B23F-BF0A44ADFC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40979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477C6A-5AD1-234D-A0FE-BF0DA56D0D36}" type="datetimeFigureOut">
              <a:rPr lang="en-US" smtClean="0"/>
              <a:t>11/29/2016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2CB570-D736-CA4F-A0D5-41BF250035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88398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2F350-99E9-9F4D-A877-560515806395}" type="datetime1">
              <a:rPr lang="en-GB" smtClean="0"/>
              <a:t>29/11/2016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JLS 2016</a:t>
            </a: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54133A3-8F09-F44C-B50A-3EDCEB4B0C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6B190-D4E5-5C48-92C7-61F6E34FAF53}" type="datetime1">
              <a:rPr lang="en-GB" smtClean="0"/>
              <a:t>29/11/2016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JLS 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133A3-8F09-F44C-B50A-3EDCEB4B0C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00D01-1269-B645-B08D-BC5582B05CDA}" type="datetime1">
              <a:rPr lang="en-GB" smtClean="0"/>
              <a:t>29/11/2016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JLS 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133A3-8F09-F44C-B50A-3EDCEB4B0C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20FB4-06D7-6D48-BC9B-D09710A449C3}" type="datetime1">
              <a:rPr lang="en-GB" smtClean="0"/>
              <a:t>29/11/2016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JLS 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133A3-8F09-F44C-B50A-3EDCEB4B0C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1AC07-9EF2-1140-8EAF-58DDA35F8061}" type="datetime1">
              <a:rPr lang="en-GB" smtClean="0"/>
              <a:t>29/11/2016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54133A3-8F09-F44C-B50A-3EDCEB4B0C91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Jonathan Peel JLS 2016</a:t>
            </a: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6D50-5E88-2F4C-B5C3-6258D3A1A639}" type="datetime1">
              <a:rPr lang="en-GB" smtClean="0"/>
              <a:t>29/11/2016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JLS 2016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133A3-8F09-F44C-B50A-3EDCEB4B0C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0209D-7F7B-E643-ABA9-4DE2E4E71F20}" type="datetime1">
              <a:rPr lang="en-GB" smtClean="0"/>
              <a:t>29/11/2016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JLS 2016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133A3-8F09-F44C-B50A-3EDCEB4B0C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C10B3-110E-4943-8947-FC22D902AF78}" type="datetime1">
              <a:rPr lang="en-GB" smtClean="0"/>
              <a:t>29/11/2016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JLS 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133A3-8F09-F44C-B50A-3EDCEB4B0C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00C77-A918-AD42-85EE-C59D38E02D3C}" type="datetime1">
              <a:rPr lang="en-GB" smtClean="0"/>
              <a:t>29/11/2016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JLS 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133A3-8F09-F44C-B50A-3EDCEB4B0C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243C9-DAF4-5E46-8CDB-4737451D34D3}" type="datetime1">
              <a:rPr lang="en-GB" smtClean="0"/>
              <a:t>29/11/2016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JLS 2016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133A3-8F09-F44C-B50A-3EDCEB4B0C9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35FC5-34ED-1448-826F-721C61C67782}" type="datetime1">
              <a:rPr lang="en-GB" smtClean="0"/>
              <a:t>29/11/2016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JLS 2016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54133A3-8F09-F44C-B50A-3EDCEB4B0C9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3DF0759B-F6D7-0E41-92DE-AE963C24815D}" type="datetime1">
              <a:rPr lang="en-GB" smtClean="0"/>
              <a:t>29/11/2016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Jonathan Peel JLS 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254133A3-8F09-F44C-B50A-3EDCEB4B0C91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benjaminzephaniah.com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 dirty="0" smtClean="0"/>
              <a:t>Young and Dyslexic?  </a:t>
            </a:r>
            <a:r>
              <a:rPr lang="en-US" sz="4000" dirty="0" err="1" smtClean="0"/>
              <a:t>Edexcel</a:t>
            </a:r>
            <a:r>
              <a:rPr lang="en-US" sz="4000" dirty="0" smtClean="0"/>
              <a:t> IGCSE Anthology A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fld id="{09A666C9-F52E-C54D-B733-14D793AD57E9}" type="datetime2">
              <a:rPr lang="en-GB" smtClean="0"/>
              <a:t>Tuesday, 29 November 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JLS 2016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0986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TENSE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The chronology reaches the present day.</a:t>
            </a:r>
          </a:p>
          <a:p>
            <a:endParaRPr lang="en-US" dirty="0"/>
          </a:p>
          <a:p>
            <a:r>
              <a:rPr lang="en-US" dirty="0" smtClean="0"/>
              <a:t>What happens to the tense in </a:t>
            </a:r>
            <a:r>
              <a:rPr lang="en-US" dirty="0" smtClean="0"/>
              <a:t>paragraph </a:t>
            </a:r>
            <a:r>
              <a:rPr lang="en-US" dirty="0" smtClean="0"/>
              <a:t>13 which reflects this?</a:t>
            </a:r>
          </a:p>
          <a:p>
            <a:endParaRPr lang="en-US" dirty="0"/>
          </a:p>
          <a:p>
            <a:r>
              <a:rPr lang="en-US" dirty="0" smtClean="0"/>
              <a:t>In what way would you support the idea that from this point the writing is much more positive?</a:t>
            </a:r>
          </a:p>
          <a:p>
            <a:r>
              <a:rPr lang="en-US" dirty="0" smtClean="0"/>
              <a:t>How does Zephaniah ensure </a:t>
            </a:r>
            <a:r>
              <a:rPr lang="en-US" dirty="0" err="1" smtClean="0"/>
              <a:t>tha</a:t>
            </a:r>
            <a:r>
              <a:rPr lang="en-US" dirty="0" smtClean="0"/>
              <a:t> this readers fell that he is talking directly to them?</a:t>
            </a:r>
          </a:p>
          <a:p>
            <a:r>
              <a:rPr lang="en-US" dirty="0" smtClean="0"/>
              <a:t>What elements of the content would allow the readers to feel that they share the experience with Zephaniah?</a:t>
            </a:r>
          </a:p>
          <a:p>
            <a:r>
              <a:rPr lang="en-US" dirty="0" smtClean="0"/>
              <a:t>What is the intended effect in the short paragraph 15?  How is it achieved?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JLS 2016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41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Colloquial LANGUAGE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Zephaniah is famed for poetry which used natural speech rhythms and patterns – writing in the Vernacular.</a:t>
            </a:r>
          </a:p>
          <a:p>
            <a:r>
              <a:rPr lang="en-US" dirty="0" smtClean="0"/>
              <a:t>Occasionally this passage is allowed to reflect the natural speech patterns of many of his readers – he uses colloquialisms – “don’t be heavy on yourself”, “kids”.  What is the effect of this?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JLS 2016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2343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Can you find evidence to suggest that Zephaniah is being defiant and trying to engage his fellow dyslexics and standing up to the rest of society?</a:t>
            </a:r>
          </a:p>
          <a:p>
            <a:endParaRPr lang="en-US" dirty="0"/>
          </a:p>
          <a:p>
            <a:r>
              <a:rPr lang="en-US" dirty="0" smtClean="0"/>
              <a:t>Look at the last 5 paragraphs if you are stuck.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JLS 2016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8583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CLOSING COMMENTS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b="0" dirty="0"/>
              <a:t> So don’t be heavy on yourself. And if you are a parent of someone with dyslexia don’t</a:t>
            </a:r>
          </a:p>
          <a:p>
            <a:r>
              <a:rPr lang="en-US" b="0" dirty="0" smtClean="0"/>
              <a:t> </a:t>
            </a:r>
            <a:r>
              <a:rPr lang="en-US" b="0" dirty="0"/>
              <a:t>think of it as a defect. Dyslexia is not a measure of intelligence: you may have a genius</a:t>
            </a:r>
          </a:p>
          <a:p>
            <a:r>
              <a:rPr lang="en-US" b="0" dirty="0"/>
              <a:t>on your hands. Having dyslexia can make you creative. If you want to construct a</a:t>
            </a:r>
          </a:p>
          <a:p>
            <a:r>
              <a:rPr lang="en-US" b="0" dirty="0"/>
              <a:t>sentence and can’t find the word you are searching for, you have to think of a way to</a:t>
            </a:r>
          </a:p>
          <a:p>
            <a:r>
              <a:rPr lang="en-US" b="0" dirty="0"/>
              <a:t>write round it. This requires being creative and so your ‘creativity muscle’ gets bigger</a:t>
            </a:r>
            <a:r>
              <a:rPr lang="en-US" b="0" dirty="0" smtClean="0"/>
              <a:t>.</a:t>
            </a:r>
          </a:p>
          <a:p>
            <a:endParaRPr lang="en-US" b="0" dirty="0"/>
          </a:p>
          <a:p>
            <a:r>
              <a:rPr lang="en-US" b="0" dirty="0"/>
              <a:t>Kids come up to me and say, ‘I’m dyslexic too,’ and I say to them, ‘Use it to your</a:t>
            </a:r>
          </a:p>
          <a:p>
            <a:r>
              <a:rPr lang="en-US" b="0" dirty="0" smtClean="0"/>
              <a:t> </a:t>
            </a:r>
            <a:r>
              <a:rPr lang="en-US" b="0" dirty="0"/>
              <a:t>advantage, see the world differently. Us dyslexic people, we’ve got it going on – we are</a:t>
            </a:r>
          </a:p>
          <a:p>
            <a:r>
              <a:rPr lang="en-US" b="0" dirty="0"/>
              <a:t>the architects. We are the designers.’ It’s like these kids are proud to be like me and if</a:t>
            </a:r>
          </a:p>
          <a:p>
            <a:r>
              <a:rPr lang="en-US" b="0" dirty="0"/>
              <a:t>that helps them, that is great. I didn’t have that as a child. I say to them, ‘Bloody </a:t>
            </a:r>
            <a:r>
              <a:rPr lang="en-US" b="0" dirty="0" err="1"/>
              <a:t>nondyslexics</a:t>
            </a:r>
            <a:endParaRPr lang="en-US" b="0" dirty="0"/>
          </a:p>
          <a:p>
            <a:r>
              <a:rPr lang="en-US" b="0" dirty="0"/>
              <a:t>… who do they think they are?’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JLS 2016</a:t>
            </a:r>
            <a:endParaRPr lang="en-US"/>
          </a:p>
        </p:txBody>
      </p:sp>
      <p:sp>
        <p:nvSpPr>
          <p:cNvPr id="5" name="Rounded Rectangular Callout 4"/>
          <p:cNvSpPr/>
          <p:nvPr/>
        </p:nvSpPr>
        <p:spPr>
          <a:xfrm>
            <a:off x="2478155" y="152718"/>
            <a:ext cx="2090942" cy="1371600"/>
          </a:xfrm>
          <a:prstGeom prst="wedgeRoundRectCallout">
            <a:avLst>
              <a:gd name="adj1" fmla="val -24666"/>
              <a:gd name="adj2" fmla="val 64435"/>
              <a:gd name="adj3" fmla="val 1666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Offers advice to sufferers and to parents.  Short sentences</a:t>
            </a:r>
            <a:endParaRPr lang="en-US" dirty="0"/>
          </a:p>
        </p:txBody>
      </p:sp>
      <p:sp>
        <p:nvSpPr>
          <p:cNvPr id="6" name="Line Callout 1 5"/>
          <p:cNvSpPr/>
          <p:nvPr/>
        </p:nvSpPr>
        <p:spPr>
          <a:xfrm>
            <a:off x="7062738" y="294302"/>
            <a:ext cx="1393962" cy="1458298"/>
          </a:xfrm>
          <a:prstGeom prst="borderCallout1">
            <a:avLst>
              <a:gd name="adj1" fmla="val 18750"/>
              <a:gd name="adj2" fmla="val -8333"/>
              <a:gd name="adj3" fmla="val 127233"/>
              <a:gd name="adj4" fmla="val -86111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2p addresses parents and builds </a:t>
            </a:r>
            <a:r>
              <a:rPr lang="en-US" dirty="0" smtClean="0"/>
              <a:t>positivity</a:t>
            </a:r>
            <a:endParaRPr lang="en-US" dirty="0"/>
          </a:p>
        </p:txBody>
      </p:sp>
      <p:sp>
        <p:nvSpPr>
          <p:cNvPr id="7" name="Line Callout 1 6"/>
          <p:cNvSpPr/>
          <p:nvPr/>
        </p:nvSpPr>
        <p:spPr>
          <a:xfrm>
            <a:off x="7573857" y="2060111"/>
            <a:ext cx="1177123" cy="1765809"/>
          </a:xfrm>
          <a:prstGeom prst="borderCallout1">
            <a:avLst>
              <a:gd name="adj1" fmla="val 18750"/>
              <a:gd name="adj2" fmla="val -8333"/>
              <a:gd name="adj3" fmla="val 23026"/>
              <a:gd name="adj4" fmla="val -188333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Info: short sentence and explain - longer</a:t>
            </a:r>
            <a:endParaRPr lang="en-US" dirty="0"/>
          </a:p>
        </p:txBody>
      </p:sp>
      <p:sp>
        <p:nvSpPr>
          <p:cNvPr id="8" name="Line Callout 1 7"/>
          <p:cNvSpPr/>
          <p:nvPr/>
        </p:nvSpPr>
        <p:spPr>
          <a:xfrm>
            <a:off x="0" y="2679693"/>
            <a:ext cx="805399" cy="1006821"/>
          </a:xfrm>
          <a:prstGeom prst="borderCallout1">
            <a:avLst>
              <a:gd name="adj1" fmla="val 18750"/>
              <a:gd name="adj2" fmla="val -8333"/>
              <a:gd name="adj3" fmla="val 73214"/>
              <a:gd name="adj4" fmla="val 13666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Colloq. </a:t>
            </a:r>
            <a:r>
              <a:rPr lang="en-US" dirty="0" err="1" smtClean="0"/>
              <a:t>lang</a:t>
            </a:r>
            <a:endParaRPr lang="en-US" dirty="0"/>
          </a:p>
        </p:txBody>
      </p:sp>
      <p:sp>
        <p:nvSpPr>
          <p:cNvPr id="9" name="Line Callout 1 8"/>
          <p:cNvSpPr/>
          <p:nvPr/>
        </p:nvSpPr>
        <p:spPr>
          <a:xfrm>
            <a:off x="1889592" y="5343896"/>
            <a:ext cx="1858615" cy="1148979"/>
          </a:xfrm>
          <a:prstGeom prst="borderCallout1">
            <a:avLst>
              <a:gd name="adj1" fmla="val 18750"/>
              <a:gd name="adj2" fmla="val 5834"/>
              <a:gd name="adj3" fmla="val -113315"/>
              <a:gd name="adj4" fmla="val 124853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Sentence is informal – like a conversation - colloquial</a:t>
            </a:r>
            <a:endParaRPr lang="en-US" dirty="0"/>
          </a:p>
        </p:txBody>
      </p:sp>
      <p:sp>
        <p:nvSpPr>
          <p:cNvPr id="10" name="Line Callout 1 9"/>
          <p:cNvSpPr/>
          <p:nvPr/>
        </p:nvSpPr>
        <p:spPr>
          <a:xfrm>
            <a:off x="5095704" y="4956657"/>
            <a:ext cx="1471403" cy="975842"/>
          </a:xfrm>
          <a:prstGeom prst="borderCallout1">
            <a:avLst>
              <a:gd name="adj1" fmla="val 20337"/>
              <a:gd name="adj2" fmla="val -4122"/>
              <a:gd name="adj3" fmla="val -85913"/>
              <a:gd name="adj4" fmla="val 5878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plural to establish unity</a:t>
            </a:r>
            <a:endParaRPr lang="en-US" dirty="0"/>
          </a:p>
        </p:txBody>
      </p:sp>
      <p:sp>
        <p:nvSpPr>
          <p:cNvPr id="11" name="Line Callout 1 10"/>
          <p:cNvSpPr/>
          <p:nvPr/>
        </p:nvSpPr>
        <p:spPr>
          <a:xfrm>
            <a:off x="7186646" y="4817251"/>
            <a:ext cx="1564334" cy="1471508"/>
          </a:xfrm>
          <a:prstGeom prst="borderCallout1">
            <a:avLst>
              <a:gd name="adj1" fmla="val 18750"/>
              <a:gd name="adj2" fmla="val -8333"/>
              <a:gd name="adj3" fmla="val -12763"/>
              <a:gd name="adj4" fmla="val -30412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Humour</a:t>
            </a:r>
            <a:r>
              <a:rPr lang="en-US" dirty="0" smtClean="0"/>
              <a:t> in defiance – positive tone.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379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Benjamin Zephaniah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Contexts:</a:t>
            </a:r>
          </a:p>
          <a:p>
            <a:r>
              <a:rPr lang="en-US" dirty="0" smtClean="0"/>
              <a:t>Use your devices:  5 minutes to find all you can about </a:t>
            </a:r>
            <a:r>
              <a:rPr lang="en-US" dirty="0" smtClean="0"/>
              <a:t>Zephaniah!  </a:t>
            </a:r>
            <a:r>
              <a:rPr lang="en-US" dirty="0" smtClean="0"/>
              <a:t>You might want </a:t>
            </a:r>
            <a:r>
              <a:rPr lang="en-US" dirty="0"/>
              <a:t>to start here</a:t>
            </a:r>
            <a:r>
              <a:rPr lang="en-US" dirty="0" smtClean="0"/>
              <a:t>:</a:t>
            </a:r>
          </a:p>
          <a:p>
            <a:r>
              <a:rPr lang="en-US" dirty="0" smtClean="0"/>
              <a:t> </a:t>
            </a:r>
            <a:r>
              <a:rPr lang="en-US" dirty="0">
                <a:hlinkClick r:id="rId2"/>
              </a:rPr>
              <a:t>http://benjaminzephaniah.com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Then answer these questions:</a:t>
            </a:r>
          </a:p>
          <a:p>
            <a:r>
              <a:rPr lang="en-US" dirty="0" smtClean="0"/>
              <a:t>How old was he when he was thrown out of school?</a:t>
            </a:r>
          </a:p>
          <a:p>
            <a:r>
              <a:rPr lang="en-US" dirty="0" smtClean="0"/>
              <a:t>In what year did this happen?</a:t>
            </a:r>
          </a:p>
          <a:p>
            <a:r>
              <a:rPr lang="en-US" dirty="0" smtClean="0"/>
              <a:t>What infamous speech was made in 1968 in </a:t>
            </a:r>
            <a:r>
              <a:rPr lang="en-US" dirty="0" err="1" smtClean="0"/>
              <a:t>Wolverhampton</a:t>
            </a:r>
            <a:r>
              <a:rPr lang="en-US" dirty="0" smtClean="0"/>
              <a:t>?</a:t>
            </a:r>
          </a:p>
          <a:p>
            <a:r>
              <a:rPr lang="en-US" dirty="0" smtClean="0"/>
              <a:t>How may this have impacted his early life and how is it reflected in the attitudes shown in the article?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JLS 2016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237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article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From The Guardian Online – internet site of major broadsheet paper.  Generally perceived as Left Wing. Highly inclusive and supportive of minority voices</a:t>
            </a:r>
          </a:p>
          <a:p>
            <a:endParaRPr lang="en-US" dirty="0"/>
          </a:p>
          <a:p>
            <a:r>
              <a:rPr lang="en-US" dirty="0" smtClean="0"/>
              <a:t>Adapted from a book in which famous people share their experiences of Dyslexia</a:t>
            </a:r>
          </a:p>
          <a:p>
            <a:endParaRPr lang="en-US" dirty="0"/>
          </a:p>
          <a:p>
            <a:r>
              <a:rPr lang="en-US" dirty="0" smtClean="0"/>
              <a:t>Who might wish to read </a:t>
            </a:r>
          </a:p>
          <a:p>
            <a:r>
              <a:rPr lang="en-US" dirty="0" smtClean="0"/>
              <a:t>This book, and why?  </a:t>
            </a:r>
            <a:endParaRPr lang="en-US" dirty="0"/>
          </a:p>
          <a:p>
            <a:r>
              <a:rPr lang="en-US" dirty="0" smtClean="0"/>
              <a:t>What would be the purpose</a:t>
            </a:r>
          </a:p>
          <a:p>
            <a:r>
              <a:rPr lang="en-US" dirty="0" smtClean="0"/>
              <a:t>Of publishing this book?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JLS 2016</a:t>
            </a:r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2861" y="3647786"/>
            <a:ext cx="1354300" cy="2085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1043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/>
              <a:t>The writing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0" dirty="0"/>
              <a:t> As a child </a:t>
            </a:r>
            <a:r>
              <a:rPr lang="en-US" b="0" i="1" dirty="0"/>
              <a:t>I</a:t>
            </a:r>
            <a:r>
              <a:rPr lang="en-US" b="0" dirty="0"/>
              <a:t> </a:t>
            </a:r>
            <a:r>
              <a:rPr lang="en-US" b="0" u="sng" dirty="0"/>
              <a:t>suffered</a:t>
            </a:r>
            <a:r>
              <a:rPr lang="en-US" b="0" dirty="0"/>
              <a:t>, </a:t>
            </a:r>
            <a:r>
              <a:rPr lang="en-US" b="0" u="sng" dirty="0"/>
              <a:t>but learned to turn dyslexia to my advantage</a:t>
            </a:r>
            <a:r>
              <a:rPr lang="en-US" b="0" dirty="0"/>
              <a:t>, to see the </a:t>
            </a:r>
            <a:r>
              <a:rPr lang="en-US" b="0" dirty="0" smtClean="0"/>
              <a:t>world more </a:t>
            </a:r>
            <a:r>
              <a:rPr lang="en-US" b="0" dirty="0"/>
              <a:t>creatively. </a:t>
            </a:r>
            <a:r>
              <a:rPr lang="en-US" b="0" u="sng" dirty="0"/>
              <a:t>We</a:t>
            </a:r>
            <a:r>
              <a:rPr lang="en-US" b="0" dirty="0"/>
              <a:t> are the architects, </a:t>
            </a:r>
            <a:r>
              <a:rPr lang="en-US" b="0" u="sng" dirty="0"/>
              <a:t>we</a:t>
            </a:r>
            <a:r>
              <a:rPr lang="en-US" b="0" dirty="0"/>
              <a:t> are the designers.</a:t>
            </a:r>
          </a:p>
          <a:p>
            <a:r>
              <a:rPr lang="en-US" b="0" i="1" dirty="0"/>
              <a:t>I</a:t>
            </a:r>
            <a:r>
              <a:rPr lang="en-US" b="0" dirty="0"/>
              <a:t>’m of the generation where teachers didn’t know what dyslexia was. The big </a:t>
            </a:r>
            <a:r>
              <a:rPr lang="en-US" b="0" dirty="0" smtClean="0"/>
              <a:t>problem with </a:t>
            </a:r>
            <a:r>
              <a:rPr lang="en-US" b="0" dirty="0"/>
              <a:t>the education system then was that there was </a:t>
            </a:r>
            <a:r>
              <a:rPr lang="en-US" b="0" u="sng" dirty="0"/>
              <a:t>no compassion, no </a:t>
            </a:r>
            <a:r>
              <a:rPr lang="en-US" b="0" u="sng" dirty="0" smtClean="0"/>
              <a:t>understanding and </a:t>
            </a:r>
            <a:r>
              <a:rPr lang="en-US" b="0" u="sng" dirty="0"/>
              <a:t>no humanity.</a:t>
            </a:r>
            <a:r>
              <a:rPr lang="en-US" b="0" i="1" dirty="0"/>
              <a:t> I </a:t>
            </a:r>
            <a:r>
              <a:rPr lang="en-US" b="0" dirty="0"/>
              <a:t>don’t look back and feel angry with the teachers. </a:t>
            </a:r>
            <a:r>
              <a:rPr lang="en-US" b="0" dirty="0" smtClean="0"/>
              <a:t>The </a:t>
            </a:r>
            <a:r>
              <a:rPr lang="en-US" b="0" dirty="0"/>
              <a:t>ones </a:t>
            </a:r>
            <a:r>
              <a:rPr lang="en-US" b="0" dirty="0" smtClean="0"/>
              <a:t>who wanted </a:t>
            </a:r>
            <a:r>
              <a:rPr lang="en-US" b="0" dirty="0"/>
              <a:t>to have an individual approach weren’t allowed to. The idea of </a:t>
            </a:r>
            <a:r>
              <a:rPr lang="en-US" b="0" u="sng" dirty="0"/>
              <a:t>being kind </a:t>
            </a:r>
            <a:r>
              <a:rPr lang="en-US" b="0" u="sng" dirty="0" smtClean="0"/>
              <a:t>and thoughtful </a:t>
            </a:r>
            <a:r>
              <a:rPr lang="en-US" b="0" u="sng" dirty="0"/>
              <a:t>and listening </a:t>
            </a:r>
            <a:r>
              <a:rPr lang="en-US" b="0" dirty="0"/>
              <a:t>to problems just wasn’t done: </a:t>
            </a:r>
            <a:r>
              <a:rPr lang="en-US" b="0" u="sng" dirty="0"/>
              <a:t>the past is a different kind </a:t>
            </a:r>
            <a:r>
              <a:rPr lang="en-US" b="0" u="sng" dirty="0" smtClean="0"/>
              <a:t>of country.</a:t>
            </a:r>
          </a:p>
          <a:p>
            <a:endParaRPr lang="en-US" b="0" u="sng" dirty="0"/>
          </a:p>
          <a:p>
            <a:r>
              <a:rPr lang="en-US" b="0" dirty="0" smtClean="0"/>
              <a:t>Let’s discuss the ideas I have underlined.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JLS 2016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082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JLS 2016</a:t>
            </a:r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095474"/>
              </p:ext>
            </p:extLst>
          </p:nvPr>
        </p:nvGraphicFramePr>
        <p:xfrm>
          <a:off x="457200" y="222952"/>
          <a:ext cx="7937547" cy="63787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45849"/>
                <a:gridCol w="2645849"/>
                <a:gridCol w="2645849"/>
              </a:tblGrid>
              <a:tr h="569219">
                <a:tc>
                  <a:txBody>
                    <a:bodyPr/>
                    <a:lstStyle/>
                    <a:p>
                      <a:r>
                        <a:rPr lang="en-US" dirty="0" smtClean="0"/>
                        <a:t>idea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Comment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effect</a:t>
                      </a:r>
                      <a:endParaRPr lang="en-US" dirty="0"/>
                    </a:p>
                  </a:txBody>
                  <a:tcPr/>
                </a:tc>
              </a:tr>
              <a:tr h="1093237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“I suffered”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Uses emotive verb at opening – possibly suggests physical</a:t>
                      </a:r>
                      <a:r>
                        <a:rPr lang="en-US" sz="1400" baseline="0" dirty="0" smtClean="0"/>
                        <a:t> abuse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Engages sympathy</a:t>
                      </a:r>
                      <a:r>
                        <a:rPr lang="en-US" sz="1400" baseline="0" dirty="0" smtClean="0"/>
                        <a:t> – no child should suffer.  Honesty and frankness </a:t>
                      </a:r>
                      <a:r>
                        <a:rPr lang="en-US" sz="1400" baseline="0" dirty="0" err="1" smtClean="0"/>
                        <a:t>estabished</a:t>
                      </a:r>
                      <a:endParaRPr lang="en-US" sz="1400" dirty="0"/>
                    </a:p>
                  </a:txBody>
                  <a:tcPr/>
                </a:tc>
              </a:tr>
              <a:tr h="1093237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I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Immediate</a:t>
                      </a:r>
                      <a:r>
                        <a:rPr lang="en-US" sz="1400" baseline="0" dirty="0" smtClean="0"/>
                        <a:t> and repetitive use of 1</a:t>
                      </a:r>
                      <a:r>
                        <a:rPr lang="en-US" sz="1400" baseline="30000" dirty="0" smtClean="0"/>
                        <a:t>st</a:t>
                      </a:r>
                      <a:r>
                        <a:rPr lang="en-US" sz="1400" baseline="0" dirty="0" smtClean="0"/>
                        <a:t> person – will </a:t>
                      </a:r>
                      <a:r>
                        <a:rPr lang="en-US" sz="1400" baseline="0" dirty="0" err="1" smtClean="0"/>
                        <a:t>pluralise</a:t>
                      </a:r>
                      <a:r>
                        <a:rPr lang="en-US" sz="1400" baseline="0" dirty="0" smtClean="0"/>
                        <a:t> and use 2</a:t>
                      </a:r>
                      <a:r>
                        <a:rPr lang="en-US" sz="1400" baseline="30000" dirty="0" smtClean="0"/>
                        <a:t>nd</a:t>
                      </a:r>
                      <a:r>
                        <a:rPr lang="en-US" sz="1400" baseline="0" dirty="0" smtClean="0"/>
                        <a:t> sparingly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Honest, vivid, engages with reader as a “team” when needed – sharing experience</a:t>
                      </a:r>
                      <a:endParaRPr lang="en-US" sz="1400" dirty="0"/>
                    </a:p>
                  </a:txBody>
                  <a:tcPr/>
                </a:tc>
              </a:tr>
              <a:tr h="1093237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“but</a:t>
                      </a:r>
                      <a:r>
                        <a:rPr lang="en-US" sz="1400" baseline="0" dirty="0" smtClean="0"/>
                        <a:t> turned… to my advantage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Introduces negative idea and then looks </a:t>
                      </a:r>
                      <a:r>
                        <a:rPr lang="en-US" sz="1400" dirty="0" err="1" smtClean="0"/>
                        <a:t>ot</a:t>
                      </a:r>
                      <a:r>
                        <a:rPr lang="en-US" sz="1400" dirty="0" smtClean="0"/>
                        <a:t> the </a:t>
                      </a:r>
                      <a:r>
                        <a:rPr lang="en-US" sz="1400" dirty="0" err="1" smtClean="0"/>
                        <a:t>poisitive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Establishes the idea that however bad</a:t>
                      </a:r>
                      <a:r>
                        <a:rPr lang="en-US" sz="1400" baseline="0" dirty="0" smtClean="0"/>
                        <a:t> things look, it is possible to make them into benefits</a:t>
                      </a:r>
                      <a:endParaRPr lang="en-US" sz="1400" dirty="0"/>
                    </a:p>
                  </a:txBody>
                  <a:tcPr/>
                </a:tc>
              </a:tr>
              <a:tr h="1093237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No compassion, no understanding, no humanity  / being kind, thoughtful and listening to…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Triplet idea.  Used sparingly</a:t>
                      </a:r>
                      <a:r>
                        <a:rPr lang="en-US" sz="1400" baseline="0" dirty="0" smtClean="0"/>
                        <a:t> so important to note when it does appear.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Triplets draw attention to an idea and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emphasise</a:t>
                      </a:r>
                      <a:r>
                        <a:rPr lang="en-US" sz="1400" baseline="0" dirty="0" smtClean="0"/>
                        <a:t> the importance.  The negative first triplet is very powerful for the repeated sense of frustration created.</a:t>
                      </a:r>
                      <a:endParaRPr lang="en-US" sz="1400" dirty="0"/>
                    </a:p>
                  </a:txBody>
                  <a:tcPr/>
                </a:tc>
              </a:tr>
              <a:tr h="1093237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The past is a different kind of country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Intertextuality</a:t>
                      </a:r>
                      <a:r>
                        <a:rPr lang="en-US" sz="1400" dirty="0" smtClean="0"/>
                        <a:t>: The Go Between by LP Hartley.</a:t>
                      </a:r>
                      <a:r>
                        <a:rPr lang="en-US" sz="1400" baseline="0" dirty="0" smtClean="0"/>
                        <a:t>  Full quotation drops “kind of” and adds: They do things differently there.</a:t>
                      </a:r>
                      <a:r>
                        <a:rPr lang="en-US" sz="1400" dirty="0" smtClean="0"/>
                        <a:t>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If we know the whole quotation we know that things have changed for the better.  Also</a:t>
                      </a:r>
                      <a:r>
                        <a:rPr lang="en-US" sz="1400" baseline="0" dirty="0" smtClean="0"/>
                        <a:t> establishes Zephaniah’s intellectual credibility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737110"/>
            <a:ext cx="7620000" cy="4373563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995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Pulling STRANDS together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Zephaniah writes in the first person and suggests honesty and frankness</a:t>
            </a:r>
          </a:p>
          <a:p>
            <a:r>
              <a:rPr lang="en-US" dirty="0" smtClean="0"/>
              <a:t>He mixes INFORMATION text such as Paragraph 1 with EXPLANATION such as found in Paragraph 2. </a:t>
            </a:r>
          </a:p>
          <a:p>
            <a:r>
              <a:rPr lang="en-US" dirty="0" smtClean="0"/>
              <a:t>He also DESCRIBES his school days vividly. He offers ADVICE a </a:t>
            </a:r>
            <a:r>
              <a:rPr lang="en-US" smtClean="0"/>
              <a:t>the end </a:t>
            </a:r>
            <a:r>
              <a:rPr lang="en-US" dirty="0" smtClean="0"/>
              <a:t>of the passage</a:t>
            </a:r>
          </a:p>
          <a:p>
            <a:endParaRPr lang="en-US" dirty="0"/>
          </a:p>
          <a:p>
            <a:r>
              <a:rPr lang="en-US" dirty="0" smtClean="0"/>
              <a:t>Looking at Paragraphs 3-6, what feature of the writing makes this description especially vivid.</a:t>
            </a:r>
          </a:p>
          <a:p>
            <a:r>
              <a:rPr lang="en-US" dirty="0" smtClean="0"/>
              <a:t>How likely is it that this is accurately recalled after nearly 50 years?</a:t>
            </a:r>
          </a:p>
          <a:p>
            <a:r>
              <a:rPr lang="en-US" dirty="0" smtClean="0"/>
              <a:t>How does Zephaniah make the teacher’s response in paragraph 4 particularly upsetting?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JLS 2016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519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long passage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will not have time to write in detail about the whole passage, citing every paragraph.</a:t>
            </a:r>
          </a:p>
          <a:p>
            <a:r>
              <a:rPr lang="en-US" dirty="0" smtClean="0"/>
              <a:t>So far we have looked at the opening and how it creates mood.</a:t>
            </a:r>
          </a:p>
          <a:p>
            <a:r>
              <a:rPr lang="en-US" dirty="0" smtClean="0"/>
              <a:t>We have also looked at Zephaniah’s use of Direct Speech to create emotional impact for the reader – think about the purpose of the passage:  will readers generally </a:t>
            </a:r>
            <a:r>
              <a:rPr lang="en-US" dirty="0" err="1" smtClean="0"/>
              <a:t>recognise</a:t>
            </a:r>
            <a:r>
              <a:rPr lang="en-US" dirty="0" smtClean="0"/>
              <a:t> his experience?</a:t>
            </a:r>
          </a:p>
          <a:p>
            <a:endParaRPr lang="en-US" dirty="0"/>
          </a:p>
          <a:p>
            <a:r>
              <a:rPr lang="en-US" dirty="0" smtClean="0"/>
              <a:t>The next focus will be structure: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JLS 2016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0803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What do we call this kind of temporal structure?  It moves through the story in the logical order of events.</a:t>
            </a:r>
          </a:p>
          <a:p>
            <a:endParaRPr lang="en-US" dirty="0"/>
          </a:p>
          <a:p>
            <a:r>
              <a:rPr lang="en-US" dirty="0" smtClean="0"/>
              <a:t>List the major events in Zephaniah’s life which he recounts here: school, </a:t>
            </a:r>
            <a:r>
              <a:rPr lang="en-US" dirty="0" err="1"/>
              <a:t>b</a:t>
            </a:r>
            <a:r>
              <a:rPr lang="en-US" dirty="0" err="1" smtClean="0"/>
              <a:t>orstal</a:t>
            </a:r>
            <a:r>
              <a:rPr lang="en-US" dirty="0" smtClean="0"/>
              <a:t>….</a:t>
            </a:r>
          </a:p>
          <a:p>
            <a:endParaRPr lang="en-US" dirty="0"/>
          </a:p>
          <a:p>
            <a:r>
              <a:rPr lang="en-US" dirty="0" smtClean="0"/>
              <a:t>How do you respond to someone who is being this open about their past – when it contains much which is not seen as “good”?</a:t>
            </a:r>
          </a:p>
          <a:p>
            <a:endParaRPr lang="en-US" dirty="0"/>
          </a:p>
          <a:p>
            <a:r>
              <a:rPr lang="en-US" dirty="0" smtClean="0"/>
              <a:t>How does the structure relate to the idea we discussed in the opening sentence?  (“but…”)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JLS 2016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5969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472892" cy="1599882"/>
          </a:xfrm>
        </p:spPr>
        <p:txBody>
          <a:bodyPr>
            <a:normAutofit/>
          </a:bodyPr>
          <a:lstStyle/>
          <a:p>
            <a:r>
              <a:rPr lang="en-US" sz="2400" dirty="0"/>
              <a:t> </a:t>
            </a:r>
            <a:r>
              <a:rPr lang="en-US" sz="2400" dirty="0" smtClean="0"/>
              <a:t>“A </a:t>
            </a:r>
            <a:r>
              <a:rPr lang="en-US" sz="2400" dirty="0"/>
              <a:t>high percentage of the prison population are dyslexic, and a high percentage of </a:t>
            </a:r>
            <a:r>
              <a:rPr lang="en-US" sz="2400" dirty="0" smtClean="0"/>
              <a:t>the architect </a:t>
            </a:r>
            <a:r>
              <a:rPr lang="en-US" sz="2400" dirty="0"/>
              <a:t>population</a:t>
            </a:r>
            <a:r>
              <a:rPr lang="en-US" sz="2400" dirty="0" smtClean="0"/>
              <a:t>.”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surprises you about this statement </a:t>
            </a:r>
            <a:r>
              <a:rPr lang="en-US" dirty="0" smtClean="0"/>
              <a:t>that is </a:t>
            </a:r>
            <a:r>
              <a:rPr lang="en-US" dirty="0" smtClean="0"/>
              <a:t>made in paragraph 9?</a:t>
            </a:r>
          </a:p>
          <a:p>
            <a:r>
              <a:rPr lang="en-US" dirty="0" smtClean="0"/>
              <a:t>Why do you think Zephaniah chooses to open the paragraph with this statement?</a:t>
            </a:r>
          </a:p>
          <a:p>
            <a:r>
              <a:rPr lang="en-US" dirty="0" smtClean="0"/>
              <a:t>What sort of discussion does it prepare the readers for?</a:t>
            </a:r>
          </a:p>
          <a:p>
            <a:endParaRPr lang="en-US" dirty="0"/>
          </a:p>
          <a:p>
            <a:r>
              <a:rPr lang="en-US" dirty="0" smtClean="0"/>
              <a:t>Where else in the passage does Zephaniah make a direct link between Dyslexia and creativity as well as Dyslexia and negativity?  Which pairing is the dominant feature of the writing?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JLS 2016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10964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tial">
  <a:themeElements>
    <a:clrScheme name="Sky">
      <a:dk1>
        <a:sysClr val="windowText" lastClr="000000"/>
      </a:dk1>
      <a:lt1>
        <a:sysClr val="window" lastClr="FFFFFF"/>
      </a:lt1>
      <a:dk2>
        <a:srgbClr val="1782BF"/>
      </a:dk2>
      <a:lt2>
        <a:srgbClr val="62BCE9"/>
      </a:lt2>
      <a:accent1>
        <a:srgbClr val="073779"/>
      </a:accent1>
      <a:accent2>
        <a:srgbClr val="8FD9FB"/>
      </a:accent2>
      <a:accent3>
        <a:srgbClr val="FFCC00"/>
      </a:accent3>
      <a:accent4>
        <a:srgbClr val="EB6615"/>
      </a:accent4>
      <a:accent5>
        <a:srgbClr val="C76402"/>
      </a:accent5>
      <a:accent6>
        <a:srgbClr val="B523B4"/>
      </a:accent6>
      <a:hlink>
        <a:srgbClr val="FFDE26"/>
      </a:hlink>
      <a:folHlink>
        <a:srgbClr val="DEBE00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Essential.thmx</Template>
  <TotalTime>128</TotalTime>
  <Words>1304</Words>
  <Application>Microsoft Office PowerPoint</Application>
  <PresentationFormat>On-screen Show (4:3)</PresentationFormat>
  <Paragraphs>121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Essential</vt:lpstr>
      <vt:lpstr>Young and Dyslexic?  Edexcel IGCSE Anthology A</vt:lpstr>
      <vt:lpstr>Benjamin Zephaniah</vt:lpstr>
      <vt:lpstr>The article</vt:lpstr>
      <vt:lpstr>The writing</vt:lpstr>
      <vt:lpstr>PowerPoint Presentation</vt:lpstr>
      <vt:lpstr>Pulling STRANDS together</vt:lpstr>
      <vt:lpstr>A long passage</vt:lpstr>
      <vt:lpstr>StrucTURE</vt:lpstr>
      <vt:lpstr> “A high percentage of the prison population are dyslexic, and a high percentage of the architect population.”</vt:lpstr>
      <vt:lpstr>TENSE</vt:lpstr>
      <vt:lpstr>Colloquial LANGUAGE</vt:lpstr>
      <vt:lpstr>DEFIANCE</vt:lpstr>
      <vt:lpstr>CLOSING COMMENTS</vt:lpstr>
    </vt:vector>
  </TitlesOfParts>
  <Company>Apple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Young and Dyslexic?  Edexcel IGCSE Anthology A</dc:title>
  <dc:creator>Apple mac</dc:creator>
  <cp:lastModifiedBy>Jonathan Peel</cp:lastModifiedBy>
  <cp:revision>11</cp:revision>
  <dcterms:created xsi:type="dcterms:W3CDTF">2016-08-15T08:05:25Z</dcterms:created>
  <dcterms:modified xsi:type="dcterms:W3CDTF">2016-11-29T07:27:45Z</dcterms:modified>
</cp:coreProperties>
</file>