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2" r:id="rId8"/>
    <p:sldId id="261" r:id="rId9"/>
    <p:sldId id="263"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5" autoAdjust="0"/>
    <p:restoredTop sz="94660"/>
  </p:normalViewPr>
  <p:slideViewPr>
    <p:cSldViewPr snapToGrid="0">
      <p:cViewPr varScale="1">
        <p:scale>
          <a:sx n="85" d="100"/>
          <a:sy n="85" d="100"/>
        </p:scale>
        <p:origin x="48" y="22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4EFD490-F6E0-4B3F-BE9A-97E437A90C75}"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324B10-A1EF-4BAD-BE60-C4AAF6072294}" type="slidenum">
              <a:rPr lang="en-GB" smtClean="0"/>
              <a:t>‹#›</a:t>
            </a:fld>
            <a:endParaRPr lang="en-GB"/>
          </a:p>
        </p:txBody>
      </p:sp>
    </p:spTree>
    <p:extLst>
      <p:ext uri="{BB962C8B-B14F-4D97-AF65-F5344CB8AC3E}">
        <p14:creationId xmlns:p14="http://schemas.microsoft.com/office/powerpoint/2010/main" val="2961285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EFD490-F6E0-4B3F-BE9A-97E437A90C75}"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324B10-A1EF-4BAD-BE60-C4AAF6072294}" type="slidenum">
              <a:rPr lang="en-GB" smtClean="0"/>
              <a:t>‹#›</a:t>
            </a:fld>
            <a:endParaRPr lang="en-GB"/>
          </a:p>
        </p:txBody>
      </p:sp>
    </p:spTree>
    <p:extLst>
      <p:ext uri="{BB962C8B-B14F-4D97-AF65-F5344CB8AC3E}">
        <p14:creationId xmlns:p14="http://schemas.microsoft.com/office/powerpoint/2010/main" val="2937544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EFD490-F6E0-4B3F-BE9A-97E437A90C75}"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324B10-A1EF-4BAD-BE60-C4AAF6072294}"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59865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EFD490-F6E0-4B3F-BE9A-97E437A90C75}"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324B10-A1EF-4BAD-BE60-C4AAF6072294}" type="slidenum">
              <a:rPr lang="en-GB" smtClean="0"/>
              <a:t>‹#›</a:t>
            </a:fld>
            <a:endParaRPr lang="en-GB"/>
          </a:p>
        </p:txBody>
      </p:sp>
    </p:spTree>
    <p:extLst>
      <p:ext uri="{BB962C8B-B14F-4D97-AF65-F5344CB8AC3E}">
        <p14:creationId xmlns:p14="http://schemas.microsoft.com/office/powerpoint/2010/main" val="2233936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EFD490-F6E0-4B3F-BE9A-97E437A90C75}"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324B10-A1EF-4BAD-BE60-C4AAF6072294}"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686194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EFD490-F6E0-4B3F-BE9A-97E437A90C75}"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324B10-A1EF-4BAD-BE60-C4AAF6072294}" type="slidenum">
              <a:rPr lang="en-GB" smtClean="0"/>
              <a:t>‹#›</a:t>
            </a:fld>
            <a:endParaRPr lang="en-GB"/>
          </a:p>
        </p:txBody>
      </p:sp>
    </p:spTree>
    <p:extLst>
      <p:ext uri="{BB962C8B-B14F-4D97-AF65-F5344CB8AC3E}">
        <p14:creationId xmlns:p14="http://schemas.microsoft.com/office/powerpoint/2010/main" val="12335714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EFD490-F6E0-4B3F-BE9A-97E437A90C75}"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324B10-A1EF-4BAD-BE60-C4AAF6072294}" type="slidenum">
              <a:rPr lang="en-GB" smtClean="0"/>
              <a:t>‹#›</a:t>
            </a:fld>
            <a:endParaRPr lang="en-GB"/>
          </a:p>
        </p:txBody>
      </p:sp>
    </p:spTree>
    <p:extLst>
      <p:ext uri="{BB962C8B-B14F-4D97-AF65-F5344CB8AC3E}">
        <p14:creationId xmlns:p14="http://schemas.microsoft.com/office/powerpoint/2010/main" val="27322715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EFD490-F6E0-4B3F-BE9A-97E437A90C75}"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324B10-A1EF-4BAD-BE60-C4AAF6072294}" type="slidenum">
              <a:rPr lang="en-GB" smtClean="0"/>
              <a:t>‹#›</a:t>
            </a:fld>
            <a:endParaRPr lang="en-GB"/>
          </a:p>
        </p:txBody>
      </p:sp>
    </p:spTree>
    <p:extLst>
      <p:ext uri="{BB962C8B-B14F-4D97-AF65-F5344CB8AC3E}">
        <p14:creationId xmlns:p14="http://schemas.microsoft.com/office/powerpoint/2010/main" val="4006601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EFD490-F6E0-4B3F-BE9A-97E437A90C75}"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324B10-A1EF-4BAD-BE60-C4AAF6072294}" type="slidenum">
              <a:rPr lang="en-GB" smtClean="0"/>
              <a:t>‹#›</a:t>
            </a:fld>
            <a:endParaRPr lang="en-GB"/>
          </a:p>
        </p:txBody>
      </p:sp>
    </p:spTree>
    <p:extLst>
      <p:ext uri="{BB962C8B-B14F-4D97-AF65-F5344CB8AC3E}">
        <p14:creationId xmlns:p14="http://schemas.microsoft.com/office/powerpoint/2010/main" val="1861328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EFD490-F6E0-4B3F-BE9A-97E437A90C75}"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324B10-A1EF-4BAD-BE60-C4AAF6072294}" type="slidenum">
              <a:rPr lang="en-GB" smtClean="0"/>
              <a:t>‹#›</a:t>
            </a:fld>
            <a:endParaRPr lang="en-GB"/>
          </a:p>
        </p:txBody>
      </p:sp>
    </p:spTree>
    <p:extLst>
      <p:ext uri="{BB962C8B-B14F-4D97-AF65-F5344CB8AC3E}">
        <p14:creationId xmlns:p14="http://schemas.microsoft.com/office/powerpoint/2010/main" val="3106938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EFD490-F6E0-4B3F-BE9A-97E437A90C75}" type="datetimeFigureOut">
              <a:rPr lang="en-GB" smtClean="0"/>
              <a:t>16/09/2021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324B10-A1EF-4BAD-BE60-C4AAF6072294}" type="slidenum">
              <a:rPr lang="en-GB" smtClean="0"/>
              <a:t>‹#›</a:t>
            </a:fld>
            <a:endParaRPr lang="en-GB"/>
          </a:p>
        </p:txBody>
      </p:sp>
    </p:spTree>
    <p:extLst>
      <p:ext uri="{BB962C8B-B14F-4D97-AF65-F5344CB8AC3E}">
        <p14:creationId xmlns:p14="http://schemas.microsoft.com/office/powerpoint/2010/main" val="2727766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EFD490-F6E0-4B3F-BE9A-97E437A90C75}" type="datetimeFigureOut">
              <a:rPr lang="en-GB" smtClean="0"/>
              <a:t>16/09/2021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6324B10-A1EF-4BAD-BE60-C4AAF6072294}" type="slidenum">
              <a:rPr lang="en-GB" smtClean="0"/>
              <a:t>‹#›</a:t>
            </a:fld>
            <a:endParaRPr lang="en-GB"/>
          </a:p>
        </p:txBody>
      </p:sp>
    </p:spTree>
    <p:extLst>
      <p:ext uri="{BB962C8B-B14F-4D97-AF65-F5344CB8AC3E}">
        <p14:creationId xmlns:p14="http://schemas.microsoft.com/office/powerpoint/2010/main" val="1863048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EFD490-F6E0-4B3F-BE9A-97E437A90C75}" type="datetimeFigureOut">
              <a:rPr lang="en-GB" smtClean="0"/>
              <a:t>16/09/2021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6324B10-A1EF-4BAD-BE60-C4AAF6072294}" type="slidenum">
              <a:rPr lang="en-GB" smtClean="0"/>
              <a:t>‹#›</a:t>
            </a:fld>
            <a:endParaRPr lang="en-GB"/>
          </a:p>
        </p:txBody>
      </p:sp>
    </p:spTree>
    <p:extLst>
      <p:ext uri="{BB962C8B-B14F-4D97-AF65-F5344CB8AC3E}">
        <p14:creationId xmlns:p14="http://schemas.microsoft.com/office/powerpoint/2010/main" val="731057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EFD490-F6E0-4B3F-BE9A-97E437A90C75}" type="datetimeFigureOut">
              <a:rPr lang="en-GB" smtClean="0"/>
              <a:t>16/09/2021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6324B10-A1EF-4BAD-BE60-C4AAF6072294}" type="slidenum">
              <a:rPr lang="en-GB" smtClean="0"/>
              <a:t>‹#›</a:t>
            </a:fld>
            <a:endParaRPr lang="en-GB"/>
          </a:p>
        </p:txBody>
      </p:sp>
    </p:spTree>
    <p:extLst>
      <p:ext uri="{BB962C8B-B14F-4D97-AF65-F5344CB8AC3E}">
        <p14:creationId xmlns:p14="http://schemas.microsoft.com/office/powerpoint/2010/main" val="3001378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4EFD490-F6E0-4B3F-BE9A-97E437A90C75}" type="datetimeFigureOut">
              <a:rPr lang="en-GB" smtClean="0"/>
              <a:t>16/09/2021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324B10-A1EF-4BAD-BE60-C4AAF6072294}" type="slidenum">
              <a:rPr lang="en-GB" smtClean="0"/>
              <a:t>‹#›</a:t>
            </a:fld>
            <a:endParaRPr lang="en-GB"/>
          </a:p>
        </p:txBody>
      </p:sp>
    </p:spTree>
    <p:extLst>
      <p:ext uri="{BB962C8B-B14F-4D97-AF65-F5344CB8AC3E}">
        <p14:creationId xmlns:p14="http://schemas.microsoft.com/office/powerpoint/2010/main" val="4129018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EFD490-F6E0-4B3F-BE9A-97E437A90C75}" type="datetimeFigureOut">
              <a:rPr lang="en-GB" smtClean="0"/>
              <a:t>16/09/2021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324B10-A1EF-4BAD-BE60-C4AAF6072294}" type="slidenum">
              <a:rPr lang="en-GB" smtClean="0"/>
              <a:t>‹#›</a:t>
            </a:fld>
            <a:endParaRPr lang="en-GB"/>
          </a:p>
        </p:txBody>
      </p:sp>
    </p:spTree>
    <p:extLst>
      <p:ext uri="{BB962C8B-B14F-4D97-AF65-F5344CB8AC3E}">
        <p14:creationId xmlns:p14="http://schemas.microsoft.com/office/powerpoint/2010/main" val="1809731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4EFD490-F6E0-4B3F-BE9A-97E437A90C75}" type="datetimeFigureOut">
              <a:rPr lang="en-GB" smtClean="0"/>
              <a:t>16/09/2021</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6324B10-A1EF-4BAD-BE60-C4AAF6072294}" type="slidenum">
              <a:rPr lang="en-GB" smtClean="0"/>
              <a:t>‹#›</a:t>
            </a:fld>
            <a:endParaRPr lang="en-GB"/>
          </a:p>
        </p:txBody>
      </p:sp>
    </p:spTree>
    <p:extLst>
      <p:ext uri="{BB962C8B-B14F-4D97-AF65-F5344CB8AC3E}">
        <p14:creationId xmlns:p14="http://schemas.microsoft.com/office/powerpoint/2010/main" val="40902417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lektuerehilfe.de/max-frisch/andorra/epoche/max-frisch" TargetMode="External"/><Relationship Id="rId2" Type="http://schemas.openxmlformats.org/officeDocument/2006/relationships/hyperlink" Target="https://www.hdg.de/lemo/biografie/max-frisch.html" TargetMode="External"/><Relationship Id="rId1" Type="http://schemas.openxmlformats.org/officeDocument/2006/relationships/slideLayout" Target="../slideLayouts/slideLayout2.xml"/><Relationship Id="rId5" Type="http://schemas.openxmlformats.org/officeDocument/2006/relationships/hyperlink" Target="https://wortwuchs.net/lebenslauf/max-frisch/" TargetMode="External"/><Relationship Id="rId4" Type="http://schemas.openxmlformats.org/officeDocument/2006/relationships/hyperlink" Target="https://en.wikipedia.org/wiki/Max_Frisch"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bbc.co.uk/bitesize/guides/zwmvd2p/revision/8" TargetMode="External"/><Relationship Id="rId2" Type="http://schemas.openxmlformats.org/officeDocument/2006/relationships/hyperlink" Target="https://www.britannica.com/art/epic-theatre" TargetMode="External"/><Relationship Id="rId1" Type="http://schemas.openxmlformats.org/officeDocument/2006/relationships/slideLayout" Target="../slideLayouts/slideLayout2.xml"/><Relationship Id="rId6" Type="http://schemas.openxmlformats.org/officeDocument/2006/relationships/hyperlink" Target="https://epictheatremsc.weebly.com/overview.html" TargetMode="External"/><Relationship Id="rId5" Type="http://schemas.openxmlformats.org/officeDocument/2006/relationships/hyperlink" Target="https://study.com/academy/lesson/epic-theatre-brecht.html" TargetMode="External"/><Relationship Id="rId4" Type="http://schemas.openxmlformats.org/officeDocument/2006/relationships/hyperlink" Target="https://msbdramqueen.weebly.com/epic-theatre.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brechtinpractice.org/brechtian-cliches-3-breaking-the-fourth-wal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geocities.ws/smeddles_worshipper/andorra/english/andorra3.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FC8CA-A7F8-4B71-9FFA-AB84C4D797F4}"/>
              </a:ext>
            </a:extLst>
          </p:cNvPr>
          <p:cNvSpPr>
            <a:spLocks noGrp="1"/>
          </p:cNvSpPr>
          <p:nvPr>
            <p:ph type="ctrTitle"/>
          </p:nvPr>
        </p:nvSpPr>
        <p:spPr/>
        <p:txBody>
          <a:bodyPr/>
          <a:lstStyle/>
          <a:p>
            <a:r>
              <a:rPr lang="en-GB" dirty="0"/>
              <a:t>Max Frisch und Andorra</a:t>
            </a:r>
          </a:p>
        </p:txBody>
      </p:sp>
      <p:sp>
        <p:nvSpPr>
          <p:cNvPr id="3" name="Subtitle 2">
            <a:extLst>
              <a:ext uri="{FF2B5EF4-FFF2-40B4-BE49-F238E27FC236}">
                <a16:creationId xmlns:a16="http://schemas.microsoft.com/office/drawing/2014/main" id="{0BE9AB2D-7F68-4D5B-97D1-E4A5AF0EE01C}"/>
              </a:ext>
            </a:extLst>
          </p:cNvPr>
          <p:cNvSpPr>
            <a:spLocks noGrp="1"/>
          </p:cNvSpPr>
          <p:nvPr>
            <p:ph type="subTitle" idx="1"/>
          </p:nvPr>
        </p:nvSpPr>
        <p:spPr/>
        <p:txBody>
          <a:bodyPr/>
          <a:lstStyle/>
          <a:p>
            <a:r>
              <a:rPr lang="en-GB" dirty="0"/>
              <a:t>Frisch der </a:t>
            </a:r>
            <a:r>
              <a:rPr lang="en-GB" dirty="0" err="1"/>
              <a:t>Dramatiker</a:t>
            </a:r>
            <a:r>
              <a:rPr lang="en-GB" dirty="0"/>
              <a:t>; der </a:t>
            </a:r>
            <a:r>
              <a:rPr lang="en-GB" dirty="0" err="1"/>
              <a:t>Einfluss</a:t>
            </a:r>
            <a:r>
              <a:rPr lang="en-GB" dirty="0"/>
              <a:t> von Bertolt Brecht; Andorra </a:t>
            </a:r>
            <a:r>
              <a:rPr lang="en-GB" dirty="0" err="1"/>
              <a:t>als</a:t>
            </a:r>
            <a:r>
              <a:rPr lang="en-GB" dirty="0"/>
              <a:t> Modell; </a:t>
            </a:r>
            <a:r>
              <a:rPr lang="en-GB" dirty="0" err="1"/>
              <a:t>eine</a:t>
            </a:r>
            <a:r>
              <a:rPr lang="en-GB" dirty="0"/>
              <a:t> </a:t>
            </a:r>
            <a:r>
              <a:rPr lang="en-GB" dirty="0" err="1"/>
              <a:t>Parabelform</a:t>
            </a:r>
            <a:endParaRPr lang="en-GB" dirty="0"/>
          </a:p>
        </p:txBody>
      </p:sp>
    </p:spTree>
    <p:extLst>
      <p:ext uri="{BB962C8B-B14F-4D97-AF65-F5344CB8AC3E}">
        <p14:creationId xmlns:p14="http://schemas.microsoft.com/office/powerpoint/2010/main" val="3751611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BC225-D70F-4A9C-89A7-9AF0FF5E48AC}"/>
              </a:ext>
            </a:extLst>
          </p:cNvPr>
          <p:cNvSpPr>
            <a:spLocks noGrp="1"/>
          </p:cNvSpPr>
          <p:nvPr>
            <p:ph type="title"/>
          </p:nvPr>
        </p:nvSpPr>
        <p:spPr/>
        <p:txBody>
          <a:bodyPr/>
          <a:lstStyle/>
          <a:p>
            <a:r>
              <a:rPr lang="en-GB" dirty="0"/>
              <a:t>Andorra – die </a:t>
            </a:r>
            <a:r>
              <a:rPr lang="en-GB" dirty="0" err="1"/>
              <a:t>Parabelform</a:t>
            </a:r>
            <a:endParaRPr lang="en-GB" dirty="0"/>
          </a:p>
        </p:txBody>
      </p:sp>
      <p:sp>
        <p:nvSpPr>
          <p:cNvPr id="3" name="Content Placeholder 2">
            <a:extLst>
              <a:ext uri="{FF2B5EF4-FFF2-40B4-BE49-F238E27FC236}">
                <a16:creationId xmlns:a16="http://schemas.microsoft.com/office/drawing/2014/main" id="{C31D08C0-301A-4DE9-99C9-599593CA491F}"/>
              </a:ext>
            </a:extLst>
          </p:cNvPr>
          <p:cNvSpPr>
            <a:spLocks noGrp="1"/>
          </p:cNvSpPr>
          <p:nvPr>
            <p:ph idx="1"/>
          </p:nvPr>
        </p:nvSpPr>
        <p:spPr/>
        <p:txBody>
          <a:bodyPr/>
          <a:lstStyle/>
          <a:p>
            <a:r>
              <a:rPr lang="en-GB" dirty="0"/>
              <a:t>Was </a:t>
            </a:r>
            <a:r>
              <a:rPr lang="en-GB" dirty="0" err="1"/>
              <a:t>ist</a:t>
            </a:r>
            <a:r>
              <a:rPr lang="en-GB" dirty="0"/>
              <a:t> </a:t>
            </a:r>
            <a:r>
              <a:rPr lang="en-GB" dirty="0" err="1"/>
              <a:t>eine</a:t>
            </a:r>
            <a:r>
              <a:rPr lang="en-GB" dirty="0"/>
              <a:t> </a:t>
            </a:r>
            <a:r>
              <a:rPr lang="en-GB" dirty="0" err="1"/>
              <a:t>Parabel</a:t>
            </a:r>
            <a:r>
              <a:rPr lang="en-GB" dirty="0"/>
              <a:t> text (Box)</a:t>
            </a:r>
          </a:p>
          <a:p>
            <a:r>
              <a:rPr lang="en-GB" dirty="0" err="1"/>
              <a:t>Königs</a:t>
            </a:r>
            <a:r>
              <a:rPr lang="en-GB" dirty="0"/>
              <a:t> </a:t>
            </a:r>
            <a:r>
              <a:rPr lang="en-GB" dirty="0" err="1"/>
              <a:t>Erläuterungen</a:t>
            </a:r>
            <a:r>
              <a:rPr lang="en-GB" dirty="0"/>
              <a:t>, Seiten 20-22</a:t>
            </a:r>
          </a:p>
          <a:p>
            <a:endParaRPr lang="en-GB" dirty="0"/>
          </a:p>
        </p:txBody>
      </p:sp>
    </p:spTree>
    <p:extLst>
      <p:ext uri="{BB962C8B-B14F-4D97-AF65-F5344CB8AC3E}">
        <p14:creationId xmlns:p14="http://schemas.microsoft.com/office/powerpoint/2010/main" val="2390625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4159E-1F1B-46F6-B4F9-89272B9A813C}"/>
              </a:ext>
            </a:extLst>
          </p:cNvPr>
          <p:cNvSpPr>
            <a:spLocks noGrp="1"/>
          </p:cNvSpPr>
          <p:nvPr>
            <p:ph type="title"/>
          </p:nvPr>
        </p:nvSpPr>
        <p:spPr/>
        <p:txBody>
          <a:bodyPr/>
          <a:lstStyle/>
          <a:p>
            <a:r>
              <a:rPr lang="en-GB" dirty="0"/>
              <a:t>Andorra, die Fabel</a:t>
            </a:r>
          </a:p>
        </p:txBody>
      </p:sp>
      <p:sp>
        <p:nvSpPr>
          <p:cNvPr id="3" name="Content Placeholder 2">
            <a:extLst>
              <a:ext uri="{FF2B5EF4-FFF2-40B4-BE49-F238E27FC236}">
                <a16:creationId xmlns:a16="http://schemas.microsoft.com/office/drawing/2014/main" id="{F060A75C-C783-42C8-A884-BB0F33F7095D}"/>
              </a:ext>
            </a:extLst>
          </p:cNvPr>
          <p:cNvSpPr>
            <a:spLocks noGrp="1"/>
          </p:cNvSpPr>
          <p:nvPr>
            <p:ph idx="1"/>
          </p:nvPr>
        </p:nvSpPr>
        <p:spPr/>
        <p:txBody>
          <a:bodyPr/>
          <a:lstStyle/>
          <a:p>
            <a:r>
              <a:rPr lang="en-GB" dirty="0" err="1"/>
              <a:t>Lektürehilfen</a:t>
            </a:r>
            <a:r>
              <a:rPr lang="en-GB" dirty="0"/>
              <a:t>, Seiten 8-9</a:t>
            </a:r>
          </a:p>
        </p:txBody>
      </p:sp>
    </p:spTree>
    <p:extLst>
      <p:ext uri="{BB962C8B-B14F-4D97-AF65-F5344CB8AC3E}">
        <p14:creationId xmlns:p14="http://schemas.microsoft.com/office/powerpoint/2010/main" val="3038032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C363A-8AFF-4EB8-9FFC-3BDBD3B6EB24}"/>
              </a:ext>
            </a:extLst>
          </p:cNvPr>
          <p:cNvSpPr>
            <a:spLocks noGrp="1"/>
          </p:cNvSpPr>
          <p:nvPr>
            <p:ph type="title"/>
          </p:nvPr>
        </p:nvSpPr>
        <p:spPr/>
        <p:txBody>
          <a:bodyPr/>
          <a:lstStyle/>
          <a:p>
            <a:r>
              <a:rPr lang="en-GB" dirty="0"/>
              <a:t>Frisch der </a:t>
            </a:r>
            <a:r>
              <a:rPr lang="en-GB" dirty="0" err="1"/>
              <a:t>Dramatiker</a:t>
            </a:r>
            <a:r>
              <a:rPr lang="en-GB" dirty="0"/>
              <a:t>:</a:t>
            </a:r>
            <a:br>
              <a:rPr lang="en-GB" dirty="0"/>
            </a:br>
            <a:r>
              <a:rPr lang="en-GB" dirty="0"/>
              <a:t>Sein </a:t>
            </a:r>
            <a:r>
              <a:rPr lang="en-GB" dirty="0" err="1"/>
              <a:t>Lebenslauf</a:t>
            </a:r>
            <a:endParaRPr lang="en-GB" dirty="0"/>
          </a:p>
        </p:txBody>
      </p:sp>
      <p:sp>
        <p:nvSpPr>
          <p:cNvPr id="3" name="Content Placeholder 2">
            <a:extLst>
              <a:ext uri="{FF2B5EF4-FFF2-40B4-BE49-F238E27FC236}">
                <a16:creationId xmlns:a16="http://schemas.microsoft.com/office/drawing/2014/main" id="{06631284-FCFB-4FE5-A3A8-79EA606E0F39}"/>
              </a:ext>
            </a:extLst>
          </p:cNvPr>
          <p:cNvSpPr>
            <a:spLocks noGrp="1"/>
          </p:cNvSpPr>
          <p:nvPr>
            <p:ph idx="1"/>
          </p:nvPr>
        </p:nvSpPr>
        <p:spPr/>
        <p:txBody>
          <a:bodyPr/>
          <a:lstStyle/>
          <a:p>
            <a:r>
              <a:rPr lang="de-DE" sz="1800" u="sng" dirty="0">
                <a:solidFill>
                  <a:srgbClr val="0563C1"/>
                </a:solidFill>
                <a:effectLst/>
                <a:latin typeface="Calibri" panose="020F0502020204030204" pitchFamily="34" charset="0"/>
                <a:ea typeface="Calibri" panose="020F0502020204030204" pitchFamily="34" charset="0"/>
                <a:hlinkClick r:id="rId2"/>
              </a:rPr>
              <a:t>LeMO Biografie Max Frisch (hdg.de)</a:t>
            </a:r>
            <a:endParaRPr lang="en-GB" sz="1800" dirty="0">
              <a:effectLst/>
              <a:latin typeface="Calibri" panose="020F0502020204030204" pitchFamily="34" charset="0"/>
              <a:ea typeface="Calibri" panose="020F0502020204030204" pitchFamily="34" charset="0"/>
            </a:endParaRPr>
          </a:p>
          <a:p>
            <a:r>
              <a:rPr lang="en-GB" sz="1800" u="sng" dirty="0">
                <a:solidFill>
                  <a:srgbClr val="0563C1"/>
                </a:solidFill>
                <a:effectLst/>
                <a:latin typeface="Calibri" panose="020F0502020204030204" pitchFamily="34" charset="0"/>
                <a:ea typeface="Calibri" panose="020F0502020204030204" pitchFamily="34" charset="0"/>
                <a:hlinkClick r:id="rId3"/>
              </a:rPr>
              <a:t>Max Frisch | Andorra (lektuerehilfe.de)</a:t>
            </a:r>
            <a:endParaRPr lang="en-GB" sz="1800" dirty="0">
              <a:effectLst/>
              <a:latin typeface="Calibri" panose="020F0502020204030204" pitchFamily="34" charset="0"/>
              <a:ea typeface="Calibri" panose="020F0502020204030204" pitchFamily="34" charset="0"/>
            </a:endParaRPr>
          </a:p>
          <a:p>
            <a:r>
              <a:rPr lang="en-GB" sz="1800" u="sng" dirty="0">
                <a:solidFill>
                  <a:srgbClr val="0563C1"/>
                </a:solidFill>
                <a:effectLst/>
                <a:latin typeface="Calibri" panose="020F0502020204030204" pitchFamily="34" charset="0"/>
                <a:ea typeface="Calibri" panose="020F0502020204030204" pitchFamily="34" charset="0"/>
                <a:hlinkClick r:id="rId4"/>
              </a:rPr>
              <a:t>Max Frisch - Wikipedia</a:t>
            </a:r>
            <a:endParaRPr lang="en-GB" sz="1800" dirty="0">
              <a:effectLst/>
              <a:latin typeface="Calibri" panose="020F0502020204030204" pitchFamily="34" charset="0"/>
              <a:ea typeface="Calibri" panose="020F0502020204030204" pitchFamily="34" charset="0"/>
            </a:endParaRPr>
          </a:p>
          <a:p>
            <a:r>
              <a:rPr lang="de-DE" sz="1800" u="sng" dirty="0">
                <a:solidFill>
                  <a:srgbClr val="0563C1"/>
                </a:solidFill>
                <a:effectLst/>
                <a:latin typeface="Calibri" panose="020F0502020204030204" pitchFamily="34" charset="0"/>
                <a:ea typeface="Calibri" panose="020F0502020204030204" pitchFamily="34" charset="0"/>
                <a:hlinkClick r:id="rId5"/>
              </a:rPr>
              <a:t>Max Frisch (Autor) | Lebenslauf, Biografie, Werke (wortwuchs.net)</a:t>
            </a:r>
            <a:endParaRPr lang="en-GB" sz="1800" dirty="0">
              <a:effectLst/>
              <a:latin typeface="Calibri" panose="020F0502020204030204" pitchFamily="34" charset="0"/>
              <a:ea typeface="Calibri" panose="020F0502020204030204" pitchFamily="34" charset="0"/>
            </a:endParaRPr>
          </a:p>
          <a:p>
            <a:endParaRPr lang="en-GB" dirty="0"/>
          </a:p>
        </p:txBody>
      </p:sp>
    </p:spTree>
    <p:extLst>
      <p:ext uri="{BB962C8B-B14F-4D97-AF65-F5344CB8AC3E}">
        <p14:creationId xmlns:p14="http://schemas.microsoft.com/office/powerpoint/2010/main" val="4023656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240E6-E862-40DD-860F-8F7600C046A5}"/>
              </a:ext>
            </a:extLst>
          </p:cNvPr>
          <p:cNvSpPr>
            <a:spLocks noGrp="1"/>
          </p:cNvSpPr>
          <p:nvPr>
            <p:ph type="title"/>
          </p:nvPr>
        </p:nvSpPr>
        <p:spPr/>
        <p:txBody>
          <a:bodyPr/>
          <a:lstStyle/>
          <a:p>
            <a:r>
              <a:rPr lang="en-GB" dirty="0"/>
              <a:t>Frisch </a:t>
            </a:r>
            <a:r>
              <a:rPr lang="en-GB" dirty="0" err="1"/>
              <a:t>als</a:t>
            </a:r>
            <a:r>
              <a:rPr lang="en-GB" dirty="0"/>
              <a:t> </a:t>
            </a:r>
            <a:r>
              <a:rPr lang="en-GB" dirty="0" err="1"/>
              <a:t>Dramatiker</a:t>
            </a:r>
            <a:endParaRPr lang="en-GB" dirty="0"/>
          </a:p>
        </p:txBody>
      </p:sp>
      <p:sp>
        <p:nvSpPr>
          <p:cNvPr id="3" name="Content Placeholder 2">
            <a:extLst>
              <a:ext uri="{FF2B5EF4-FFF2-40B4-BE49-F238E27FC236}">
                <a16:creationId xmlns:a16="http://schemas.microsoft.com/office/drawing/2014/main" id="{BB84C8D7-38B8-45CF-8523-C519E08C0D0B}"/>
              </a:ext>
            </a:extLst>
          </p:cNvPr>
          <p:cNvSpPr>
            <a:spLocks noGrp="1"/>
          </p:cNvSpPr>
          <p:nvPr>
            <p:ph idx="1"/>
          </p:nvPr>
        </p:nvSpPr>
        <p:spPr/>
        <p:txBody>
          <a:bodyPr/>
          <a:lstStyle/>
          <a:p>
            <a:r>
              <a:rPr lang="en-GB" dirty="0"/>
              <a:t>MFL Study Guide, Seiten 7-8</a:t>
            </a:r>
          </a:p>
        </p:txBody>
      </p:sp>
    </p:spTree>
    <p:extLst>
      <p:ext uri="{BB962C8B-B14F-4D97-AF65-F5344CB8AC3E}">
        <p14:creationId xmlns:p14="http://schemas.microsoft.com/office/powerpoint/2010/main" val="3917699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D7C5D-6FE4-415B-9680-0D502763A029}"/>
              </a:ext>
            </a:extLst>
          </p:cNvPr>
          <p:cNvSpPr>
            <a:spLocks noGrp="1"/>
          </p:cNvSpPr>
          <p:nvPr>
            <p:ph type="title"/>
          </p:nvPr>
        </p:nvSpPr>
        <p:spPr/>
        <p:txBody>
          <a:bodyPr/>
          <a:lstStyle/>
          <a:p>
            <a:r>
              <a:rPr lang="en-GB" dirty="0"/>
              <a:t>Der </a:t>
            </a:r>
            <a:r>
              <a:rPr lang="en-GB" dirty="0" err="1"/>
              <a:t>Einfluss</a:t>
            </a:r>
            <a:r>
              <a:rPr lang="en-GB" dirty="0"/>
              <a:t> von Bertolt Brecht</a:t>
            </a:r>
          </a:p>
        </p:txBody>
      </p:sp>
      <p:sp>
        <p:nvSpPr>
          <p:cNvPr id="3" name="Content Placeholder 2">
            <a:extLst>
              <a:ext uri="{FF2B5EF4-FFF2-40B4-BE49-F238E27FC236}">
                <a16:creationId xmlns:a16="http://schemas.microsoft.com/office/drawing/2014/main" id="{D8FD70AB-7497-4C9C-9BBA-FA2DD285CBBB}"/>
              </a:ext>
            </a:extLst>
          </p:cNvPr>
          <p:cNvSpPr>
            <a:spLocks noGrp="1"/>
          </p:cNvSpPr>
          <p:nvPr>
            <p:ph idx="1"/>
          </p:nvPr>
        </p:nvSpPr>
        <p:spPr/>
        <p:txBody>
          <a:bodyPr/>
          <a:lstStyle/>
          <a:p>
            <a:r>
              <a:rPr lang="en-GB" dirty="0"/>
              <a:t>MFL Study Guide, </a:t>
            </a:r>
            <a:r>
              <a:rPr lang="en-GB" dirty="0" err="1"/>
              <a:t>Seite</a:t>
            </a:r>
            <a:r>
              <a:rPr lang="en-GB" dirty="0"/>
              <a:t> 11</a:t>
            </a:r>
          </a:p>
          <a:p>
            <a:endParaRPr lang="en-GB" dirty="0"/>
          </a:p>
        </p:txBody>
      </p:sp>
    </p:spTree>
    <p:extLst>
      <p:ext uri="{BB962C8B-B14F-4D97-AF65-F5344CB8AC3E}">
        <p14:creationId xmlns:p14="http://schemas.microsoft.com/office/powerpoint/2010/main" val="2854993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0EDEB-BFB7-47E6-A74E-C2335B9EAD4E}"/>
              </a:ext>
            </a:extLst>
          </p:cNvPr>
          <p:cNvSpPr>
            <a:spLocks noGrp="1"/>
          </p:cNvSpPr>
          <p:nvPr>
            <p:ph type="title"/>
          </p:nvPr>
        </p:nvSpPr>
        <p:spPr/>
        <p:txBody>
          <a:bodyPr/>
          <a:lstStyle/>
          <a:p>
            <a:r>
              <a:rPr lang="en-GB" dirty="0" err="1"/>
              <a:t>Episches</a:t>
            </a:r>
            <a:r>
              <a:rPr lang="en-GB" dirty="0"/>
              <a:t> </a:t>
            </a:r>
            <a:r>
              <a:rPr lang="en-GB" dirty="0" err="1"/>
              <a:t>Theater</a:t>
            </a:r>
            <a:endParaRPr lang="en-GB" dirty="0"/>
          </a:p>
        </p:txBody>
      </p:sp>
      <p:sp>
        <p:nvSpPr>
          <p:cNvPr id="3" name="Content Placeholder 2">
            <a:extLst>
              <a:ext uri="{FF2B5EF4-FFF2-40B4-BE49-F238E27FC236}">
                <a16:creationId xmlns:a16="http://schemas.microsoft.com/office/drawing/2014/main" id="{0C4E7887-52A4-4F7B-9A76-747C3F30415D}"/>
              </a:ext>
            </a:extLst>
          </p:cNvPr>
          <p:cNvSpPr>
            <a:spLocks noGrp="1"/>
          </p:cNvSpPr>
          <p:nvPr>
            <p:ph idx="1"/>
          </p:nvPr>
        </p:nvSpPr>
        <p:spPr/>
        <p:txBody>
          <a:bodyPr/>
          <a:lstStyle/>
          <a:p>
            <a:r>
              <a:rPr lang="en-GB" dirty="0">
                <a:hlinkClick r:id="rId2"/>
              </a:rPr>
              <a:t>epic theatre | Definition, Elements, Examples, &amp; Facts | Britannica</a:t>
            </a:r>
            <a:endParaRPr lang="en-GB" dirty="0"/>
          </a:p>
          <a:p>
            <a:r>
              <a:rPr lang="en-GB" dirty="0">
                <a:hlinkClick r:id="rId3"/>
              </a:rPr>
              <a:t>Epic theatre - Epic theatre and Brecht - GCSE Drama Revision - BBC Bitesize</a:t>
            </a:r>
            <a:endParaRPr lang="en-GB" dirty="0"/>
          </a:p>
          <a:p>
            <a:r>
              <a:rPr lang="en-GB" dirty="0">
                <a:hlinkClick r:id="rId4"/>
              </a:rPr>
              <a:t>Epic Theatre (weebly.com)</a:t>
            </a:r>
            <a:endParaRPr lang="en-GB" dirty="0"/>
          </a:p>
          <a:p>
            <a:r>
              <a:rPr lang="en-GB" dirty="0">
                <a:hlinkClick r:id="rId5"/>
              </a:rPr>
              <a:t>Epic Theatre: Brecht - Video &amp; Lesson Transcript | Study.com</a:t>
            </a:r>
            <a:endParaRPr lang="en-GB" dirty="0"/>
          </a:p>
          <a:p>
            <a:r>
              <a:rPr lang="en-GB" dirty="0">
                <a:hlinkClick r:id="rId6"/>
              </a:rPr>
              <a:t>Overview - EPIC THEATRE (weebly.com)</a:t>
            </a:r>
            <a:endParaRPr lang="en-GB" dirty="0"/>
          </a:p>
          <a:p>
            <a:endParaRPr lang="en-GB" dirty="0"/>
          </a:p>
        </p:txBody>
      </p:sp>
    </p:spTree>
    <p:extLst>
      <p:ext uri="{BB962C8B-B14F-4D97-AF65-F5344CB8AC3E}">
        <p14:creationId xmlns:p14="http://schemas.microsoft.com/office/powerpoint/2010/main" val="2579872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0EDEB-BFB7-47E6-A74E-C2335B9EAD4E}"/>
              </a:ext>
            </a:extLst>
          </p:cNvPr>
          <p:cNvSpPr>
            <a:spLocks noGrp="1"/>
          </p:cNvSpPr>
          <p:nvPr>
            <p:ph type="title"/>
          </p:nvPr>
        </p:nvSpPr>
        <p:spPr>
          <a:xfrm>
            <a:off x="559528" y="92563"/>
            <a:ext cx="8596668" cy="821837"/>
          </a:xfrm>
        </p:spPr>
        <p:txBody>
          <a:bodyPr/>
          <a:lstStyle/>
          <a:p>
            <a:r>
              <a:rPr lang="en-GB" dirty="0" err="1"/>
              <a:t>Episches</a:t>
            </a:r>
            <a:r>
              <a:rPr lang="en-GB" dirty="0"/>
              <a:t> </a:t>
            </a:r>
            <a:r>
              <a:rPr lang="en-GB" dirty="0" err="1"/>
              <a:t>Theater</a:t>
            </a:r>
            <a:endParaRPr lang="en-GB" dirty="0"/>
          </a:p>
        </p:txBody>
      </p:sp>
      <p:sp>
        <p:nvSpPr>
          <p:cNvPr id="3" name="Content Placeholder 2">
            <a:extLst>
              <a:ext uri="{FF2B5EF4-FFF2-40B4-BE49-F238E27FC236}">
                <a16:creationId xmlns:a16="http://schemas.microsoft.com/office/drawing/2014/main" id="{0C4E7887-52A4-4F7B-9A76-747C3F30415D}"/>
              </a:ext>
            </a:extLst>
          </p:cNvPr>
          <p:cNvSpPr>
            <a:spLocks noGrp="1"/>
          </p:cNvSpPr>
          <p:nvPr>
            <p:ph idx="1"/>
          </p:nvPr>
        </p:nvSpPr>
        <p:spPr>
          <a:xfrm>
            <a:off x="677334" y="998548"/>
            <a:ext cx="8596668" cy="5766890"/>
          </a:xfrm>
        </p:spPr>
        <p:txBody>
          <a:bodyPr>
            <a:normAutofit fontScale="40000" lnSpcReduction="20000"/>
          </a:bodyPr>
          <a:lstStyle/>
          <a:p>
            <a:pPr algn="l"/>
            <a:r>
              <a:rPr lang="de-DE" sz="2800" b="1" i="0" dirty="0">
                <a:solidFill>
                  <a:srgbClr val="1A242E"/>
                </a:solidFill>
                <a:effectLst/>
                <a:latin typeface="Georgia" panose="02040502050405020303" pitchFamily="18" charset="0"/>
              </a:rPr>
              <a:t>Bertolt Brechts „Episches Theater“</a:t>
            </a:r>
          </a:p>
          <a:p>
            <a:pPr algn="l"/>
            <a:r>
              <a:rPr lang="de-DE" sz="2800" b="0" i="0" dirty="0">
                <a:solidFill>
                  <a:srgbClr val="1A242E"/>
                </a:solidFill>
                <a:effectLst/>
                <a:latin typeface="Georgia" panose="02040502050405020303" pitchFamily="18" charset="0"/>
              </a:rPr>
              <a:t>Max Frisch gilt neben Friedrich Dürrenmatt (1921-1990) und Bertolt Brecht (1898-1956) als einflussreichster Dramatiker der Nachkriegszeit. Max Frisch und Bertolt Brecht verkehrten 1948 während eines halbjährigen Aufenthalt Brechts in Zürich regelmäßig miteinander. Außerdem besuchte Frisch Brecht in Berlin und las seine Schriften zum Theater. Daher hat Brechts Konzept auch auf Frisch einen nicht zu unterschätzenden Einfluss gehabt.</a:t>
            </a:r>
          </a:p>
          <a:p>
            <a:pPr algn="l"/>
            <a:r>
              <a:rPr lang="de-DE" sz="2800" b="0" i="0" dirty="0">
                <a:solidFill>
                  <a:srgbClr val="1A242E"/>
                </a:solidFill>
                <a:effectLst/>
                <a:latin typeface="Georgia" panose="02040502050405020303" pitchFamily="18" charset="0"/>
              </a:rPr>
              <a:t>Brecht hat mit seinem Konzept des „Epischen Theaters“ eine Weiterentwicklung der Dramatik vorgenommen, die auch auf Frischs Arbeit wesentlichen Einfluss hatte. Brecht ging davon aus, dass das traditionelle Dramenkonzept den Ansprüchen der modernen Realität nicht mehr gerecht werden konnte. Sein Theater hatte nicht mehr die Katharsis zum Ziel, d. h., der Zuschauer sollte sich nicht mit dem Geschehen auf der Bühne identifizieren und durch das Nachvollziehen der Gefühle, die auf der Bühne dargeboten wurden, eine Befreiung von eigenen Problemen erleben.</a:t>
            </a:r>
          </a:p>
          <a:p>
            <a:pPr algn="l"/>
            <a:r>
              <a:rPr lang="de-DE" sz="2800" b="0" i="0" dirty="0">
                <a:solidFill>
                  <a:srgbClr val="1A242E"/>
                </a:solidFill>
                <a:effectLst/>
                <a:latin typeface="Georgia" panose="02040502050405020303" pitchFamily="18" charset="0"/>
              </a:rPr>
              <a:t>In der Regel agierten die Figuren im klassischen Drama in einem steifen gesellschaftlichen Kontext, deren Strukturen unabänderbar waren. Brecht änderte diese Einstellung in seinem dynamischen Konzept und zeigte durch die Didaktisierung seiner Stücke, wie eben die Umweltfaktoren auf den Protagonisten einwirken: Die Gesellschaft kann von den Menschen modifiziert werden.</a:t>
            </a:r>
          </a:p>
          <a:p>
            <a:pPr algn="l"/>
            <a:r>
              <a:rPr lang="de-DE" sz="2800" b="0" i="0" dirty="0">
                <a:solidFill>
                  <a:srgbClr val="1A242E"/>
                </a:solidFill>
                <a:effectLst/>
                <a:latin typeface="Georgia" panose="02040502050405020303" pitchFamily="18" charset="0"/>
              </a:rPr>
              <a:t>Brecht war Marxist und davon überzeugt, dass gerade die gesellschaftlichen Verhältnisse den Menschen in seinem Bewusstsein wesentlich beeinflussen würden. Sein „Episches Theater“ wollte den Menschen daher nicht von einem Leidensdruck befreien, sondern durch die Konfrontation mit ungelösten Fragestellungen einen Reflektionsprozess auf der Seite des Publikums auslösen. Aus der Identifikation im klassischen Theater sollte also eine kritische Haltung des Zuschauers gegenüber dem Bühnengeschehen werden.</a:t>
            </a:r>
          </a:p>
          <a:p>
            <a:pPr algn="l"/>
            <a:r>
              <a:rPr lang="de-DE" sz="2800" b="0" i="0" dirty="0">
                <a:solidFill>
                  <a:srgbClr val="1A242E"/>
                </a:solidFill>
                <a:effectLst/>
                <a:latin typeface="Georgia" panose="02040502050405020303" pitchFamily="18" charset="0"/>
              </a:rPr>
              <a:t>Ein formaler Aspekt dieser Theorie ist die Aufgabe der geschlossenen Form des Dramas zugunsten einer offenen, in der Szenen locker aneinandergereiht werden. Die nur locker verknüpften Szenen sollten gesellschaftliche Geschehnisse vorführen und auf der Seite des Zuschauers eine gesellschaftliche Einsicht erwirken.</a:t>
            </a:r>
          </a:p>
          <a:p>
            <a:pPr algn="l"/>
            <a:r>
              <a:rPr lang="de-DE" sz="2800" b="0" i="0" dirty="0">
                <a:solidFill>
                  <a:srgbClr val="1A242E"/>
                </a:solidFill>
                <a:effectLst/>
                <a:latin typeface="Georgia" panose="02040502050405020303" pitchFamily="18" charset="0"/>
              </a:rPr>
              <a:t>Daraus resultierte der Modellcharakter dieses Theaters: Aus einem Einzelfall soll auf allgemeine, gesellschaftliche Mechanismen geschlossen werden (Induktion). Um dieses Ziel zu erreichen, bediente sich Brecht des sogenannten V-Effekts (kurz für Verfremdungseffekt). Der wesentliche Gedanke, der hinter dem V-Effekt steht, ist die schon angesprochene Vermeidung der Identifikation des Publikums mit der Handlung auf der Bühne. Der Zuschauer sollte dadurch gezwungen werden, einen Standpunkt außerhalb der dargestellten Handlung zu beziehen. Die Mittel für das Gelingen des Effektes waren Prologe, Kommentare, Songs und Zwischentexte.</a:t>
            </a:r>
          </a:p>
          <a:p>
            <a:pPr algn="l"/>
            <a:r>
              <a:rPr lang="de-DE" sz="2800" b="0" i="0" dirty="0">
                <a:solidFill>
                  <a:srgbClr val="1A242E"/>
                </a:solidFill>
                <a:effectLst/>
                <a:latin typeface="Georgia" panose="02040502050405020303" pitchFamily="18" charset="0"/>
              </a:rPr>
              <a:t>Zusammenfassend kann gesagt werden, dass Brecht mit seinem Konzept des Dramas nicht mehr die Gefühle des Menschen ansprechen wollte, sondern auf den Verstand und das Erkenntnisvermögen des Menschen zielte. Der so angesprochene Zuschauer sollte durch die Beobachtung der Handlung die Erkenntnis gewinnen, dass die bestehenden gesellschaftlichen Zustände ungerecht seien. Im besten Fall sollte er aus dieser Erkenntnis auch eine Handlungsmaxime ziehen. Die Veränderung der Handlungs- und Denkweisen des Zuschauers stand bei Brecht unter dem Diktum des Marxismus.</a:t>
            </a:r>
          </a:p>
          <a:p>
            <a:endParaRPr lang="en-GB" dirty="0"/>
          </a:p>
        </p:txBody>
      </p:sp>
    </p:spTree>
    <p:extLst>
      <p:ext uri="{BB962C8B-B14F-4D97-AF65-F5344CB8AC3E}">
        <p14:creationId xmlns:p14="http://schemas.microsoft.com/office/powerpoint/2010/main" val="1823672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1254A-BF4D-41E7-A6CB-F1DB71FAC65C}"/>
              </a:ext>
            </a:extLst>
          </p:cNvPr>
          <p:cNvSpPr>
            <a:spLocks noGrp="1"/>
          </p:cNvSpPr>
          <p:nvPr>
            <p:ph type="title"/>
          </p:nvPr>
        </p:nvSpPr>
        <p:spPr/>
        <p:txBody>
          <a:bodyPr/>
          <a:lstStyle/>
          <a:p>
            <a:r>
              <a:rPr lang="en-GB" dirty="0"/>
              <a:t>Breaking the Fourth Wall</a:t>
            </a:r>
          </a:p>
        </p:txBody>
      </p:sp>
      <p:sp>
        <p:nvSpPr>
          <p:cNvPr id="3" name="Content Placeholder 2">
            <a:extLst>
              <a:ext uri="{FF2B5EF4-FFF2-40B4-BE49-F238E27FC236}">
                <a16:creationId xmlns:a16="http://schemas.microsoft.com/office/drawing/2014/main" id="{4DD5B3FC-B8BA-4601-A9EA-40E8C8D92A76}"/>
              </a:ext>
            </a:extLst>
          </p:cNvPr>
          <p:cNvSpPr>
            <a:spLocks noGrp="1"/>
          </p:cNvSpPr>
          <p:nvPr>
            <p:ph idx="1"/>
          </p:nvPr>
        </p:nvSpPr>
        <p:spPr/>
        <p:txBody>
          <a:bodyPr/>
          <a:lstStyle/>
          <a:p>
            <a:r>
              <a:rPr lang="en-GB" b="0" i="0" dirty="0">
                <a:solidFill>
                  <a:srgbClr val="202124"/>
                </a:solidFill>
                <a:effectLst/>
                <a:latin typeface="arial" panose="020B0604020202020204" pitchFamily="34" charset="0"/>
              </a:rPr>
              <a:t>When plays, television shows, and movies break the fourth wall, </a:t>
            </a:r>
            <a:r>
              <a:rPr lang="en-GB" b="1" i="0" dirty="0">
                <a:solidFill>
                  <a:srgbClr val="202124"/>
                </a:solidFill>
                <a:effectLst/>
                <a:latin typeface="arial" panose="020B0604020202020204" pitchFamily="34" charset="0"/>
              </a:rPr>
              <a:t>they acknowledge the existence of the audience and speak to them directly</a:t>
            </a:r>
            <a:r>
              <a:rPr lang="en-GB" b="0" i="0" dirty="0">
                <a:solidFill>
                  <a:srgbClr val="202124"/>
                </a:solidFill>
                <a:effectLst/>
                <a:latin typeface="arial" panose="020B0604020202020204" pitchFamily="34" charset="0"/>
              </a:rPr>
              <a:t>. ... The actors may step out of their imagined reality and address the audience watching them. When this happens, they break the fourth wall break.</a:t>
            </a:r>
            <a:endParaRPr lang="en-GB" dirty="0">
              <a:hlinkClick r:id="rId2"/>
            </a:endParaRPr>
          </a:p>
          <a:p>
            <a:r>
              <a:rPr lang="en-GB" dirty="0">
                <a:hlinkClick r:id="rId2"/>
              </a:rPr>
              <a:t>Brechtian Clichés #3: Breaking the Fourth Wall - Brecht In Practice - Free Online Resource Access</a:t>
            </a:r>
            <a:endParaRPr lang="en-GB" dirty="0"/>
          </a:p>
        </p:txBody>
      </p:sp>
    </p:spTree>
    <p:extLst>
      <p:ext uri="{BB962C8B-B14F-4D97-AF65-F5344CB8AC3E}">
        <p14:creationId xmlns:p14="http://schemas.microsoft.com/office/powerpoint/2010/main" val="2362891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02BF8-4205-4841-B66E-81C5C60DD960}"/>
              </a:ext>
            </a:extLst>
          </p:cNvPr>
          <p:cNvSpPr>
            <a:spLocks noGrp="1"/>
          </p:cNvSpPr>
          <p:nvPr>
            <p:ph type="title"/>
          </p:nvPr>
        </p:nvSpPr>
        <p:spPr/>
        <p:txBody>
          <a:bodyPr/>
          <a:lstStyle/>
          <a:p>
            <a:r>
              <a:rPr lang="en-GB" dirty="0"/>
              <a:t>Epic Theatre in Andorra</a:t>
            </a:r>
          </a:p>
        </p:txBody>
      </p:sp>
      <p:sp>
        <p:nvSpPr>
          <p:cNvPr id="3" name="Content Placeholder 2">
            <a:extLst>
              <a:ext uri="{FF2B5EF4-FFF2-40B4-BE49-F238E27FC236}">
                <a16:creationId xmlns:a16="http://schemas.microsoft.com/office/drawing/2014/main" id="{00A6650C-9FC7-49EB-9A34-0D2FF4242F6A}"/>
              </a:ext>
            </a:extLst>
          </p:cNvPr>
          <p:cNvSpPr>
            <a:spLocks noGrp="1"/>
          </p:cNvSpPr>
          <p:nvPr>
            <p:ph idx="1"/>
          </p:nvPr>
        </p:nvSpPr>
        <p:spPr/>
        <p:txBody>
          <a:bodyPr/>
          <a:lstStyle/>
          <a:p>
            <a:r>
              <a:rPr lang="en-GB" dirty="0">
                <a:hlinkClick r:id="rId2"/>
              </a:rPr>
              <a:t>Andorra by Max Frisch - The techniques used in the play (geocities.ws)</a:t>
            </a:r>
            <a:endParaRPr lang="en-GB" dirty="0"/>
          </a:p>
        </p:txBody>
      </p:sp>
    </p:spTree>
    <p:extLst>
      <p:ext uri="{BB962C8B-B14F-4D97-AF65-F5344CB8AC3E}">
        <p14:creationId xmlns:p14="http://schemas.microsoft.com/office/powerpoint/2010/main" val="1057394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B521A-D6FB-4F27-80CD-54A96861B1AB}"/>
              </a:ext>
            </a:extLst>
          </p:cNvPr>
          <p:cNvSpPr>
            <a:spLocks noGrp="1"/>
          </p:cNvSpPr>
          <p:nvPr>
            <p:ph type="title"/>
          </p:nvPr>
        </p:nvSpPr>
        <p:spPr/>
        <p:txBody>
          <a:bodyPr/>
          <a:lstStyle/>
          <a:p>
            <a:r>
              <a:rPr lang="en-GB" dirty="0"/>
              <a:t>Das Land Andorra – </a:t>
            </a:r>
            <a:r>
              <a:rPr lang="en-GB" dirty="0" err="1"/>
              <a:t>ein</a:t>
            </a:r>
            <a:r>
              <a:rPr lang="en-GB" dirty="0"/>
              <a:t> Modell</a:t>
            </a:r>
          </a:p>
        </p:txBody>
      </p:sp>
      <p:sp>
        <p:nvSpPr>
          <p:cNvPr id="3" name="Content Placeholder 2">
            <a:extLst>
              <a:ext uri="{FF2B5EF4-FFF2-40B4-BE49-F238E27FC236}">
                <a16:creationId xmlns:a16="http://schemas.microsoft.com/office/drawing/2014/main" id="{29609F32-9C62-423E-B66D-FDE6500D02E9}"/>
              </a:ext>
            </a:extLst>
          </p:cNvPr>
          <p:cNvSpPr>
            <a:spLocks noGrp="1"/>
          </p:cNvSpPr>
          <p:nvPr>
            <p:ph idx="1"/>
          </p:nvPr>
        </p:nvSpPr>
        <p:spPr/>
        <p:txBody>
          <a:bodyPr/>
          <a:lstStyle/>
          <a:p>
            <a:r>
              <a:rPr lang="en-GB" dirty="0"/>
              <a:t>MFL Study Guide, </a:t>
            </a:r>
            <a:r>
              <a:rPr lang="en-GB" dirty="0" err="1"/>
              <a:t>Seite</a:t>
            </a:r>
            <a:r>
              <a:rPr lang="en-GB" dirty="0"/>
              <a:t> 8</a:t>
            </a:r>
          </a:p>
          <a:p>
            <a:r>
              <a:rPr lang="en-GB" dirty="0" err="1"/>
              <a:t>Lektürehilfen</a:t>
            </a:r>
            <a:r>
              <a:rPr lang="en-GB" dirty="0"/>
              <a:t>, Seiten 97-101</a:t>
            </a:r>
          </a:p>
          <a:p>
            <a:r>
              <a:rPr lang="en-GB" dirty="0"/>
              <a:t>Michael Butler, p28-9</a:t>
            </a:r>
          </a:p>
        </p:txBody>
      </p:sp>
    </p:spTree>
    <p:extLst>
      <p:ext uri="{BB962C8B-B14F-4D97-AF65-F5344CB8AC3E}">
        <p14:creationId xmlns:p14="http://schemas.microsoft.com/office/powerpoint/2010/main" val="794964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797</Words>
  <Application>Microsoft Office PowerPoint</Application>
  <PresentationFormat>Widescreen</PresentationFormat>
  <Paragraphs>40</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Arial</vt:lpstr>
      <vt:lpstr>Calibri</vt:lpstr>
      <vt:lpstr>Georgia</vt:lpstr>
      <vt:lpstr>Trebuchet MS</vt:lpstr>
      <vt:lpstr>Wingdings 3</vt:lpstr>
      <vt:lpstr>Facet</vt:lpstr>
      <vt:lpstr>Max Frisch und Andorra</vt:lpstr>
      <vt:lpstr>Frisch der Dramatiker: Sein Lebenslauf</vt:lpstr>
      <vt:lpstr>Frisch als Dramatiker</vt:lpstr>
      <vt:lpstr>Der Einfluss von Bertolt Brecht</vt:lpstr>
      <vt:lpstr>Episches Theater</vt:lpstr>
      <vt:lpstr>Episches Theater</vt:lpstr>
      <vt:lpstr>Breaking the Fourth Wall</vt:lpstr>
      <vt:lpstr>Epic Theatre in Andorra</vt:lpstr>
      <vt:lpstr>Das Land Andorra – ein Modell</vt:lpstr>
      <vt:lpstr>Andorra – die Parabelform</vt:lpstr>
      <vt:lpstr>Andorra, die Fabel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Max Frisch und Andorra</dc:title>
  <dc:creator>Richard Morris</dc:creator>
  <cp:lastModifiedBy>Richard Morris</cp:lastModifiedBy>
  <cp:revision>4</cp:revision>
  <dcterms:created xsi:type="dcterms:W3CDTF">2021-09-16T15:19:43Z</dcterms:created>
  <dcterms:modified xsi:type="dcterms:W3CDTF">2021-09-17T07:09:29Z</dcterms:modified>
</cp:coreProperties>
</file>