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57" r:id="rId3"/>
    <p:sldId id="273" r:id="rId4"/>
    <p:sldId id="27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85" r:id="rId21"/>
    <p:sldId id="267" r:id="rId22"/>
    <p:sldId id="269" r:id="rId23"/>
    <p:sldId id="286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5D34-8A37-45FB-B52F-BF0C5D3D5065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760A-BC74-4EC9-92B1-667A7886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6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2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6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7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4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9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7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11" y="16724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CONNECT TO LEARNING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17" b="80475" l="0" r="95745">
                        <a14:foregroundMark x1="3288" y1="54617" x2="3288" y2="54617"/>
                        <a14:foregroundMark x1="93810" y1="57784" x2="93810" y2="57784"/>
                        <a14:foregroundMark x1="94197" y1="68865" x2="94197" y2="68865"/>
                        <a14:foregroundMark x1="37331" y1="67810" x2="37331" y2="67810"/>
                        <a14:foregroundMark x1="66731" y1="77836" x2="66731" y2="77836"/>
                        <a14:foregroundMark x1="1741" y1="68338" x2="1741" y2="68338"/>
                      </a14:backgroundRemoval>
                    </a14:imgEffect>
                  </a14:imgLayer>
                </a14:imgProps>
              </a:ext>
            </a:extLst>
          </a:blip>
          <a:srcRect t="55120" b="16622"/>
          <a:stretch/>
        </p:blipFill>
        <p:spPr>
          <a:xfrm>
            <a:off x="7415887" y="708492"/>
            <a:ext cx="3151905" cy="638827"/>
          </a:xfrm>
          <a:prstGeom prst="rect">
            <a:avLst/>
          </a:prstGeom>
        </p:spPr>
      </p:pic>
      <p:sp>
        <p:nvSpPr>
          <p:cNvPr id="8" name="AutoShape 2" descr="Image result for ironic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ironic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098" b="45559"/>
          <a:stretch/>
        </p:blipFill>
        <p:spPr>
          <a:xfrm>
            <a:off x="1219200" y="1973178"/>
            <a:ext cx="9753600" cy="178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 between his intellect and behaviour – education system not geared towards him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138766" cy="119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19207" y="1221784"/>
            <a:ext cx="6475493" cy="88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4747" y="4657647"/>
            <a:ext cx="184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Shows his frustration at his unfair treatment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781800" y="2513742"/>
            <a:ext cx="482600" cy="2453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08975" y="4657647"/>
            <a:ext cx="184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Highlighting the ignorance and casual attitudes of the teachers/education as a whole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449" y="4657647"/>
            <a:ext cx="184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Flippantly mentions borstal, as if it had been a natural progression due to dyslexia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81299" y="3011994"/>
            <a:ext cx="879851" cy="1955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73400" y="2859594"/>
            <a:ext cx="4642172" cy="179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783" b="23410"/>
          <a:stretch/>
        </p:blipFill>
        <p:spPr>
          <a:xfrm>
            <a:off x="1163951" y="2273926"/>
            <a:ext cx="9753600" cy="1668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Uses a statistic in the middle – tone goes from narrative to informative. Shows importance.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41" y="4501224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Modal shows how he overcame his dyslexia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24745" y="1588168"/>
            <a:ext cx="2568097" cy="1283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5284" y="5229726"/>
            <a:ext cx="430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Showing how all the odds were against him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58363" y="3561161"/>
            <a:ext cx="4464937" cy="2467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52014" y="3008837"/>
            <a:ext cx="4953586" cy="1876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3020" y="4700301"/>
            <a:ext cx="27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 emphasises his troubles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427" y="5590013"/>
            <a:ext cx="509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 structure mirrors his life - difficult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928" y="5980924"/>
            <a:ext cx="473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Adverbial phrase before the last item has impact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45242" y="3242249"/>
            <a:ext cx="3387558" cy="20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40751" y="3108115"/>
            <a:ext cx="2085243" cy="168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026035" y="3603214"/>
            <a:ext cx="1118657" cy="2129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9550"/>
          <a:stretch/>
        </p:blipFill>
        <p:spPr>
          <a:xfrm>
            <a:off x="1270000" y="2596190"/>
            <a:ext cx="9753600" cy="1495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person shows confidence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2282" y="5078341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Interrupts the chronology shows his humanity – audience like narrator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Simple sentences show simplicity of his self-understanding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6157993" cy="218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291594" y="4057929"/>
            <a:ext cx="903091" cy="86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59502" y="2932553"/>
            <a:ext cx="3165316" cy="11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3563" y="4491427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Comparison of judgement to that of racism – shows its stupidity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06800" y="3653459"/>
            <a:ext cx="4165600" cy="100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230" b="55867"/>
          <a:stretch/>
        </p:blipFill>
        <p:spPr>
          <a:xfrm>
            <a:off x="1274449" y="2421258"/>
            <a:ext cx="9753600" cy="1748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8419" y="4766384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Even he doesn’t understand it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266" y="5412715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He has gained a sense of identity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Trying to better himself – again shows his intellect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11824" y="2510496"/>
            <a:ext cx="3112576" cy="82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013700" y="1592711"/>
            <a:ext cx="1225329" cy="123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33311" y="3295553"/>
            <a:ext cx="2337526" cy="21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78779" y="1235242"/>
            <a:ext cx="266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no dyslexia awareness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34950" y="2917149"/>
            <a:ext cx="2278750" cy="259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867567" y="3644595"/>
            <a:ext cx="2010247" cy="112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468" b="39638"/>
          <a:stretch/>
        </p:blipFill>
        <p:spPr>
          <a:xfrm>
            <a:off x="685800" y="2273300"/>
            <a:ext cx="9753600" cy="116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Takes on an advisory tone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90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 shows variety of his abilities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Shows dyslexia not a barrier to success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38737" y="1682746"/>
            <a:ext cx="2702688" cy="48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191000" y="2353442"/>
            <a:ext cx="5519264" cy="25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6533" y="2747337"/>
            <a:ext cx="5588667" cy="93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6119" y="4152074"/>
            <a:ext cx="2169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Casual tone shown by the conditional tense emphasises how it doesn’t matter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781709" y="3232850"/>
            <a:ext cx="417972" cy="998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00500" y="946438"/>
            <a:ext cx="660400" cy="153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43400" y="552949"/>
            <a:ext cx="216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Inclusive appeal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9485" b="8498"/>
          <a:stretch/>
        </p:blipFill>
        <p:spPr>
          <a:xfrm>
            <a:off x="795867" y="1688673"/>
            <a:ext cx="9753600" cy="2342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Identifies with the audience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Triad for persuasion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Dash to pause shows importance of statement, further emphasised by contrasting connective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119393" cy="96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5873" y="2723299"/>
            <a:ext cx="3997827" cy="27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467600" y="2859746"/>
            <a:ext cx="2242663" cy="1034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519" y="4304474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Shows his intellectual credibility and that dyslexia not a barrier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0" y="2247555"/>
            <a:ext cx="2374900" cy="240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49834" y="2615459"/>
            <a:ext cx="4339097" cy="265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40515" y="5186879"/>
            <a:ext cx="216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Again, creativity more important than academic grades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6933" y="5221017"/>
            <a:ext cx="2169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People are now more understanding – tone is far more important than ability to read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28397" y="3082754"/>
            <a:ext cx="1006706" cy="242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98" b="76042"/>
          <a:stretch/>
        </p:blipFill>
        <p:spPr>
          <a:xfrm>
            <a:off x="1026763" y="2876595"/>
            <a:ext cx="9753600" cy="1379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Becomes advisory in tone,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person, talking directly to an assumed audience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Tense in the present shows this is the prevailing, important message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sentence for 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300" y="3155875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Explanatory analogy to highlight stupidity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26763" y="1588681"/>
            <a:ext cx="1297982" cy="2167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70073" y="1682746"/>
            <a:ext cx="4371352" cy="130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78144" y="3405553"/>
            <a:ext cx="3860656" cy="73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54417" y="3150998"/>
            <a:ext cx="3455847" cy="7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55976" y="5950229"/>
            <a:ext cx="249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Colon shows importance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31135" y="3894539"/>
            <a:ext cx="4325414" cy="194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985" b="46436"/>
          <a:stretch/>
        </p:blipFill>
        <p:spPr>
          <a:xfrm>
            <a:off x="1498600" y="1934247"/>
            <a:ext cx="9753600" cy="2310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 in tone shows lack of respect for rigid education/ academic factors. Opinion expressed as fact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Shows illogical nature of English Language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509" y="4499652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Conditional ‘if’ shows advisory tone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7364" y="5410633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Contrasting pair is persuasive technique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3859293" cy="93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94307" y="1257191"/>
            <a:ext cx="3862450" cy="136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93900" y="3278006"/>
            <a:ext cx="1130300" cy="153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32600" y="3278006"/>
            <a:ext cx="2680368" cy="89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8078" y="4117972"/>
            <a:ext cx="1425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Discourse marker ‘so’ and colloquial language makes it sound informal/friendly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4936" y="5012138"/>
            <a:ext cx="142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impactful sentences sum up message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18000" y="3441700"/>
            <a:ext cx="965200" cy="154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375400" y="3722078"/>
            <a:ext cx="760529" cy="202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47700" y="3441700"/>
            <a:ext cx="4921869" cy="195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52792" y="4836718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Presented as facts for credibility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7" grpId="0"/>
      <p:bldP spid="1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590" b="28893"/>
          <a:stretch/>
        </p:blipFill>
        <p:spPr>
          <a:xfrm>
            <a:off x="1155700" y="1950059"/>
            <a:ext cx="9753600" cy="1427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life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90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Grammatically incorrect on purpose for humour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462" y="4623691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Repetition emphasises creativity is what’s important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Ends in the present day showing things have changed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66807" y="3277297"/>
            <a:ext cx="3286456" cy="45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30900" y="2334166"/>
            <a:ext cx="4000500" cy="50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572000" y="2740216"/>
            <a:ext cx="4718696" cy="193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5618" y="4167965"/>
            <a:ext cx="19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Ends with humour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8740" y="5461392"/>
            <a:ext cx="190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Use of ‘we’ establishes unity. Triad shows persuasive effect.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98764" y="3230606"/>
            <a:ext cx="104936" cy="104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02627" y="2516451"/>
            <a:ext cx="359259" cy="311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Key points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Advise, persuade, describe all used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Mainly first person for tone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Slips into second for advice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Lots of conflict/them and us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Lots of anecdote to make it believable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Intellectual credibility shown contrasted with educational ability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accent5">
                    <a:lumMod val="75000"/>
                  </a:schemeClr>
                </a:solidFill>
              </a:rPr>
              <a:t>January</a:t>
            </a:r>
            <a:br>
              <a:rPr lang="en-GB" b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u="sng" dirty="0" smtClean="0">
                <a:solidFill>
                  <a:schemeClr val="accent5">
                    <a:lumMod val="75000"/>
                  </a:schemeClr>
                </a:solidFill>
              </a:rPr>
              <a:t>Analysis</a:t>
            </a:r>
            <a:endParaRPr lang="en-GB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LO: To </a:t>
            </a:r>
            <a:r>
              <a:rPr lang="en-GB" dirty="0">
                <a:solidFill>
                  <a:srgbClr val="92D050"/>
                </a:solidFill>
              </a:rPr>
              <a:t>explore</a:t>
            </a:r>
            <a:r>
              <a:rPr lang="en-GB" dirty="0"/>
              <a:t> and </a:t>
            </a:r>
            <a:r>
              <a:rPr lang="en-GB" dirty="0">
                <a:solidFill>
                  <a:srgbClr val="D8AA28"/>
                </a:solidFill>
              </a:rPr>
              <a:t>evaluate</a:t>
            </a:r>
            <a:r>
              <a:rPr lang="en-GB" dirty="0"/>
              <a:t> the techniques used </a:t>
            </a:r>
            <a:r>
              <a:rPr lang="en-GB" dirty="0" smtClean="0"/>
              <a:t>in </a:t>
            </a:r>
            <a:r>
              <a:rPr lang="en-GB" dirty="0" smtClean="0">
                <a:solidFill>
                  <a:srgbClr val="FF0000"/>
                </a:solidFill>
              </a:rPr>
              <a:t>‘’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Success Criteria:</a:t>
            </a:r>
          </a:p>
          <a:p>
            <a:endParaRPr lang="en-GB" u="sng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/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understand and recount the overall message of the author</a:t>
            </a:r>
            <a:r>
              <a:rPr lang="en-GB" dirty="0"/>
              <a:t>(D)</a:t>
            </a:r>
          </a:p>
          <a:p>
            <a:pPr marL="342900" indent="-342900"/>
            <a:r>
              <a:rPr lang="en-GB" dirty="0">
                <a:solidFill>
                  <a:srgbClr val="00B0F0"/>
                </a:solidFill>
              </a:rPr>
              <a:t>To select and apply knowledge, using relevant textual evidence </a:t>
            </a:r>
            <a:r>
              <a:rPr lang="en-GB" dirty="0"/>
              <a:t>(C)</a:t>
            </a:r>
          </a:p>
          <a:p>
            <a:pPr marL="342900" indent="-342900"/>
            <a:r>
              <a:rPr lang="en-GB" dirty="0">
                <a:solidFill>
                  <a:srgbClr val="92D050"/>
                </a:solidFill>
              </a:rPr>
              <a:t>To analyse the effects of a wide range of linguistic and structural techniques </a:t>
            </a:r>
            <a:r>
              <a:rPr lang="en-GB" dirty="0"/>
              <a:t>(B)</a:t>
            </a:r>
          </a:p>
          <a:p>
            <a:pPr marL="342900" indent="-342900"/>
            <a:r>
              <a:rPr lang="en-GB" dirty="0">
                <a:solidFill>
                  <a:srgbClr val="D8AA28"/>
                </a:solidFill>
              </a:rPr>
              <a:t>To offer personal interpretation and evaluation of the techniques used by </a:t>
            </a:r>
            <a:r>
              <a:rPr lang="en-GB" dirty="0" smtClean="0">
                <a:solidFill>
                  <a:srgbClr val="D8AA28"/>
                </a:solidFill>
              </a:rPr>
              <a:t>in </a:t>
            </a:r>
            <a:r>
              <a:rPr lang="en-GB" dirty="0">
                <a:solidFill>
                  <a:srgbClr val="D8AA28"/>
                </a:solidFill>
              </a:rPr>
              <a:t>an exam style response </a:t>
            </a:r>
            <a:r>
              <a:rPr lang="en-GB" dirty="0"/>
              <a:t>(A/A*)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18" l="0" r="100000">
                        <a14:foregroundMark x1="1653" y1="1286" x2="1653" y2="1286"/>
                        <a14:foregroundMark x1="74970" y1="1929" x2="74970" y2="1929"/>
                        <a14:foregroundMark x1="75679" y1="13344" x2="75679" y2="13344"/>
                        <a14:foregroundMark x1="80519" y1="14952" x2="80519" y2="14952"/>
                        <a14:foregroundMark x1="80047" y1="27974" x2="80047" y2="27974"/>
                        <a14:foregroundMark x1="84888" y1="28457" x2="84888" y2="28457"/>
                        <a14:foregroundMark x1="85242" y1="40354" x2="85242" y2="40354"/>
                        <a14:foregroundMark x1="90083" y1="42605" x2="90083" y2="42605"/>
                        <a14:foregroundMark x1="90437" y1="52894" x2="90437" y2="52894"/>
                        <a14:foregroundMark x1="94805" y1="56109" x2="94805" y2="56109"/>
                        <a14:foregroundMark x1="95986" y1="67524" x2="95986" y2="67524"/>
                        <a14:foregroundMark x1="98465" y1="67524" x2="98465" y2="67524"/>
                        <a14:foregroundMark x1="98465" y1="81029" x2="98465" y2="81029"/>
                        <a14:foregroundMark x1="32704" y1="82154" x2="32704" y2="82154"/>
                        <a14:foregroundMark x1="1653" y1="81029" x2="1653" y2="81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5527" y="113896"/>
            <a:ext cx="3147108" cy="23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3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DEMONSTRATE OUR LEARNING</a:t>
            </a:r>
            <a:r>
              <a:rPr lang="en-GB" sz="2800" b="1" u="sng" dirty="0" smtClean="0">
                <a:solidFill>
                  <a:srgbClr val="00B050"/>
                </a:solidFill>
              </a:rPr>
              <a:t/>
            </a:r>
            <a:br>
              <a:rPr lang="en-GB" sz="2800" b="1" u="sng" dirty="0" smtClean="0">
                <a:solidFill>
                  <a:srgbClr val="00B050"/>
                </a:solidFill>
              </a:rPr>
            </a:br>
            <a:r>
              <a:rPr lang="en-GB" sz="2800" b="1" u="sng" dirty="0">
                <a:solidFill>
                  <a:srgbClr val="00B050"/>
                </a:solidFill>
              </a:rPr>
              <a:t/>
            </a:r>
            <a:br>
              <a:rPr lang="en-GB" sz="2800" b="1" u="sng" dirty="0">
                <a:solidFill>
                  <a:srgbClr val="00B050"/>
                </a:solidFill>
              </a:rPr>
            </a:br>
            <a:r>
              <a:rPr lang="en-GB" sz="2800" b="1" u="sng" dirty="0" smtClean="0">
                <a:solidFill>
                  <a:srgbClr val="00B050"/>
                </a:solidFill>
              </a:rPr>
              <a:t>Reading Question:</a:t>
            </a:r>
            <a:br>
              <a:rPr lang="en-GB" sz="2800" b="1" u="sng" dirty="0" smtClean="0">
                <a:solidFill>
                  <a:srgbClr val="00B050"/>
                </a:solidFill>
              </a:rPr>
            </a:br>
            <a:r>
              <a:rPr lang="en-GB" sz="2800" b="1" u="sng" dirty="0" smtClean="0">
                <a:solidFill>
                  <a:srgbClr val="00B050"/>
                </a:solidFill>
              </a:rPr>
              <a:t/>
            </a:r>
            <a:br>
              <a:rPr lang="en-GB" sz="2800" b="1" u="sng" dirty="0" smtClean="0">
                <a:solidFill>
                  <a:srgbClr val="00B050"/>
                </a:solidFill>
              </a:rPr>
            </a:br>
            <a:endParaRPr lang="en-GB" sz="2800" b="1" u="sng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04" b="46141" l="0" r="85242">
                        <a14:foregroundMark x1="45455" y1="40354" x2="45455" y2="40354"/>
                        <a14:foregroundMark x1="64581" y1="43569" x2="64581" y2="43569"/>
                        <a14:foregroundMark x1="67769" y1="32154" x2="67769" y2="32154"/>
                        <a14:foregroundMark x1="5313" y1="39711" x2="5313" y2="39711"/>
                      </a14:backgroundRemoval>
                    </a14:imgEffect>
                  </a14:imgLayer>
                </a14:imgProps>
              </a:ext>
            </a:extLst>
          </a:blip>
          <a:srcRect t="27915" r="14727" b="51489"/>
          <a:stretch/>
        </p:blipFill>
        <p:spPr>
          <a:xfrm>
            <a:off x="1023353" y="5792033"/>
            <a:ext cx="2683645" cy="475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810" t="19465" r="37254" b="9225"/>
          <a:stretch/>
        </p:blipFill>
        <p:spPr>
          <a:xfrm>
            <a:off x="6452316" y="79221"/>
            <a:ext cx="5568512" cy="4716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0810" t="65548" r="37676" b="16626"/>
          <a:stretch/>
        </p:blipFill>
        <p:spPr>
          <a:xfrm>
            <a:off x="6452316" y="4796153"/>
            <a:ext cx="5568512" cy="17386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009882" y="5537915"/>
            <a:ext cx="1442434" cy="49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898625">
            <a:off x="3962191" y="6057874"/>
            <a:ext cx="20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We are aiming here!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285" y="1514357"/>
            <a:ext cx="4315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does use linguistic techniques to  show in ‘’?</a:t>
            </a:r>
            <a:endParaRPr lang="en-GB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1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2" y="74984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How to start?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Highlight the </a:t>
            </a:r>
            <a:r>
              <a:rPr lang="en-GB" u="sng" dirty="0" smtClean="0">
                <a:solidFill>
                  <a:srgbClr val="FF0000"/>
                </a:solidFill>
              </a:rPr>
              <a:t>key words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from the question.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Remember to use the </a:t>
            </a:r>
            <a:r>
              <a:rPr lang="en-GB" u="sng" dirty="0" smtClean="0">
                <a:solidFill>
                  <a:srgbClr val="FF0000"/>
                </a:solidFill>
              </a:rPr>
              <a:t>PETER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paragraphing that we have learned.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Start with the </a:t>
            </a:r>
            <a:r>
              <a:rPr lang="en-GB" u="sng" dirty="0" smtClean="0">
                <a:solidFill>
                  <a:srgbClr val="FF0000"/>
                </a:solidFill>
              </a:rPr>
              <a:t>words of the question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and keep referring to them to maintain focus.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Look at punctuation, lexical choice, structure (both text and sentence) and imagery.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Offer a </a:t>
            </a:r>
            <a:r>
              <a:rPr lang="en-GB" u="sng" dirty="0" smtClean="0">
                <a:solidFill>
                  <a:srgbClr val="FF0000"/>
                </a:solidFill>
              </a:rPr>
              <a:t>personal interpretation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– what do you think this is intended to do? 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81" y="277442"/>
            <a:ext cx="7364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92D050"/>
                </a:solidFill>
                <a:latin typeface="+mj-lt"/>
              </a:rPr>
              <a:t>DEMONSTRATE OUR LEARNING</a:t>
            </a:r>
            <a:endParaRPr lang="en-GB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04" b="46141" l="0" r="85242">
                        <a14:foregroundMark x1="45455" y1="40354" x2="45455" y2="40354"/>
                        <a14:foregroundMark x1="64581" y1="43569" x2="64581" y2="43569"/>
                        <a14:foregroundMark x1="67769" y1="32154" x2="67769" y2="32154"/>
                        <a14:foregroundMark x1="5313" y1="39711" x2="5313" y2="39711"/>
                      </a14:backgroundRemoval>
                    </a14:imgEffect>
                  </a14:imgLayer>
                </a14:imgProps>
              </a:ext>
            </a:extLst>
          </a:blip>
          <a:srcRect t="27915" r="14727" b="51489"/>
          <a:stretch/>
        </p:blipFill>
        <p:spPr>
          <a:xfrm>
            <a:off x="8350741" y="594040"/>
            <a:ext cx="2683645" cy="4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Write your first paragraph.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You do not need an introduction, get stuck in with your first point.</a:t>
            </a: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‘uses as a vehicle to show how….’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‘This suggests….’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‘This indicates…..’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‘portrays….’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‘conveys….’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92D050"/>
                </a:solidFill>
                <a:latin typeface="+mj-lt"/>
              </a:rPr>
              <a:t>DEMONSTRATE OUR LEARNING</a:t>
            </a:r>
            <a:endParaRPr lang="en-GB" sz="4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04" b="46141" l="0" r="85242">
                        <a14:foregroundMark x1="45455" y1="40354" x2="45455" y2="40354"/>
                        <a14:foregroundMark x1="64581" y1="43569" x2="64581" y2="43569"/>
                        <a14:foregroundMark x1="67769" y1="32154" x2="67769" y2="32154"/>
                        <a14:foregroundMark x1="5313" y1="39711" x2="5313" y2="39711"/>
                      </a14:backgroundRemoval>
                    </a14:imgEffect>
                  </a14:imgLayer>
                </a14:imgProps>
              </a:ext>
            </a:extLst>
          </a:blip>
          <a:srcRect t="27915" r="14727" b="51489"/>
          <a:stretch/>
        </p:blipFill>
        <p:spPr>
          <a:xfrm>
            <a:off x="8350741" y="594040"/>
            <a:ext cx="2683645" cy="4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4" y="-11525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D8AA28"/>
                </a:solidFill>
              </a:rPr>
              <a:t>CONSOLIDATE OUR LEARNING</a:t>
            </a:r>
            <a:endParaRPr lang="en-GB" sz="4000" dirty="0">
              <a:solidFill>
                <a:srgbClr val="D8AA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07" y="1387214"/>
            <a:ext cx="394674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rgbClr val="92D050"/>
                </a:solidFill>
              </a:rPr>
              <a:t>Swap your work with your partner.</a:t>
            </a:r>
          </a:p>
          <a:p>
            <a:pPr marL="0" indent="0">
              <a:buNone/>
            </a:pPr>
            <a:endParaRPr lang="en-GB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Refer to your mark scheme – after carefully reading your partner’s work, what mark would you give it and why?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6" y="5988050"/>
            <a:ext cx="3114675" cy="64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8120" y="2408893"/>
            <a:ext cx="33304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Look at the key word indicators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Perceptive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26" b="29100" l="0" r="81700">
                        <a14:foregroundMark x1="2125" y1="26367" x2="2125" y2="26367"/>
                        <a14:foregroundMark x1="51476" y1="26849" x2="51476" y2="26849"/>
                        <a14:foregroundMark x1="66116" y1="26849" x2="66116" y2="26849"/>
                        <a14:foregroundMark x1="68949" y1="16559" x2="68949" y2="16559"/>
                        <a14:foregroundMark x1="53483" y1="15434" x2="53483" y2="15434"/>
                      </a14:backgroundRemoval>
                    </a14:imgEffect>
                  </a14:imgLayer>
                </a14:imgProps>
              </a:ext>
            </a:extLst>
          </a:blip>
          <a:srcRect t="12197" r="18707" b="68833"/>
          <a:stretch/>
        </p:blipFill>
        <p:spPr>
          <a:xfrm>
            <a:off x="3544801" y="5300141"/>
            <a:ext cx="2558384" cy="438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0810" t="19465" r="37254" b="9225"/>
          <a:stretch/>
        </p:blipFill>
        <p:spPr>
          <a:xfrm>
            <a:off x="6647795" y="79221"/>
            <a:ext cx="5568512" cy="4716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810" t="65548" r="37676" b="16626"/>
          <a:stretch/>
        </p:blipFill>
        <p:spPr>
          <a:xfrm>
            <a:off x="6647795" y="4714496"/>
            <a:ext cx="5568512" cy="1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8AA28"/>
                </a:solidFill>
              </a:rPr>
              <a:t>CONSOLIDATE OUR LEARNING</a:t>
            </a:r>
            <a:endParaRPr lang="en-GB" dirty="0">
              <a:solidFill>
                <a:srgbClr val="D8AA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 smtClean="0">
                <a:solidFill>
                  <a:srgbClr val="00B0F0"/>
                </a:solidFill>
              </a:rPr>
              <a:t>And finally….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92D050"/>
                </a:solidFill>
              </a:rPr>
              <a:t>A really important part of consolidating learning is listening to ours and others’ work.</a:t>
            </a:r>
          </a:p>
          <a:p>
            <a:endParaRPr lang="en-GB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92D050"/>
                </a:solidFill>
              </a:rPr>
              <a:t>Both you, as students and I, as a teacher can audibly assess and review the learning that has taken place.</a:t>
            </a:r>
          </a:p>
          <a:p>
            <a:endParaRPr lang="en-GB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F0000"/>
                </a:solidFill>
              </a:rPr>
              <a:t>So, let’s hear one.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26" b="29100" l="0" r="81700">
                        <a14:foregroundMark x1="2125" y1="26367" x2="2125" y2="26367"/>
                        <a14:foregroundMark x1="51476" y1="26849" x2="51476" y2="26849"/>
                        <a14:foregroundMark x1="66116" y1="26849" x2="66116" y2="26849"/>
                        <a14:foregroundMark x1="68949" y1="16559" x2="68949" y2="16559"/>
                        <a14:foregroundMark x1="53483" y1="15434" x2="53483" y2="15434"/>
                      </a14:backgroundRemoval>
                    </a14:imgEffect>
                  </a14:imgLayer>
                </a14:imgProps>
              </a:ext>
            </a:extLst>
          </a:blip>
          <a:srcRect t="12197" r="18707" b="68833"/>
          <a:stretch/>
        </p:blipFill>
        <p:spPr>
          <a:xfrm>
            <a:off x="8795416" y="808700"/>
            <a:ext cx="2558384" cy="438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85" y="4759890"/>
            <a:ext cx="2857500" cy="18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70" y="1735809"/>
            <a:ext cx="117167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In your pairs, your teacher will give you a number. Each number corresponds to the number of the paragraph you will need to analyse.  </a:t>
            </a:r>
          </a:p>
          <a:p>
            <a:endParaRPr lang="en-GB" dirty="0"/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have 15 minutes in which to conduct your analysis. Be prepared to feed back your findings to the class.</a:t>
            </a:r>
          </a:p>
          <a:p>
            <a:endParaRPr lang="en-GB" dirty="0"/>
          </a:p>
          <a:p>
            <a:r>
              <a:rPr lang="en-GB" sz="2800" i="1" u="sng" dirty="0" smtClean="0">
                <a:solidFill>
                  <a:schemeClr val="accent1">
                    <a:lumMod val="75000"/>
                  </a:schemeClr>
                </a:solidFill>
              </a:rPr>
              <a:t>Remember to focus on: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Punctuation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Sentence structure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70" y="1151034"/>
            <a:ext cx="5142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Reread ‘The Story of an Hour’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463" y="526093"/>
            <a:ext cx="6151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+mj-lt"/>
              </a:rPr>
              <a:t>ACTIVATE OUR LEARNING </a:t>
            </a:r>
            <a:endParaRPr lang="en-GB" sz="44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/>
          </a:blip>
          <a:srcRect t="40941" b="39259"/>
          <a:stretch/>
        </p:blipFill>
        <p:spPr>
          <a:xfrm>
            <a:off x="7071703" y="781967"/>
            <a:ext cx="3147108" cy="463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44" y="395230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35810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Each group will now come to the front and feedback their </a:t>
            </a:r>
          </a:p>
          <a:p>
            <a:r>
              <a:rPr lang="en-GB" sz="32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analysis on the IWB.</a:t>
            </a:r>
          </a:p>
          <a:p>
            <a:r>
              <a:rPr lang="en-GB" sz="32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their notes to your own copy.</a:t>
            </a:r>
          </a:p>
          <a:p>
            <a:endParaRPr lang="en-GB" dirty="0"/>
          </a:p>
          <a:p>
            <a:pPr algn="ctr"/>
            <a:r>
              <a:rPr lang="en-GB" sz="2800" dirty="0" smtClean="0">
                <a:solidFill>
                  <a:srgbClr val="00B0F0"/>
                </a:solidFill>
              </a:rPr>
              <a:t>I will add extra analysis at the end of their presentation. Feel free to add points.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6743" y="79221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92D050"/>
                </a:solidFill>
              </a:rPr>
              <a:t>DEMONSTRATE OUR LEARNING</a:t>
            </a:r>
            <a:r>
              <a:rPr lang="en-GB" sz="2800" b="1" u="sng" dirty="0" smtClean="0">
                <a:solidFill>
                  <a:srgbClr val="00B050"/>
                </a:solidFill>
              </a:rPr>
              <a:t/>
            </a:r>
            <a:br>
              <a:rPr lang="en-GB" sz="2800" b="1" u="sng" dirty="0" smtClean="0">
                <a:solidFill>
                  <a:srgbClr val="00B050"/>
                </a:solidFill>
              </a:rPr>
            </a:br>
            <a:r>
              <a:rPr lang="en-GB" sz="2800" b="1" u="sng" dirty="0" smtClean="0">
                <a:solidFill>
                  <a:srgbClr val="00B050"/>
                </a:solidFill>
              </a:rPr>
              <a:t/>
            </a:r>
            <a:br>
              <a:rPr lang="en-GB" sz="2800" b="1" u="sng" dirty="0" smtClean="0">
                <a:solidFill>
                  <a:srgbClr val="00B050"/>
                </a:solidFill>
              </a:rPr>
            </a:br>
            <a:endParaRPr lang="en-GB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t="27915" r="14727" b="51489"/>
          <a:stretch/>
        </p:blipFill>
        <p:spPr>
          <a:xfrm>
            <a:off x="8364311" y="365125"/>
            <a:ext cx="2683645" cy="47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1" y="4344383"/>
            <a:ext cx="3009900" cy="2204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186" y="2299479"/>
            <a:ext cx="2400792" cy="12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24" t="6415" r="11019" b="67050"/>
          <a:stretch/>
        </p:blipFill>
        <p:spPr>
          <a:xfrm>
            <a:off x="1475194" y="1838513"/>
            <a:ext cx="7876674" cy="194109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79316" y="697301"/>
            <a:ext cx="1781315" cy="122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8743" y="411358"/>
            <a:ext cx="184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person pronoun – immediately a sense of understanding/ togetherness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6555" y="862649"/>
            <a:ext cx="212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Emotive, no child should suffer. Also shows honesty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906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Contrasting connective shows opposition to thought at the time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462" y="4674778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Repetition of ‘we’ to show understating/compassion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person, makes it seem personal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06908" y="1682746"/>
            <a:ext cx="6434517" cy="157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785" y="3385688"/>
            <a:ext cx="2170153" cy="3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60631" y="2606076"/>
            <a:ext cx="5949633" cy="656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3905574" y="3615703"/>
            <a:ext cx="5594888" cy="165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5071" y="4689542"/>
            <a:ext cx="475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Immediately shows dyslexics as creative/positive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39414" y="3544757"/>
            <a:ext cx="1545465" cy="92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91814" y="3662182"/>
            <a:ext cx="3078124" cy="955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1634" b="49287"/>
          <a:stretch/>
        </p:blipFill>
        <p:spPr>
          <a:xfrm>
            <a:off x="1219200" y="2085474"/>
            <a:ext cx="9753600" cy="1395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Doesn’t ‘pass the blame’ shows integrity – audience warms to narrator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8732" y="482417"/>
            <a:ext cx="212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Triad emphasises the inhumanity/brutality of education system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277159" cy="116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43234" y="1682746"/>
            <a:ext cx="1998191" cy="72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10637" y="3863662"/>
            <a:ext cx="3593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Reference to Hartley’s The Go Between (ends: they do things differently there) shows his intellectual standing – knowledgeable – also emphasises how things have changed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49285" y="3361386"/>
            <a:ext cx="362574" cy="50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995634" y="1835146"/>
            <a:ext cx="1998191" cy="72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3645" y="4340180"/>
            <a:ext cx="291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Colon suggests matter of fact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6839" y="3095787"/>
            <a:ext cx="3505020" cy="124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494" b="23849"/>
          <a:stretch/>
        </p:blipFill>
        <p:spPr>
          <a:xfrm>
            <a:off x="1026690" y="2677223"/>
            <a:ext cx="9753600" cy="1876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Shows his intelligence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5132" y="4854776"/>
            <a:ext cx="190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conflict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656" y="738483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Anaphora shows informality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406063" y="1682746"/>
            <a:ext cx="1435362" cy="149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42978" y="1672358"/>
            <a:ext cx="4491122" cy="100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 flipV="1">
            <a:off x="5118100" y="2977849"/>
            <a:ext cx="2817032" cy="220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8356" y="5213061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Anecdote for persuasiveness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756" y="5327361"/>
            <a:ext cx="142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Shows education system as the opposite of creative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79800" y="4554150"/>
            <a:ext cx="128664" cy="1106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62356" y="4104300"/>
            <a:ext cx="1164260" cy="180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92750" y="662787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Accuracy of memory shows its importance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5486"/>
          <a:stretch/>
        </p:blipFill>
        <p:spPr>
          <a:xfrm>
            <a:off x="1379621" y="2348207"/>
            <a:ext cx="9753600" cy="179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7402" y="4875694"/>
            <a:ext cx="184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Evokes sympathy in the reader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conflict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5484893" cy="140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96504" y="2935661"/>
            <a:ext cx="5649892" cy="44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847" y="911816"/>
            <a:ext cx="184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Evokes anger in the reader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5" idx="1"/>
          </p:cNvCxnSpPr>
          <p:nvPr/>
        </p:nvCxnSpPr>
        <p:spPr>
          <a:xfrm flipV="1">
            <a:off x="5407402" y="3690349"/>
            <a:ext cx="922149" cy="150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2149" y="4875693"/>
            <a:ext cx="184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Sense of then and now – things have changed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81200" y="3962400"/>
            <a:ext cx="1130300" cy="91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051" b="70120"/>
          <a:stretch/>
        </p:blipFill>
        <p:spPr>
          <a:xfrm>
            <a:off x="1088037" y="3187700"/>
            <a:ext cx="9753600" cy="938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Modifies – shows was always creative despite being dyslexic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Another anecdote - sympathy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6756" y="4302494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Showing he had little aspiration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Valued himself through money rather than creativity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836192" cy="229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71636" y="1396170"/>
            <a:ext cx="3740765" cy="161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633812" y="4184417"/>
            <a:ext cx="4076451" cy="34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87471" y="3741695"/>
            <a:ext cx="1717320" cy="28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1019</Words>
  <Application>Microsoft Office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Office Theme</vt:lpstr>
      <vt:lpstr>CONNECT TO LEARNING</vt:lpstr>
      <vt:lpstr>January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DEMONSTRATE OUR LEARNING  Reading Question:  </vt:lpstr>
      <vt:lpstr>How to start?</vt:lpstr>
      <vt:lpstr>DEMONSTRATE OUR LEARNING</vt:lpstr>
      <vt:lpstr>CONSOLIDATE OUR LEARNING</vt:lpstr>
      <vt:lpstr>CONSOLIDATE OUR LEARNING</vt:lpstr>
    </vt:vector>
  </TitlesOfParts>
  <Company>Bury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Smith</dc:creator>
  <cp:lastModifiedBy>Helen Mauger</cp:lastModifiedBy>
  <cp:revision>38</cp:revision>
  <dcterms:created xsi:type="dcterms:W3CDTF">2016-01-13T15:27:07Z</dcterms:created>
  <dcterms:modified xsi:type="dcterms:W3CDTF">2017-05-02T14:35:47Z</dcterms:modified>
</cp:coreProperties>
</file>