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4" r:id="rId2"/>
    <p:sldId id="325" r:id="rId3"/>
    <p:sldId id="275" r:id="rId4"/>
    <p:sldId id="326" r:id="rId5"/>
    <p:sldId id="319" r:id="rId6"/>
    <p:sldId id="327" r:id="rId7"/>
    <p:sldId id="322" r:id="rId8"/>
    <p:sldId id="323" r:id="rId9"/>
    <p:sldId id="324" r:id="rId10"/>
  </p:sldIdLst>
  <p:sldSz cx="9144000" cy="6858000" type="screen4x3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B11FB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8" autoAdjust="0"/>
    <p:restoredTop sz="94660"/>
  </p:normalViewPr>
  <p:slideViewPr>
    <p:cSldViewPr>
      <p:cViewPr>
        <p:scale>
          <a:sx n="70" d="100"/>
          <a:sy n="70" d="100"/>
        </p:scale>
        <p:origin x="-1398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80" d="100"/>
          <a:sy n="80" d="100"/>
        </p:scale>
        <p:origin x="-2364" y="-252"/>
      </p:cViewPr>
      <p:guideLst>
        <p:guide orient="horz" pos="3127"/>
        <p:guide pos="21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37715-C584-4CB4-8B09-61BB5EE4C3A7}" type="datetimeFigureOut">
              <a:rPr lang="en-US" smtClean="0"/>
              <a:pPr/>
              <a:t>9/20/2018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6852F-7822-4887-8C56-B27A5D4EB5F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420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79B81E-5B10-4522-914F-0FCAFF5D3FF5}" type="datetimeFigureOut">
              <a:rPr lang="en-US" smtClean="0"/>
              <a:pPr/>
              <a:t>9/20/2018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C143C-D4B8-4A88-AE01-5C0BAE5909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69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 txBox="1">
            <a:spLocks noGrp="1" noChangeArrowheads="1"/>
          </p:cNvSpPr>
          <p:nvPr/>
        </p:nvSpPr>
        <p:spPr bwMode="auto">
          <a:xfrm>
            <a:off x="3777355" y="9431228"/>
            <a:ext cx="2890238" cy="49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697" tIns="44348" rIns="88697" bIns="44348" anchor="b"/>
          <a:lstStyle/>
          <a:p>
            <a:pPr algn="r"/>
            <a:fld id="{D9E832B3-BA1C-4619-AC5F-5AF6BD206907}" type="slidenum">
              <a:rPr lang="es-ES" sz="1200"/>
              <a:pPr algn="r"/>
              <a:t>1</a:t>
            </a:fld>
            <a:endParaRPr lang="es-ES" sz="1200" dirty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2687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s-ES" dirty="0"/>
              <a:t>Ask the date to class</a:t>
            </a:r>
          </a:p>
          <a:p>
            <a:pPr eaLnBrk="1" hangingPunct="1"/>
            <a:r>
              <a:rPr lang="es-ES" dirty="0"/>
              <a:t>Copy in </a:t>
            </a:r>
            <a:r>
              <a:rPr lang="es-ES" dirty="0" err="1"/>
              <a:t>books</a:t>
            </a:r>
            <a:endParaRPr lang="es-ES" dirty="0"/>
          </a:p>
        </p:txBody>
      </p:sp>
      <p:sp>
        <p:nvSpPr>
          <p:cNvPr id="12293" name="Date Placeholder 4"/>
          <p:cNvSpPr txBox="1">
            <a:spLocks noGrp="1"/>
          </p:cNvSpPr>
          <p:nvPr/>
        </p:nvSpPr>
        <p:spPr bwMode="auto">
          <a:xfrm>
            <a:off x="3777355" y="0"/>
            <a:ext cx="2890238" cy="49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697" tIns="44348" rIns="88697" bIns="44348"/>
          <a:lstStyle/>
          <a:p>
            <a:pPr algn="r"/>
            <a:fld id="{86020A80-A712-4A46-A4C1-E279FCF327D4}" type="datetime1">
              <a:rPr lang="en-GB" sz="1200"/>
              <a:pPr algn="r"/>
              <a:t>20/09/2018</a:t>
            </a:fld>
            <a:endParaRPr lang="es-ES" sz="1200" dirty="0"/>
          </a:p>
        </p:txBody>
      </p:sp>
      <p:sp>
        <p:nvSpPr>
          <p:cNvPr id="12294" name="Header Placeholder 5"/>
          <p:cNvSpPr txBox="1">
            <a:spLocks noGrp="1"/>
          </p:cNvSpPr>
          <p:nvPr/>
        </p:nvSpPr>
        <p:spPr bwMode="auto">
          <a:xfrm>
            <a:off x="0" y="0"/>
            <a:ext cx="2890238" cy="49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697" tIns="44348" rIns="88697" bIns="44348"/>
          <a:lstStyle/>
          <a:p>
            <a:r>
              <a:rPr lang="es-ES" sz="1200" dirty="0"/>
              <a:t>Y8-U4-LH - </a:t>
            </a:r>
            <a:r>
              <a:rPr lang="es-ES" sz="1200" dirty="0" err="1"/>
              <a:t>Comment</a:t>
            </a:r>
            <a:r>
              <a:rPr lang="es-ES" sz="1200" dirty="0"/>
              <a:t> </a:t>
            </a:r>
            <a:r>
              <a:rPr lang="es-ES" sz="1200" dirty="0" err="1"/>
              <a:t>ça</a:t>
            </a:r>
            <a:r>
              <a:rPr lang="es-ES" sz="1200" dirty="0"/>
              <a:t> s'écrit.ppt</a:t>
            </a:r>
          </a:p>
        </p:txBody>
      </p:sp>
      <p:sp>
        <p:nvSpPr>
          <p:cNvPr id="11271" name="Date Placeholder 6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20/05/2009</a:t>
            </a:r>
            <a:endParaRPr lang="es-ES" dirty="0"/>
          </a:p>
        </p:txBody>
      </p:sp>
      <p:sp>
        <p:nvSpPr>
          <p:cNvPr id="11272" name="Header Placeholder 7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Y8-U6-LE - Mes passe-temps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29757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th-TH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th-TH"/>
          </a:p>
        </p:txBody>
      </p:sp>
      <p:pic>
        <p:nvPicPr>
          <p:cNvPr id="4100" name="Picture 4" descr="Franc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789" y="-178496"/>
            <a:ext cx="9144000" cy="703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6" name="Rectangle 2"/>
          <p:cNvSpPr txBox="1">
            <a:spLocks noChangeArrowheads="1"/>
          </p:cNvSpPr>
          <p:nvPr/>
        </p:nvSpPr>
        <p:spPr bwMode="auto">
          <a:xfrm>
            <a:off x="475087" y="4547708"/>
            <a:ext cx="8156248" cy="2057889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>
                <a:latin typeface="Calibri" pitchFamily="34" charset="0"/>
              </a:rPr>
              <a:t>L’objéctif du jour</a:t>
            </a:r>
            <a:r>
              <a:rPr lang="en-US" sz="3200" dirty="0">
                <a:latin typeface="Calibri" pitchFamily="34" charset="0"/>
              </a:rPr>
              <a:t>: </a:t>
            </a:r>
          </a:p>
          <a:p>
            <a:pPr algn="ctr"/>
            <a:r>
              <a:rPr lang="en-US" sz="3200" dirty="0">
                <a:latin typeface="Calibri" pitchFamily="34" charset="0"/>
              </a:rPr>
              <a:t>To list various family members in French and complete final recap of numbers</a:t>
            </a:r>
            <a:endParaRPr lang="th-TH" sz="3200" dirty="0">
              <a:latin typeface="Calibri" pitchFamily="34" charset="0"/>
            </a:endParaRPr>
          </a:p>
        </p:txBody>
      </p:sp>
      <p:pic>
        <p:nvPicPr>
          <p:cNvPr id="4102" name="Picture 8" descr="MCj0432664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8" y="846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1219200" y="67804"/>
            <a:ext cx="7831173" cy="5847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3200" b="1" dirty="0" err="1" smtClean="0">
                <a:latin typeface="Comic Sans MS" pitchFamily="66" charset="0"/>
              </a:rPr>
              <a:t>vendredi,vingt</a:t>
            </a:r>
            <a:r>
              <a:rPr lang="es-ES" sz="3200" b="1" dirty="0" smtClean="0">
                <a:latin typeface="Comic Sans MS" pitchFamily="66" charset="0"/>
              </a:rPr>
              <a:t>-et-un </a:t>
            </a:r>
            <a:r>
              <a:rPr lang="es-ES" sz="3200" b="1" dirty="0">
                <a:latin typeface="Comic Sans MS" pitchFamily="66" charset="0"/>
              </a:rPr>
              <a:t>septembre 2018</a:t>
            </a:r>
          </a:p>
        </p:txBody>
      </p:sp>
      <p:sp>
        <p:nvSpPr>
          <p:cNvPr id="4104" name="AutoShape 14"/>
          <p:cNvSpPr>
            <a:spLocks noChangeArrowheads="1"/>
          </p:cNvSpPr>
          <p:nvPr/>
        </p:nvSpPr>
        <p:spPr bwMode="auto">
          <a:xfrm>
            <a:off x="609600" y="914400"/>
            <a:ext cx="7620000" cy="1903468"/>
          </a:xfrm>
          <a:prstGeom prst="wedgeEllipseCallout">
            <a:avLst>
              <a:gd name="adj1" fmla="val -47810"/>
              <a:gd name="adj2" fmla="val 68472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5000" b="1" dirty="0">
                <a:latin typeface="Calibri" pitchFamily="34" charset="0"/>
              </a:rPr>
              <a:t>As-</a:t>
            </a:r>
            <a:r>
              <a:rPr lang="en-GB" sz="5000" b="1" dirty="0" err="1">
                <a:latin typeface="Calibri" pitchFamily="34" charset="0"/>
              </a:rPr>
              <a:t>tu</a:t>
            </a:r>
            <a:r>
              <a:rPr lang="en-GB" sz="5000" b="1" dirty="0">
                <a:latin typeface="Calibri" pitchFamily="34" charset="0"/>
              </a:rPr>
              <a:t> des frères et </a:t>
            </a:r>
            <a:r>
              <a:rPr lang="en-GB" sz="5000" b="1" dirty="0" err="1">
                <a:latin typeface="Calibri" pitchFamily="34" charset="0"/>
              </a:rPr>
              <a:t>sœurs</a:t>
            </a:r>
            <a:r>
              <a:rPr lang="en-GB" sz="5000" b="1" dirty="0">
                <a:latin typeface="Calibri" pitchFamily="34" charset="0"/>
              </a:rPr>
              <a:t>?</a:t>
            </a:r>
            <a:endParaRPr lang="es-ES" sz="50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38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C9B61662-74E4-4FCE-B3F0-9F0E1F43D9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4871" y="16790"/>
            <a:ext cx="9249278" cy="684121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 rot="19368176">
            <a:off x="3490645" y="2932945"/>
            <a:ext cx="51342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HAND BACK OUT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4463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699312" y="-25654"/>
            <a:ext cx="344831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u="sng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Pour commencer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6366" y="838200"/>
            <a:ext cx="7968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AR CENA" pitchFamily="2" charset="0"/>
              </a:rPr>
              <a:t>USING THE BLUE BOX OF VOCABULARY, FILL IN THE BLANKS</a:t>
            </a:r>
            <a:endParaRPr lang="en-GB" sz="2400" dirty="0">
              <a:latin typeface="AR CENA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038599"/>
            <a:ext cx="4096322" cy="252447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14400" y="1447800"/>
            <a:ext cx="7968688" cy="2249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err="1" smtClean="0">
                <a:latin typeface="AR CENA" pitchFamily="2" charset="0"/>
              </a:rPr>
              <a:t>J’ai</a:t>
            </a:r>
            <a:r>
              <a:rPr lang="en-GB" sz="2400" dirty="0" smtClean="0">
                <a:latin typeface="AR CENA" pitchFamily="2" charset="0"/>
              </a:rPr>
              <a:t> un ______ (brother) qui </a:t>
            </a:r>
            <a:r>
              <a:rPr lang="en-GB" sz="2400" dirty="0" err="1" smtClean="0">
                <a:latin typeface="AR CENA" pitchFamily="2" charset="0"/>
              </a:rPr>
              <a:t>s’appelle</a:t>
            </a:r>
            <a:r>
              <a:rPr lang="en-GB" sz="2400" dirty="0" smtClean="0">
                <a:latin typeface="AR CENA" pitchFamily="2" charset="0"/>
              </a:rPr>
              <a:t> Adam.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smtClean="0">
                <a:latin typeface="AR CENA" pitchFamily="2" charset="0"/>
              </a:rPr>
              <a:t>Je </a:t>
            </a:r>
            <a:r>
              <a:rPr lang="en-GB" sz="2400" dirty="0" err="1" smtClean="0">
                <a:latin typeface="AR CENA" pitchFamily="2" charset="0"/>
              </a:rPr>
              <a:t>n’ai</a:t>
            </a:r>
            <a:r>
              <a:rPr lang="en-GB" sz="2400" dirty="0" smtClean="0">
                <a:latin typeface="AR CENA" pitchFamily="2" charset="0"/>
              </a:rPr>
              <a:t> pas de frères et ________ (sisters)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smtClean="0">
                <a:latin typeface="AR CENA" pitchFamily="2" charset="0"/>
              </a:rPr>
              <a:t>Je </a:t>
            </a:r>
            <a:r>
              <a:rPr lang="en-GB" sz="2400" dirty="0" err="1" smtClean="0">
                <a:latin typeface="AR CENA" pitchFamily="2" charset="0"/>
              </a:rPr>
              <a:t>suis</a:t>
            </a:r>
            <a:r>
              <a:rPr lang="en-GB" sz="2400" dirty="0" smtClean="0">
                <a:latin typeface="AR CENA" pitchFamily="2" charset="0"/>
              </a:rPr>
              <a:t> _____ unique (only child-boy).  </a:t>
            </a:r>
            <a:r>
              <a:rPr lang="en-GB" sz="2400" dirty="0" err="1" smtClean="0">
                <a:latin typeface="AR CENA" pitchFamily="2" charset="0"/>
              </a:rPr>
              <a:t>Quel</a:t>
            </a:r>
            <a:r>
              <a:rPr lang="en-GB" sz="2400" dirty="0" smtClean="0">
                <a:latin typeface="AR CENA" pitchFamily="2" charset="0"/>
              </a:rPr>
              <a:t> </a:t>
            </a:r>
            <a:r>
              <a:rPr lang="en-GB" sz="2400" dirty="0" err="1" smtClean="0">
                <a:latin typeface="AR CENA" pitchFamily="2" charset="0"/>
              </a:rPr>
              <a:t>dommage</a:t>
            </a:r>
            <a:r>
              <a:rPr lang="en-GB" sz="2400" dirty="0" smtClean="0">
                <a:latin typeface="AR CENA" pitchFamily="2" charset="0"/>
              </a:rPr>
              <a:t>!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smtClean="0">
                <a:latin typeface="AR CENA" pitchFamily="2" charset="0"/>
              </a:rPr>
              <a:t>Je ____ (am) </a:t>
            </a:r>
            <a:r>
              <a:rPr lang="en-GB" sz="2400" dirty="0" err="1" smtClean="0">
                <a:latin typeface="AR CENA" pitchFamily="2" charset="0"/>
              </a:rPr>
              <a:t>fille</a:t>
            </a:r>
            <a:r>
              <a:rPr lang="en-GB" sz="2400" dirty="0" smtClean="0">
                <a:latin typeface="AR CENA" pitchFamily="2" charset="0"/>
              </a:rPr>
              <a:t> unique (only child-girl). </a:t>
            </a:r>
            <a:r>
              <a:rPr lang="en-GB" sz="2400" dirty="0" err="1" smtClean="0">
                <a:latin typeface="AR CENA" pitchFamily="2" charset="0"/>
              </a:rPr>
              <a:t>Quelle</a:t>
            </a:r>
            <a:r>
              <a:rPr lang="en-GB" sz="2400" dirty="0" smtClean="0">
                <a:latin typeface="AR CENA" pitchFamily="2" charset="0"/>
              </a:rPr>
              <a:t> chance!</a:t>
            </a:r>
            <a:endParaRPr lang="en-GB" sz="2400" dirty="0">
              <a:latin typeface="AR CENA" pitchFamily="2" charset="0"/>
            </a:endParaRPr>
          </a:p>
        </p:txBody>
      </p:sp>
      <p:sp>
        <p:nvSpPr>
          <p:cNvPr id="5" name="Bent Arrow 4"/>
          <p:cNvSpPr/>
          <p:nvPr/>
        </p:nvSpPr>
        <p:spPr>
          <a:xfrm>
            <a:off x="388563" y="838200"/>
            <a:ext cx="754437" cy="3200400"/>
          </a:xfrm>
          <a:prstGeom prst="bentArrow">
            <a:avLst>
              <a:gd name="adj1" fmla="val 28618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>
            <a:off x="5141179" y="5206157"/>
            <a:ext cx="3393221" cy="1490344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u="sng" dirty="0">
                <a:solidFill>
                  <a:srgbClr val="002060"/>
                </a:solidFill>
              </a:rPr>
              <a:t>CHALLENGE ACTIVITY</a:t>
            </a:r>
          </a:p>
          <a:p>
            <a:pPr algn="ctr"/>
            <a:endParaRPr lang="en-GB" sz="1000" b="1" u="sng" dirty="0">
              <a:solidFill>
                <a:srgbClr val="002060"/>
              </a:solidFill>
            </a:endParaRPr>
          </a:p>
          <a:p>
            <a:pPr algn="ctr"/>
            <a:r>
              <a:rPr lang="en-GB" sz="2000" b="1" dirty="0" smtClean="0">
                <a:solidFill>
                  <a:srgbClr val="002060"/>
                </a:solidFill>
              </a:rPr>
              <a:t>USE CONNECTORS TO LINK TWO OF THESE SENTENCES TOGETHER</a:t>
            </a:r>
            <a:endParaRPr lang="en-GB" sz="2000" b="1" i="1" dirty="0">
              <a:solidFill>
                <a:srgbClr val="002060"/>
              </a:solidFill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5675" y="4412505"/>
            <a:ext cx="1233055" cy="864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6-Point Star 5"/>
          <p:cNvSpPr/>
          <p:nvPr/>
        </p:nvSpPr>
        <p:spPr>
          <a:xfrm>
            <a:off x="7467600" y="2572691"/>
            <a:ext cx="381000" cy="475309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6-Point Star 11"/>
          <p:cNvSpPr/>
          <p:nvPr/>
        </p:nvSpPr>
        <p:spPr>
          <a:xfrm>
            <a:off x="7658100" y="3222274"/>
            <a:ext cx="381000" cy="475309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27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699312" y="-25654"/>
            <a:ext cx="344831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u="sng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Pour commencer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6366" y="838200"/>
            <a:ext cx="7968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AR CENA" pitchFamily="2" charset="0"/>
              </a:rPr>
              <a:t>USING THE BLUE BOX OF VOCABULARY, FILL IN THE BLANKS</a:t>
            </a:r>
            <a:endParaRPr lang="en-GB" sz="2400" dirty="0">
              <a:latin typeface="AR CENA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038599"/>
            <a:ext cx="4096322" cy="252447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14400" y="1447800"/>
            <a:ext cx="79686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err="1" smtClean="0">
                <a:latin typeface="AR CENA" pitchFamily="2" charset="0"/>
              </a:rPr>
              <a:t>J’ai</a:t>
            </a:r>
            <a:r>
              <a:rPr lang="en-GB" sz="2400" dirty="0" smtClean="0">
                <a:latin typeface="AR CENA" pitchFamily="2" charset="0"/>
              </a:rPr>
              <a:t> un </a:t>
            </a:r>
            <a:r>
              <a:rPr lang="en-GB" sz="2400" dirty="0" smtClean="0">
                <a:solidFill>
                  <a:srgbClr val="FF0000"/>
                </a:solidFill>
                <a:latin typeface="AR CENA" pitchFamily="2" charset="0"/>
              </a:rPr>
              <a:t>frère</a:t>
            </a:r>
            <a:r>
              <a:rPr lang="en-GB" sz="2400" dirty="0" smtClean="0">
                <a:latin typeface="AR CENA" pitchFamily="2" charset="0"/>
              </a:rPr>
              <a:t> (brother) qui </a:t>
            </a:r>
            <a:r>
              <a:rPr lang="en-GB" sz="2400" dirty="0" err="1" smtClean="0">
                <a:latin typeface="AR CENA" pitchFamily="2" charset="0"/>
              </a:rPr>
              <a:t>s’appelle</a:t>
            </a:r>
            <a:r>
              <a:rPr lang="en-GB" sz="2400" dirty="0" smtClean="0">
                <a:latin typeface="AR CENA" pitchFamily="2" charset="0"/>
              </a:rPr>
              <a:t> Adam.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smtClean="0">
                <a:latin typeface="AR CENA" pitchFamily="2" charset="0"/>
              </a:rPr>
              <a:t>Je </a:t>
            </a:r>
            <a:r>
              <a:rPr lang="en-GB" sz="2400" dirty="0" err="1" smtClean="0">
                <a:latin typeface="AR CENA" pitchFamily="2" charset="0"/>
              </a:rPr>
              <a:t>n’ai</a:t>
            </a:r>
            <a:r>
              <a:rPr lang="en-GB" sz="2400" dirty="0" smtClean="0">
                <a:latin typeface="AR CENA" pitchFamily="2" charset="0"/>
              </a:rPr>
              <a:t> pas de frères et </a:t>
            </a:r>
            <a:r>
              <a:rPr lang="en-GB" sz="2400" dirty="0" err="1" smtClean="0">
                <a:solidFill>
                  <a:srgbClr val="FF0000"/>
                </a:solidFill>
                <a:latin typeface="AR CENA" pitchFamily="2" charset="0"/>
              </a:rPr>
              <a:t>sœurs</a:t>
            </a:r>
            <a:r>
              <a:rPr lang="en-GB" sz="2400" dirty="0" smtClean="0">
                <a:latin typeface="AR CENA" pitchFamily="2" charset="0"/>
              </a:rPr>
              <a:t> (sisters)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smtClean="0">
                <a:latin typeface="AR CENA" pitchFamily="2" charset="0"/>
              </a:rPr>
              <a:t>Je </a:t>
            </a:r>
            <a:r>
              <a:rPr lang="en-GB" sz="2400" dirty="0" err="1" smtClean="0">
                <a:latin typeface="AR CENA" pitchFamily="2" charset="0"/>
              </a:rPr>
              <a:t>suis</a:t>
            </a:r>
            <a:r>
              <a:rPr lang="en-GB" sz="2400" dirty="0" smtClean="0">
                <a:latin typeface="AR CENA" pitchFamily="2" charset="0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AR CENA" pitchFamily="2" charset="0"/>
              </a:rPr>
              <a:t>fils</a:t>
            </a:r>
            <a:r>
              <a:rPr lang="en-GB" sz="2400" dirty="0" smtClean="0">
                <a:latin typeface="AR CENA" pitchFamily="2" charset="0"/>
              </a:rPr>
              <a:t> unique (only child-boy).  </a:t>
            </a:r>
            <a:r>
              <a:rPr lang="en-GB" sz="2400" dirty="0" err="1" smtClean="0">
                <a:latin typeface="AR CENA" pitchFamily="2" charset="0"/>
              </a:rPr>
              <a:t>Quel</a:t>
            </a:r>
            <a:r>
              <a:rPr lang="en-GB" sz="2400" dirty="0" smtClean="0">
                <a:latin typeface="AR CENA" pitchFamily="2" charset="0"/>
              </a:rPr>
              <a:t> </a:t>
            </a:r>
            <a:r>
              <a:rPr lang="en-GB" sz="2400" dirty="0" err="1" smtClean="0">
                <a:latin typeface="AR CENA" pitchFamily="2" charset="0"/>
              </a:rPr>
              <a:t>dommage</a:t>
            </a:r>
            <a:r>
              <a:rPr lang="en-GB" sz="2400" dirty="0" smtClean="0">
                <a:latin typeface="AR CENA" pitchFamily="2" charset="0"/>
              </a:rPr>
              <a:t>!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smtClean="0">
                <a:latin typeface="AR CENA" pitchFamily="2" charset="0"/>
              </a:rPr>
              <a:t>Je </a:t>
            </a:r>
            <a:r>
              <a:rPr lang="en-GB" sz="2400" dirty="0" err="1" smtClean="0">
                <a:solidFill>
                  <a:srgbClr val="FF0000"/>
                </a:solidFill>
                <a:latin typeface="AR CENA" pitchFamily="2" charset="0"/>
              </a:rPr>
              <a:t>suis</a:t>
            </a:r>
            <a:r>
              <a:rPr lang="en-GB" sz="2400" dirty="0" smtClean="0">
                <a:latin typeface="AR CENA" pitchFamily="2" charset="0"/>
              </a:rPr>
              <a:t> (am) </a:t>
            </a:r>
            <a:r>
              <a:rPr lang="en-GB" sz="2400" dirty="0" err="1" smtClean="0">
                <a:latin typeface="AR CENA" pitchFamily="2" charset="0"/>
              </a:rPr>
              <a:t>fille</a:t>
            </a:r>
            <a:r>
              <a:rPr lang="en-GB" sz="2400" dirty="0" smtClean="0">
                <a:latin typeface="AR CENA" pitchFamily="2" charset="0"/>
              </a:rPr>
              <a:t> unique (only child-girl). </a:t>
            </a:r>
            <a:r>
              <a:rPr lang="en-GB" sz="2400" dirty="0" err="1" smtClean="0">
                <a:latin typeface="AR CENA" pitchFamily="2" charset="0"/>
              </a:rPr>
              <a:t>Quelle</a:t>
            </a:r>
            <a:r>
              <a:rPr lang="en-GB" sz="2400" dirty="0" smtClean="0">
                <a:latin typeface="AR CENA" pitchFamily="2" charset="0"/>
              </a:rPr>
              <a:t> chance!</a:t>
            </a:r>
            <a:endParaRPr lang="en-GB" sz="2400" dirty="0">
              <a:latin typeface="AR CENA" pitchFamily="2" charset="0"/>
            </a:endParaRPr>
          </a:p>
        </p:txBody>
      </p:sp>
      <p:sp>
        <p:nvSpPr>
          <p:cNvPr id="5" name="Bent Arrow 4"/>
          <p:cNvSpPr/>
          <p:nvPr/>
        </p:nvSpPr>
        <p:spPr>
          <a:xfrm>
            <a:off x="388563" y="838200"/>
            <a:ext cx="754437" cy="3200400"/>
          </a:xfrm>
          <a:prstGeom prst="bentArrow">
            <a:avLst>
              <a:gd name="adj1" fmla="val 28618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>
            <a:off x="5141179" y="5206157"/>
            <a:ext cx="3393221" cy="1490344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u="sng" dirty="0">
                <a:solidFill>
                  <a:srgbClr val="002060"/>
                </a:solidFill>
              </a:rPr>
              <a:t>CHALLENGE ACTIVITY</a:t>
            </a:r>
          </a:p>
          <a:p>
            <a:pPr algn="ctr"/>
            <a:endParaRPr lang="en-GB" sz="1000" b="1" u="sng" dirty="0">
              <a:solidFill>
                <a:srgbClr val="002060"/>
              </a:solidFill>
            </a:endParaRPr>
          </a:p>
          <a:p>
            <a:pPr algn="ctr"/>
            <a:r>
              <a:rPr lang="en-GB" sz="2000" b="1" dirty="0" smtClean="0">
                <a:solidFill>
                  <a:srgbClr val="002060"/>
                </a:solidFill>
              </a:rPr>
              <a:t>USE CONNECTORS TO LINK TWO OF THESE SENTENCES TOGETHER</a:t>
            </a:r>
            <a:endParaRPr lang="en-GB" sz="2000" b="1" i="1" dirty="0">
              <a:solidFill>
                <a:srgbClr val="002060"/>
              </a:solidFill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5675" y="4412505"/>
            <a:ext cx="1233055" cy="864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6-Point Star 5"/>
          <p:cNvSpPr/>
          <p:nvPr/>
        </p:nvSpPr>
        <p:spPr>
          <a:xfrm>
            <a:off x="7467600" y="2572691"/>
            <a:ext cx="381000" cy="475309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6-Point Star 11"/>
          <p:cNvSpPr/>
          <p:nvPr/>
        </p:nvSpPr>
        <p:spPr>
          <a:xfrm>
            <a:off x="7658100" y="3222274"/>
            <a:ext cx="381000" cy="475309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285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/>
          <p:cNvSpPr/>
          <p:nvPr/>
        </p:nvSpPr>
        <p:spPr>
          <a:xfrm>
            <a:off x="5455226" y="3048000"/>
            <a:ext cx="3393221" cy="17526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u="sng" dirty="0">
                <a:solidFill>
                  <a:srgbClr val="002060"/>
                </a:solidFill>
              </a:rPr>
              <a:t>CHALLENGE ACTIVITY</a:t>
            </a:r>
          </a:p>
          <a:p>
            <a:pPr algn="ctr"/>
            <a:endParaRPr lang="en-GB" sz="1000" b="1" u="sng" dirty="0">
              <a:solidFill>
                <a:srgbClr val="002060"/>
              </a:solidFill>
            </a:endParaRPr>
          </a:p>
          <a:p>
            <a:pPr algn="ctr"/>
            <a:r>
              <a:rPr lang="en-GB" sz="2000" b="1" dirty="0" smtClean="0">
                <a:solidFill>
                  <a:srgbClr val="002060"/>
                </a:solidFill>
              </a:rPr>
              <a:t>IF YOU FINISH BEFORE A PARTNER, WRITE OUT SOME ANAGRAMS TO TEST OUT ON YOUR PARTNER</a:t>
            </a:r>
            <a:endParaRPr lang="en-GB" sz="2000" b="1" i="1" dirty="0">
              <a:solidFill>
                <a:srgbClr val="002060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8882" y="5029271"/>
            <a:ext cx="1233055" cy="864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5" y="0"/>
            <a:ext cx="4773305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737" y="381000"/>
            <a:ext cx="1600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2002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934" y="-1"/>
            <a:ext cx="7162800" cy="5027735"/>
          </a:xfrm>
          <a:prstGeom prst="rect">
            <a:avLst/>
          </a:prstGeom>
        </p:spPr>
      </p:pic>
      <p:sp>
        <p:nvSpPr>
          <p:cNvPr id="4" name="Flowchart: Process 3"/>
          <p:cNvSpPr/>
          <p:nvPr/>
        </p:nvSpPr>
        <p:spPr>
          <a:xfrm>
            <a:off x="1198113" y="5206157"/>
            <a:ext cx="3393221" cy="1490344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u="sng" dirty="0">
                <a:solidFill>
                  <a:srgbClr val="002060"/>
                </a:solidFill>
              </a:rPr>
              <a:t>CHALLENGE ACTIVITY</a:t>
            </a:r>
          </a:p>
          <a:p>
            <a:pPr algn="ctr"/>
            <a:endParaRPr lang="en-GB" sz="1000" b="1" u="sng" dirty="0">
              <a:solidFill>
                <a:srgbClr val="002060"/>
              </a:solidFill>
            </a:endParaRPr>
          </a:p>
          <a:p>
            <a:pPr algn="ctr"/>
            <a:r>
              <a:rPr lang="en-GB" sz="2000" b="1" dirty="0" smtClean="0">
                <a:solidFill>
                  <a:srgbClr val="002060"/>
                </a:solidFill>
              </a:rPr>
              <a:t>ARRANGE THE VOCAB FROM THE TEXT INTO FAMILY MEMBERS AND CONNECTIVES</a:t>
            </a:r>
            <a:endParaRPr lang="en-GB" sz="2000" b="1" i="1" dirty="0">
              <a:solidFill>
                <a:srgbClr val="002060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5519078"/>
            <a:ext cx="1233055" cy="864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5815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rocess 1"/>
          <p:cNvSpPr/>
          <p:nvPr/>
        </p:nvSpPr>
        <p:spPr>
          <a:xfrm>
            <a:off x="361361" y="5264727"/>
            <a:ext cx="4779818" cy="1378527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u="sng" dirty="0">
                <a:solidFill>
                  <a:srgbClr val="002060"/>
                </a:solidFill>
              </a:rPr>
              <a:t>CHALLENGE ACTIVITY</a:t>
            </a:r>
          </a:p>
          <a:p>
            <a:pPr algn="ctr"/>
            <a:endParaRPr lang="en-GB" sz="1000" b="1" u="sng" dirty="0">
              <a:solidFill>
                <a:srgbClr val="002060"/>
              </a:solidFill>
            </a:endParaRPr>
          </a:p>
          <a:p>
            <a:pPr algn="ctr"/>
            <a:r>
              <a:rPr lang="en-GB" sz="2000" b="1" dirty="0">
                <a:solidFill>
                  <a:srgbClr val="002060"/>
                </a:solidFill>
              </a:rPr>
              <a:t>Can you describe some of the family members you have? Or a pet/animal you have at home?</a:t>
            </a:r>
            <a:endParaRPr lang="en-GB" sz="2000" b="1" i="1" dirty="0">
              <a:solidFill>
                <a:srgbClr val="002060"/>
              </a:solidFill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521739"/>
            <a:ext cx="1233055" cy="864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783"/>
            <a:ext cx="4876800" cy="29714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1" y="-20784"/>
            <a:ext cx="4267200" cy="23067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950662"/>
            <a:ext cx="9144001" cy="2078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710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5" y="34636"/>
            <a:ext cx="9142727" cy="6823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156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317154"/>
            <a:ext cx="3851788" cy="551313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52974" y="0"/>
            <a:ext cx="759650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Les devoirs (</a:t>
            </a:r>
            <a:r>
              <a:rPr lang="en-US" sz="44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Hmk</a:t>
            </a:r>
            <a:r>
              <a:rPr lang="en-US" sz="4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) Due: 26/9/18</a:t>
            </a:r>
          </a:p>
        </p:txBody>
      </p:sp>
      <p:sp>
        <p:nvSpPr>
          <p:cNvPr id="5" name="Rectangle 4"/>
          <p:cNvSpPr/>
          <p:nvPr/>
        </p:nvSpPr>
        <p:spPr>
          <a:xfrm>
            <a:off x="4017599" y="1331494"/>
            <a:ext cx="5133328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Task 1: </a:t>
            </a:r>
          </a:p>
          <a:p>
            <a:pPr algn="ctr"/>
            <a:r>
              <a:rPr lang="en-US" sz="3200" b="1" cap="none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Complete </a:t>
            </a:r>
            <a:r>
              <a:rPr lang="en-US" sz="3200" b="1" cap="none" spc="5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linguascope</a:t>
            </a:r>
            <a:r>
              <a:rPr lang="en-US" sz="3200" b="1" cap="none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sheet</a:t>
            </a:r>
          </a:p>
        </p:txBody>
      </p:sp>
      <p:sp>
        <p:nvSpPr>
          <p:cNvPr id="6" name="Bent-Up Arrow 5"/>
          <p:cNvSpPr/>
          <p:nvPr/>
        </p:nvSpPr>
        <p:spPr>
          <a:xfrm>
            <a:off x="3429000" y="2408712"/>
            <a:ext cx="1295400" cy="63928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110263" y="3810000"/>
            <a:ext cx="5183535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Task 2: </a:t>
            </a:r>
            <a:r>
              <a:rPr lang="en-US" sz="3200" b="1" cap="none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Challenge </a:t>
            </a:r>
          </a:p>
          <a:p>
            <a:pPr algn="ctr"/>
            <a:r>
              <a:rPr lang="en-US" sz="2800" b="1" cap="none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Create a family tree </a:t>
            </a:r>
            <a:r>
              <a:rPr lang="en-US" sz="2800" b="1" cap="none" spc="5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labelling</a:t>
            </a:r>
            <a:endParaRPr lang="en-US" sz="28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n-US" sz="28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this with members of your own </a:t>
            </a:r>
          </a:p>
          <a:p>
            <a:pPr algn="ctr"/>
            <a:r>
              <a:rPr lang="en-US" sz="28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</a:t>
            </a:r>
            <a:r>
              <a:rPr lang="en-US" sz="2800" b="1" cap="none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amily or a </a:t>
            </a:r>
            <a:r>
              <a:rPr lang="en-US" sz="28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made up family/</a:t>
            </a:r>
          </a:p>
          <a:p>
            <a:pPr algn="ctr"/>
            <a:r>
              <a:rPr lang="en-US" sz="28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</a:t>
            </a:r>
            <a:r>
              <a:rPr lang="en-US" sz="2800" b="1" cap="none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eleb family</a:t>
            </a:r>
          </a:p>
        </p:txBody>
      </p:sp>
    </p:spTree>
    <p:extLst>
      <p:ext uri="{BB962C8B-B14F-4D97-AF65-F5344CB8AC3E}">
        <p14:creationId xmlns:p14="http://schemas.microsoft.com/office/powerpoint/2010/main" val="2120228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1858</TotalTime>
  <Words>278</Words>
  <Application>Microsoft Office PowerPoint</Application>
  <PresentationFormat>On-screen Show (4:3)</PresentationFormat>
  <Paragraphs>47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owner</cp:lastModifiedBy>
  <cp:revision>151</cp:revision>
  <dcterms:created xsi:type="dcterms:W3CDTF">2006-08-16T00:00:00Z</dcterms:created>
  <dcterms:modified xsi:type="dcterms:W3CDTF">2018-09-20T17:12:17Z</dcterms:modified>
</cp:coreProperties>
</file>