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7942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6"/>
  </p:normalViewPr>
  <p:slideViewPr>
    <p:cSldViewPr snapToGrid="0">
      <p:cViewPr>
        <p:scale>
          <a:sx n="97" d="100"/>
          <a:sy n="97" d="100"/>
        </p:scale>
        <p:origin x="116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82F1-5CA7-BB88-0188-1112539D9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5FD58-04FA-18EA-381B-8E3726394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FE5AE-C9D3-C672-27DA-3737A721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3BC0-6A19-2D4D-AD1A-6F84C40ED99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30719-FEC5-89B0-7B58-C539F54B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E19D3-EF83-4538-F0F7-50745EA0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096B-12E8-F54D-B961-C86D1CA2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7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1C0E-C2F4-1C4A-83BE-B3D1E86C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569B5-7681-A5A2-CDC8-3BE189E3B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91CC0-1405-56C2-A1AF-E58F0197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3BC0-6A19-2D4D-AD1A-6F84C40ED99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7E3CF-A5BE-B04A-01FA-5EA4977E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938E9-F3B3-D3F7-B786-EA2DF426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096B-12E8-F54D-B961-C86D1CA2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3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B9DCA-8E80-0F93-6F01-DCDF4E213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764A6-BEBF-197F-B8F6-41124873B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37175-ADA5-BE7A-F126-793A01F3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3BC0-6A19-2D4D-AD1A-6F84C40ED99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BECAC-9337-3CA8-D379-35DD7B33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84070-A0E1-1CA7-DF77-15D70646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096B-12E8-F54D-B961-C86D1CA2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7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DB32E-7A98-72FD-E761-CEAEF41E8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D96BA-CE62-8FD3-CDD6-98FA96496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0F9B-6B0E-C022-0FDF-5E16BBA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3BC0-6A19-2D4D-AD1A-6F84C40ED99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E1BCF-59D5-FECF-CE56-A3C7E937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0BA3E-A781-09F2-A480-D0CB1582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096B-12E8-F54D-B961-C86D1CA2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1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D61A-D89F-9272-1EE9-B38C4BD6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2CA28-5796-08F9-63B8-873FB00BE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95E7E-8C5D-8AB2-EA6D-DA86F718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3BC0-6A19-2D4D-AD1A-6F84C40ED99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9D99E-A4F9-5507-78D3-B7283BB6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8BAB5-2C0D-D6BA-F1D2-BB455E8A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096B-12E8-F54D-B961-C86D1CA2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9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4B6-1042-6422-846A-72047037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04CBF-6CAC-353A-62DA-E4B01B643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ED27E-C934-F06F-1A98-4E85F802A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3ACBB-2312-124E-4011-99801CF1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3BC0-6A19-2D4D-AD1A-6F84C40ED99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51835-8971-CE57-7191-E6166B8E4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E98F8-E4B5-6E8C-A190-FE6CF2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096B-12E8-F54D-B961-C86D1CA2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8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FBFB-1AAC-B402-F8FC-4F9F5866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68E4A-E30D-6E08-C0BB-E2F93D1F9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BE1E9-28D5-D9ED-2873-319E40E46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57C0BA-AB6C-89E4-CE9B-BCC102A5C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B92B1-9F38-35A7-5819-B40829EDC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0A12B3-581F-3FB3-88A7-A3A5F802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3BC0-6A19-2D4D-AD1A-6F84C40ED99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30688-DC0F-2FDE-EC40-A3653A50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A1C2EC-A40E-F907-C26D-DDBDB9E9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096B-12E8-F54D-B961-C86D1CA2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C35C-850E-7FE1-0B20-E04A35C8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B5F57-8748-FFCA-EF2B-74C34A93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3BC0-6A19-2D4D-AD1A-6F84C40ED99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286BB-D496-508F-A3A1-D16E940F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26842-0B66-C6B0-D0C5-39D38D97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096B-12E8-F54D-B961-C86D1CA2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6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0CA2C-FC2D-6AC1-60BE-5A2836E1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3BC0-6A19-2D4D-AD1A-6F84C40ED99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D02D6-64B9-A43C-9FE8-D11FA470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D577C-7620-759C-E84F-B17349D9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096B-12E8-F54D-B961-C86D1CA2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30BF2-4669-B4DD-2413-64F0732B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9F2ED-B784-146D-9300-29CD9E3DF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9F437-AFD9-FFBD-4422-B0106ACE0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A315C-5369-EFF7-4DE7-C8FC87F8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3BC0-6A19-2D4D-AD1A-6F84C40ED99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88EE4-12DB-F60F-BE3C-8E8D7F24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B70AA-2FCA-4B4D-81A9-295712C6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096B-12E8-F54D-B961-C86D1CA2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30366-F201-1D19-46DA-5D062279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4D99C-9D42-B7A1-A814-EC4DED411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7B419-DE12-875A-7AB5-9D5BFE7A8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00E0C-5191-B3BD-ECBE-29AAAEFD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3BC0-6A19-2D4D-AD1A-6F84C40ED99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E24EF-4728-6A07-E6CC-B9E08779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3942A-E31B-150F-B4F6-BBF73E4A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096B-12E8-F54D-B961-C86D1CA2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AD42D4-8ED8-0D19-C9D6-2CA929A5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53395-E501-FF1B-A562-06D179EFA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7D66F-2AC2-CAF4-3052-7BB66BE1D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D3BC0-6A19-2D4D-AD1A-6F84C40ED99E}" type="datetimeFigureOut">
              <a:rPr lang="en-US" smtClean="0"/>
              <a:t>9/15/22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14CCA-5BFA-83AB-CABB-10DA33AB5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6DB50-6DBB-2401-0E48-240698410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C096B-12E8-F54D-B961-C86D1CA2E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1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A12F-63FA-D468-469F-861CD540B1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Bahnschrift" panose="020F0502020204030204" pitchFamily="34" charset="0"/>
                <a:cs typeface="Bahnschrift" panose="020F0502020204030204" pitchFamily="34" charset="0"/>
              </a:rPr>
              <a:t>Ranks in the British Army/CCF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56688-DE72-3AEF-9CB3-6AEC1B1127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AB7942"/>
                </a:solidFill>
              </a:rPr>
              <a:t>Notebook/Paper</a:t>
            </a:r>
          </a:p>
          <a:p>
            <a:r>
              <a:rPr lang="en-US" dirty="0">
                <a:solidFill>
                  <a:srgbClr val="AB7942"/>
                </a:solidFill>
              </a:rPr>
              <a:t>Pencil (Pen)</a:t>
            </a:r>
          </a:p>
          <a:p>
            <a:r>
              <a:rPr lang="en-US" b="1" dirty="0">
                <a:solidFill>
                  <a:srgbClr val="AB7942"/>
                </a:solidFill>
              </a:rPr>
              <a:t>You will be tested on this</a:t>
            </a:r>
          </a:p>
          <a:p>
            <a:endParaRPr lang="en-US" dirty="0">
              <a:solidFill>
                <a:srgbClr val="AB79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5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67493D5-185F-C2B3-6E12-7290D3C09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002"/>
          <a:stretch/>
        </p:blipFill>
        <p:spPr>
          <a:xfrm>
            <a:off x="526496" y="1302263"/>
            <a:ext cx="2110685" cy="42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67493D5-185F-C2B3-6E12-7290D3C09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002"/>
          <a:stretch/>
        </p:blipFill>
        <p:spPr>
          <a:xfrm>
            <a:off x="526496" y="528549"/>
            <a:ext cx="2878559" cy="5800902"/>
          </a:xfrm>
          <a:prstGeom prst="rect">
            <a:avLst/>
          </a:prstGeom>
        </p:spPr>
      </p:pic>
      <p:pic>
        <p:nvPicPr>
          <p:cNvPr id="4" name="Picture 3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F54DEE03-6293-91A1-3F5B-7DAB0F7FA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974" y="511449"/>
            <a:ext cx="2536052" cy="581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5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67493D5-185F-C2B3-6E12-7290D3C09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002"/>
          <a:stretch/>
        </p:blipFill>
        <p:spPr>
          <a:xfrm>
            <a:off x="526496" y="528549"/>
            <a:ext cx="2878559" cy="5800902"/>
          </a:xfrm>
          <a:prstGeom prst="rect">
            <a:avLst/>
          </a:prstGeom>
        </p:spPr>
      </p:pic>
      <p:pic>
        <p:nvPicPr>
          <p:cNvPr id="4" name="Picture 3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F54DEE03-6293-91A1-3F5B-7DAB0F7FA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974" y="511449"/>
            <a:ext cx="2536052" cy="5818002"/>
          </a:xfrm>
          <a:prstGeom prst="rect">
            <a:avLst/>
          </a:prstGeom>
        </p:spPr>
      </p:pic>
      <p:pic>
        <p:nvPicPr>
          <p:cNvPr id="5" name="Picture 4" descr="A picture containing text, grass, gear&#10;&#10;Description automatically generated">
            <a:extLst>
              <a:ext uri="{FF2B5EF4-FFF2-40B4-BE49-F238E27FC236}">
                <a16:creationId xmlns:a16="http://schemas.microsoft.com/office/drawing/2014/main" id="{5CF927AB-5208-D023-1081-18A48C013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452" y="528549"/>
            <a:ext cx="2464100" cy="58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6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9BB6-EC83-AECD-438B-744F5D31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Bahnschrift" panose="020B0502040204020203" pitchFamily="34" charset="0"/>
              </a:rPr>
              <a:t>Heads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A34CA-7810-3A32-9DEC-D43BAE4AC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Will </a:t>
            </a:r>
            <a:r>
              <a:rPr lang="en-US" b="1" dirty="0">
                <a:solidFill>
                  <a:schemeClr val="accent4"/>
                </a:solidFill>
                <a:latin typeface="Bahnschrift" panose="020B0502040204020203" pitchFamily="34" charset="0"/>
              </a:rPr>
              <a:t>always</a:t>
            </a:r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 be visible on outer layer of clothing on a rank slide.</a:t>
            </a: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  <a:latin typeface="Bahnschrift" panose="020B0502040204020203" pitchFamily="34" charset="0"/>
            </a:endParaRPr>
          </a:p>
          <a:p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Determines if you should salute the them.</a:t>
            </a: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  <a:latin typeface="Bahnschrift" panose="020B0502040204020203" pitchFamily="34" charset="0"/>
            </a:endParaRPr>
          </a:p>
          <a:p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Really simple system</a:t>
            </a:r>
          </a:p>
          <a:p>
            <a:pPr marL="0" indent="0">
              <a:buNone/>
            </a:pPr>
            <a:endParaRPr lang="en-US" b="1" dirty="0">
              <a:solidFill>
                <a:schemeClr val="accent4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5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9BB6-EC83-AECD-438B-744F5D31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Bahnschrift" panose="020B0502040204020203" pitchFamily="34" charset="0"/>
              </a:rPr>
              <a:t>Cadet/ NCO ranks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69A34E2-9258-0EBD-6426-BC311A15D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6" t="50170" r="-1"/>
          <a:stretch/>
        </p:blipFill>
        <p:spPr>
          <a:xfrm>
            <a:off x="9785131" y="1405639"/>
            <a:ext cx="1822387" cy="26556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F540C11-A701-4475-2ACC-1F632C7DC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06" r="67133" b="925"/>
          <a:stretch/>
        </p:blipFill>
        <p:spPr>
          <a:xfrm>
            <a:off x="6032938" y="1416485"/>
            <a:ext cx="1856015" cy="26447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169D622-17E5-1AA9-ECFE-6B6224529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55" t="170" r="950" b="50000"/>
          <a:stretch/>
        </p:blipFill>
        <p:spPr>
          <a:xfrm>
            <a:off x="4154726" y="1416485"/>
            <a:ext cx="1814944" cy="26447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1C650D2-AA77-2AEA-FBAF-18D08B3E9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76" r="33406" b="50170"/>
          <a:stretch/>
        </p:blipFill>
        <p:spPr>
          <a:xfrm>
            <a:off x="2396359" y="1405639"/>
            <a:ext cx="1695099" cy="26447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84B4582-E685-8CF2-3A80-9D26CE46D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283" b="50170"/>
          <a:stretch/>
        </p:blipFill>
        <p:spPr>
          <a:xfrm>
            <a:off x="554397" y="1416485"/>
            <a:ext cx="1768160" cy="26664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6839C1CB-F751-DAAA-2E5B-DB92E5E7A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5" t="50082" r="34708" b="705"/>
          <a:stretch/>
        </p:blipFill>
        <p:spPr>
          <a:xfrm>
            <a:off x="7952221" y="1416485"/>
            <a:ext cx="1773510" cy="26556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3AFD8A-5A47-8D9C-9534-6FE909A1CF41}"/>
              </a:ext>
            </a:extLst>
          </p:cNvPr>
          <p:cNvSpPr txBox="1"/>
          <p:nvPr/>
        </p:nvSpPr>
        <p:spPr>
          <a:xfrm>
            <a:off x="554397" y="4183117"/>
            <a:ext cx="176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Cadet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07CE55-9B45-41A9-A997-C916851F1739}"/>
              </a:ext>
            </a:extLst>
          </p:cNvPr>
          <p:cNvSpPr txBox="1"/>
          <p:nvPr/>
        </p:nvSpPr>
        <p:spPr>
          <a:xfrm>
            <a:off x="4178118" y="4163165"/>
            <a:ext cx="176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Corporal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D8E959-59EF-CC94-E40A-EAF4847826E4}"/>
              </a:ext>
            </a:extLst>
          </p:cNvPr>
          <p:cNvSpPr txBox="1"/>
          <p:nvPr/>
        </p:nvSpPr>
        <p:spPr>
          <a:xfrm>
            <a:off x="2357779" y="4140340"/>
            <a:ext cx="176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Lance Corporal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31D83-4F30-D45C-EB91-7F8E73A9E8DB}"/>
              </a:ext>
            </a:extLst>
          </p:cNvPr>
          <p:cNvSpPr txBox="1"/>
          <p:nvPr/>
        </p:nvSpPr>
        <p:spPr>
          <a:xfrm>
            <a:off x="7957571" y="4140340"/>
            <a:ext cx="176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Staff Sergeant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833AD3-16A7-53DA-8F65-0F7BD613E00B}"/>
              </a:ext>
            </a:extLst>
          </p:cNvPr>
          <p:cNvSpPr txBox="1"/>
          <p:nvPr/>
        </p:nvSpPr>
        <p:spPr>
          <a:xfrm>
            <a:off x="6085053" y="4163165"/>
            <a:ext cx="176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Sergeant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CA5BB1-D189-D29B-D816-644A2AB15409}"/>
              </a:ext>
            </a:extLst>
          </p:cNvPr>
          <p:cNvSpPr txBox="1"/>
          <p:nvPr/>
        </p:nvSpPr>
        <p:spPr>
          <a:xfrm>
            <a:off x="9812244" y="4140340"/>
            <a:ext cx="176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Warrant Officer 2 (WO2)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D15650E-C07A-2B39-F72E-BA7347AE5E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39358" y="4807940"/>
            <a:ext cx="1768160" cy="13020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F7E5221-06E1-0210-4CE7-2BEDE4E029F0}"/>
              </a:ext>
            </a:extLst>
          </p:cNvPr>
          <p:cNvSpPr txBox="1"/>
          <p:nvPr/>
        </p:nvSpPr>
        <p:spPr>
          <a:xfrm>
            <a:off x="9785131" y="6109947"/>
            <a:ext cx="176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Warrant Officer 1 (WO1)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FE8890-51E6-4B4E-3C68-8DB56EE2F8EC}"/>
              </a:ext>
            </a:extLst>
          </p:cNvPr>
          <p:cNvSpPr txBox="1"/>
          <p:nvPr/>
        </p:nvSpPr>
        <p:spPr>
          <a:xfrm>
            <a:off x="653469" y="5256849"/>
            <a:ext cx="8656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Bahnschrift" panose="020B0502040204020203" pitchFamily="34" charset="0"/>
              </a:rPr>
              <a:t>DO NOT SALUTE THESE RANKS!</a:t>
            </a:r>
          </a:p>
        </p:txBody>
      </p:sp>
    </p:spTree>
    <p:extLst>
      <p:ext uri="{BB962C8B-B14F-4D97-AF65-F5344CB8AC3E}">
        <p14:creationId xmlns:p14="http://schemas.microsoft.com/office/powerpoint/2010/main" val="81901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9BB6-EC83-AECD-438B-744F5D31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Bahnschrift" panose="020B0502040204020203" pitchFamily="34" charset="0"/>
              </a:rPr>
              <a:t>RSM/CSM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A34CA-7810-3A32-9DEC-D43BAE4AC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3690" cy="4351338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Regimental Sergeant Major – Position not rank – WO1 or higher</a:t>
            </a:r>
          </a:p>
          <a:p>
            <a:endParaRPr lang="en-US" dirty="0">
              <a:solidFill>
                <a:schemeClr val="accent4"/>
              </a:solidFill>
              <a:latin typeface="Bahnschrift" panose="020B0502040204020203" pitchFamily="34" charset="0"/>
            </a:endParaRPr>
          </a:p>
          <a:p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Company Sergeant Major – Position not rank – WO2 or higher</a:t>
            </a:r>
          </a:p>
          <a:p>
            <a:endParaRPr lang="en-US" dirty="0">
              <a:solidFill>
                <a:schemeClr val="accent4"/>
              </a:solidFill>
              <a:latin typeface="Bahnschrift" panose="020B0502040204020203" pitchFamily="34" charset="0"/>
            </a:endParaRPr>
          </a:p>
          <a:p>
            <a:r>
              <a:rPr lang="en-US" b="1" dirty="0">
                <a:solidFill>
                  <a:schemeClr val="accent4"/>
                </a:solidFill>
                <a:latin typeface="Bahnschrift" panose="020B0502040204020203" pitchFamily="34" charset="0"/>
              </a:rPr>
              <a:t>DO NOT SALUTE </a:t>
            </a:r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– but address as </a:t>
            </a:r>
            <a:r>
              <a:rPr lang="en-US" b="1" dirty="0">
                <a:solidFill>
                  <a:schemeClr val="accent4"/>
                </a:solidFill>
                <a:latin typeface="Bahnschrift" panose="020B0502040204020203" pitchFamily="34" charset="0"/>
              </a:rPr>
              <a:t>SIR/MA’AM </a:t>
            </a:r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(pronounced mam)</a:t>
            </a:r>
            <a:endParaRPr lang="en-US" b="1" dirty="0">
              <a:solidFill>
                <a:schemeClr val="accent4"/>
              </a:solidFill>
              <a:latin typeface="Bahnschrift" panose="020B0502040204020203" pitchFamily="34" charset="0"/>
            </a:endParaRPr>
          </a:p>
          <a:p>
            <a:endParaRPr lang="en-US" dirty="0">
              <a:solidFill>
                <a:schemeClr val="accent4"/>
              </a:solidFill>
              <a:latin typeface="Bahnschrift" panose="020B0502040204020203" pitchFamily="34" charset="0"/>
            </a:endParaRPr>
          </a:p>
          <a:p>
            <a:r>
              <a:rPr lang="en-US" dirty="0">
                <a:solidFill>
                  <a:schemeClr val="accent4"/>
                </a:solidFill>
                <a:latin typeface="Bahnschrift" panose="020B0502040204020203" pitchFamily="34" charset="0"/>
              </a:rPr>
              <a:t>Often the most important person on base</a:t>
            </a:r>
          </a:p>
          <a:p>
            <a:endParaRPr lang="en-US" dirty="0">
              <a:solidFill>
                <a:schemeClr val="accent4"/>
              </a:solidFill>
              <a:latin typeface="Bahnschrift" panose="020B0502040204020203" pitchFamily="34" charset="0"/>
            </a:endParaRPr>
          </a:p>
          <a:p>
            <a:endParaRPr lang="en-US" dirty="0">
              <a:solidFill>
                <a:schemeClr val="accent4"/>
              </a:solidFill>
              <a:latin typeface="Bahnschrift" panose="020B0502040204020203" pitchFamily="34" charset="0"/>
            </a:endParaRPr>
          </a:p>
          <a:p>
            <a:endParaRPr lang="en-US" dirty="0">
              <a:solidFill>
                <a:schemeClr val="accent4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1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9CD5D91-109B-3541-32BE-BDC865391F02}"/>
              </a:ext>
            </a:extLst>
          </p:cNvPr>
          <p:cNvCxnSpPr/>
          <p:nvPr/>
        </p:nvCxnSpPr>
        <p:spPr>
          <a:xfrm>
            <a:off x="8888644" y="1475205"/>
            <a:ext cx="539135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479BB6-EC83-AECD-438B-744F5D31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Bahnschrift" panose="020B0502040204020203" pitchFamily="34" charset="0"/>
              </a:rPr>
              <a:t>Commissioned Officer Ranks – </a:t>
            </a:r>
            <a:r>
              <a:rPr lang="en-US" b="1" dirty="0">
                <a:solidFill>
                  <a:srgbClr val="FF0000"/>
                </a:solidFill>
                <a:latin typeface="Bahnschrift" panose="020B0502040204020203" pitchFamily="34" charset="0"/>
              </a:rPr>
              <a:t>Salute them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3A3A2AD9-9B51-03E4-DFDA-8046DB415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03356" y="1475205"/>
            <a:ext cx="5585288" cy="421592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97C14B-ADA3-EF3C-8A44-18975CE07BC2}"/>
              </a:ext>
            </a:extLst>
          </p:cNvPr>
          <p:cNvSpPr txBox="1"/>
          <p:nvPr/>
        </p:nvSpPr>
        <p:spPr>
          <a:xfrm>
            <a:off x="2685393" y="5854022"/>
            <a:ext cx="6821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B7942"/>
                </a:solidFill>
                <a:latin typeface="Bahnschrift" panose="020B0502040204020203" pitchFamily="34" charset="0"/>
              </a:rPr>
              <a:t>What rank is Miss Read, Mr. Le Sauvage and Mr. Stewart?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581D96-1B81-EECE-9F7E-377F21218B90}"/>
              </a:ext>
            </a:extLst>
          </p:cNvPr>
          <p:cNvSpPr/>
          <p:nvPr/>
        </p:nvSpPr>
        <p:spPr>
          <a:xfrm>
            <a:off x="3303356" y="1475205"/>
            <a:ext cx="5585288" cy="2056271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8F0258-1DFA-2687-3882-89047A0D3CF7}"/>
              </a:ext>
            </a:extLst>
          </p:cNvPr>
          <p:cNvSpPr txBox="1"/>
          <p:nvPr/>
        </p:nvSpPr>
        <p:spPr>
          <a:xfrm>
            <a:off x="9506606" y="1303011"/>
            <a:ext cx="233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These are the most important for you to learn and be able to identify!</a:t>
            </a:r>
          </a:p>
        </p:txBody>
      </p:sp>
    </p:spTree>
    <p:extLst>
      <p:ext uri="{BB962C8B-B14F-4D97-AF65-F5344CB8AC3E}">
        <p14:creationId xmlns:p14="http://schemas.microsoft.com/office/powerpoint/2010/main" val="392280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9BB6-EC83-AECD-438B-744F5D31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Bahnschrift" panose="020B0502040204020203" pitchFamily="34" charset="0"/>
              </a:rPr>
              <a:t>Officer Footnotes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A34CA-7810-3A32-9DEC-D43BAE4AC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accent4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85382A-6FEA-0BF4-F89D-F43ADCFD54C3}"/>
              </a:ext>
            </a:extLst>
          </p:cNvPr>
          <p:cNvSpPr txBox="1">
            <a:spLocks/>
          </p:cNvSpPr>
          <p:nvPr/>
        </p:nvSpPr>
        <p:spPr>
          <a:xfrm>
            <a:off x="1019503" y="1522137"/>
            <a:ext cx="8229600" cy="465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GB" sz="3000" dirty="0">
                <a:solidFill>
                  <a:schemeClr val="accent4"/>
                </a:solidFill>
                <a:latin typeface="Bahnschrift" panose="020B0502040204020203" pitchFamily="34" charset="0"/>
              </a:rPr>
              <a:t>Common encounters: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GB" sz="2600" dirty="0">
                <a:solidFill>
                  <a:schemeClr val="accent4"/>
                </a:solidFill>
                <a:latin typeface="Bahnschrift" panose="020B0502040204020203" pitchFamily="34" charset="0"/>
              </a:rPr>
              <a:t>2</a:t>
            </a:r>
            <a:r>
              <a:rPr lang="en-GB" sz="2600" baseline="30000" dirty="0">
                <a:solidFill>
                  <a:schemeClr val="accent4"/>
                </a:solidFill>
                <a:latin typeface="Bahnschrift" panose="020B0502040204020203" pitchFamily="34" charset="0"/>
              </a:rPr>
              <a:t>nd</a:t>
            </a:r>
            <a:r>
              <a:rPr lang="en-GB" sz="2600" dirty="0">
                <a:solidFill>
                  <a:schemeClr val="accent4"/>
                </a:solidFill>
                <a:latin typeface="Bahnschrift" panose="020B0502040204020203" pitchFamily="34" charset="0"/>
              </a:rPr>
              <a:t> Lt/Lt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GB" sz="2600" dirty="0">
                <a:solidFill>
                  <a:schemeClr val="accent4"/>
                </a:solidFill>
                <a:latin typeface="Bahnschrift" panose="020B0502040204020203" pitchFamily="34" charset="0"/>
              </a:rPr>
              <a:t>Cpt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GB" sz="3000" dirty="0">
              <a:solidFill>
                <a:schemeClr val="accent4"/>
              </a:solidFill>
              <a:latin typeface="Bahnschrift" panose="020B0502040204020203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GB" sz="3000" dirty="0">
                <a:solidFill>
                  <a:schemeClr val="accent4"/>
                </a:solidFill>
                <a:latin typeface="Bahnschrift" panose="020B0502040204020203" pitchFamily="34" charset="0"/>
              </a:rPr>
              <a:t>Other notes: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GB" sz="3000" dirty="0">
              <a:solidFill>
                <a:schemeClr val="accent4"/>
              </a:solidFill>
              <a:latin typeface="Bahnschrift" panose="020B0502040204020203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GB" sz="2600" dirty="0">
                <a:solidFill>
                  <a:schemeClr val="accent4"/>
                </a:solidFill>
                <a:latin typeface="Bahnschrift" panose="020B0502040204020203" pitchFamily="34" charset="0"/>
              </a:rPr>
              <a:t>Address male officers as sir and </a:t>
            </a:r>
            <a:br>
              <a:rPr lang="en-GB" sz="2600" dirty="0">
                <a:solidFill>
                  <a:schemeClr val="accent4"/>
                </a:solidFill>
                <a:latin typeface="Bahnschrift" panose="020B0502040204020203" pitchFamily="34" charset="0"/>
              </a:rPr>
            </a:br>
            <a:r>
              <a:rPr lang="en-GB" sz="2600" dirty="0">
                <a:solidFill>
                  <a:schemeClr val="accent4"/>
                </a:solidFill>
                <a:latin typeface="Bahnschrift" panose="020B0502040204020203" pitchFamily="34" charset="0"/>
              </a:rPr>
              <a:t>female officers as ma’am (mum/mam </a:t>
            </a:r>
            <a:r>
              <a:rPr lang="en-GB" sz="2600" b="1" dirty="0">
                <a:solidFill>
                  <a:schemeClr val="accent4"/>
                </a:solidFill>
                <a:latin typeface="Bahnschrift" panose="020B0502040204020203" pitchFamily="34" charset="0"/>
              </a:rPr>
              <a:t>not </a:t>
            </a:r>
            <a:r>
              <a:rPr lang="en-GB" sz="2600" dirty="0">
                <a:solidFill>
                  <a:schemeClr val="accent4"/>
                </a:solidFill>
                <a:latin typeface="Bahnschrift" panose="020B0502040204020203" pitchFamily="34" charset="0"/>
              </a:rPr>
              <a:t>‘</a:t>
            </a:r>
            <a:r>
              <a:rPr lang="en-GB" sz="2600" dirty="0" err="1">
                <a:solidFill>
                  <a:schemeClr val="accent4"/>
                </a:solidFill>
                <a:latin typeface="Bahnschrift" panose="020B0502040204020203" pitchFamily="34" charset="0"/>
              </a:rPr>
              <a:t>marm</a:t>
            </a:r>
            <a:r>
              <a:rPr lang="en-GB" sz="2600" dirty="0">
                <a:solidFill>
                  <a:schemeClr val="accent4"/>
                </a:solidFill>
                <a:latin typeface="Bahnschrift" panose="020B0502040204020203" pitchFamily="34" charset="0"/>
              </a:rPr>
              <a:t>’)</a:t>
            </a:r>
          </a:p>
          <a:p>
            <a:pPr marL="457200" lvl="1" indent="0">
              <a:lnSpc>
                <a:spcPct val="80000"/>
              </a:lnSpc>
              <a:spcBef>
                <a:spcPts val="600"/>
              </a:spcBef>
              <a:buNone/>
            </a:pPr>
            <a:endParaRPr lang="en-GB" sz="2600" dirty="0">
              <a:solidFill>
                <a:schemeClr val="accent4"/>
              </a:solidFill>
              <a:latin typeface="Bahnschrift" panose="020B0502040204020203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GB" sz="2600" dirty="0">
                <a:solidFill>
                  <a:schemeClr val="accent4"/>
                </a:solidFill>
                <a:latin typeface="Bahnschrift" panose="020B0502040204020203" pitchFamily="34" charset="0"/>
              </a:rPr>
              <a:t>If you are marching on camp, your senior NCO should salute for you</a:t>
            </a:r>
          </a:p>
        </p:txBody>
      </p:sp>
    </p:spTree>
    <p:extLst>
      <p:ext uri="{BB962C8B-B14F-4D97-AF65-F5344CB8AC3E}">
        <p14:creationId xmlns:p14="http://schemas.microsoft.com/office/powerpoint/2010/main" val="56704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32018BA-C2B6-6F43-6FC6-464F76572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76" r="33406" b="50170"/>
          <a:stretch/>
        </p:blipFill>
        <p:spPr>
          <a:xfrm>
            <a:off x="609600" y="1133191"/>
            <a:ext cx="2942896" cy="45916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6771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32018BA-C2B6-6F43-6FC6-464F76572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76" r="33406" b="50170"/>
          <a:stretch/>
        </p:blipFill>
        <p:spPr>
          <a:xfrm>
            <a:off x="609600" y="1133191"/>
            <a:ext cx="2942896" cy="45916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E5FBEDC-548A-DED5-32A1-4E2CC7680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5" t="50082" r="34708" b="705"/>
          <a:stretch/>
        </p:blipFill>
        <p:spPr>
          <a:xfrm>
            <a:off x="4562774" y="1133191"/>
            <a:ext cx="3066451" cy="45916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5555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32018BA-C2B6-6F43-6FC6-464F76572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76" r="33406" b="50170"/>
          <a:stretch/>
        </p:blipFill>
        <p:spPr>
          <a:xfrm>
            <a:off x="401536" y="1133191"/>
            <a:ext cx="2942896" cy="45916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E5FBEDC-548A-DED5-32A1-4E2CC7680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5" t="50082" r="34708" b="705"/>
          <a:stretch/>
        </p:blipFill>
        <p:spPr>
          <a:xfrm>
            <a:off x="4562774" y="1133191"/>
            <a:ext cx="3066451" cy="45916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D6F29CC-4DBF-8411-1ABE-3FD2D1239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6" t="50170" r="-1"/>
          <a:stretch/>
        </p:blipFill>
        <p:spPr>
          <a:xfrm>
            <a:off x="8639503" y="1133191"/>
            <a:ext cx="3150961" cy="45916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9795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204</Words>
  <Application>Microsoft Macintosh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Bahnschrift</vt:lpstr>
      <vt:lpstr>Calibri</vt:lpstr>
      <vt:lpstr>Calibri Light</vt:lpstr>
      <vt:lpstr>Office Theme</vt:lpstr>
      <vt:lpstr>Ranks in the British Army/CCF</vt:lpstr>
      <vt:lpstr>Heads up</vt:lpstr>
      <vt:lpstr>Cadet/ NCO ranks</vt:lpstr>
      <vt:lpstr>RSM/CSM</vt:lpstr>
      <vt:lpstr>Commissioned Officer Ranks – Salute them</vt:lpstr>
      <vt:lpstr>Officer Footnotes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Ranks in the British Army/CCF</dc:title>
  <dc:creator>Adam de la Mare</dc:creator>
  <cp:lastModifiedBy>Adam de la Mare</cp:lastModifiedBy>
  <cp:revision>3</cp:revision>
  <dcterms:created xsi:type="dcterms:W3CDTF">2022-09-15T08:33:54Z</dcterms:created>
  <dcterms:modified xsi:type="dcterms:W3CDTF">2022-09-15T10:44:02Z</dcterms:modified>
</cp:coreProperties>
</file>