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14"/>
  </p:notesMasterIdLst>
  <p:sldIdLst>
    <p:sldId id="256" r:id="rId5"/>
    <p:sldId id="285" r:id="rId6"/>
    <p:sldId id="305" r:id="rId7"/>
    <p:sldId id="315" r:id="rId8"/>
    <p:sldId id="328" r:id="rId9"/>
    <p:sldId id="330" r:id="rId10"/>
    <p:sldId id="272" r:id="rId11"/>
    <p:sldId id="327" r:id="rId12"/>
    <p:sldId id="304" r:id="rId13"/>
  </p:sldIdLst>
  <p:sldSz cx="9906000" cy="6858000" type="A4"/>
  <p:notesSz cx="6858000" cy="9144000"/>
  <p:defaultTextStyle>
    <a:defPPr>
      <a:defRPr lang="en-US"/>
    </a:defPPr>
    <a:lvl1pPr marL="0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528"/>
    <a:srgbClr val="2A6C2A"/>
    <a:srgbClr val="2E772E"/>
    <a:srgbClr val="FFFB85"/>
    <a:srgbClr val="218DB4"/>
    <a:srgbClr val="FFE91B"/>
    <a:srgbClr val="FC280F"/>
    <a:srgbClr val="FD7A11"/>
    <a:srgbClr val="FAFF15"/>
    <a:srgbClr val="34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B2F1F-C911-4DCA-8D69-9B1950880BE8}" v="196" dt="2021-03-24T15:09:4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87332" autoAdjust="0"/>
  </p:normalViewPr>
  <p:slideViewPr>
    <p:cSldViewPr snapToGrid="0" snapToObjects="1">
      <p:cViewPr varScale="1">
        <p:scale>
          <a:sx n="79" d="100"/>
          <a:sy n="79" d="100"/>
        </p:scale>
        <p:origin x="723" y="54"/>
      </p:cViewPr>
      <p:guideLst>
        <p:guide orient="horz" pos="2137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A1B1-7F31-4B35-A0DB-9C4F69712DB0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CABA-AC52-404C-AF4B-AFA9CB07A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4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asha and 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" t="25077" r="244" b="24141"/>
          <a:stretch/>
        </p:blipFill>
        <p:spPr>
          <a:xfrm>
            <a:off x="0" y="1364290"/>
            <a:ext cx="9906000" cy="5493711"/>
          </a:xfrm>
          <a:prstGeom prst="rect">
            <a:avLst/>
          </a:prstGeom>
        </p:spPr>
      </p:pic>
      <p:sp>
        <p:nvSpPr>
          <p:cNvPr id="14" name="x"/>
          <p:cNvSpPr/>
          <p:nvPr/>
        </p:nvSpPr>
        <p:spPr>
          <a:xfrm>
            <a:off x="1" y="4927285"/>
            <a:ext cx="6610421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87" y="5057602"/>
            <a:ext cx="6040804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88" y="5575302"/>
            <a:ext cx="604101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4pPr marL="1257294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D8EA99-5573-4756-9F6D-1A9B84681231}"/>
              </a:ext>
            </a:extLst>
          </p:cNvPr>
          <p:cNvSpPr/>
          <p:nvPr/>
        </p:nvSpPr>
        <p:spPr>
          <a:xfrm>
            <a:off x="0" y="-1"/>
            <a:ext cx="9906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5EEA2-7154-46BE-898F-7A3D75A0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" y="154925"/>
            <a:ext cx="4449981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54925"/>
            <a:ext cx="7091073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4FCD8-0FE3-44EB-9DCC-25699561BB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258" y="1699669"/>
            <a:ext cx="2843105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D510C8-2C14-4EBE-99B2-FAC95F8C7AB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31448" y="1699669"/>
            <a:ext cx="2843105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34C818-1F4C-4340-A628-24F0D8AEF9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24637" y="1699669"/>
            <a:ext cx="2843105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7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Uneven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54925"/>
            <a:ext cx="7091073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4FCD8-0FE3-44EB-9DCC-25699561BB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258" y="1699669"/>
            <a:ext cx="5936295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34C818-1F4C-4340-A628-24F0D8AEF9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24637" y="1699669"/>
            <a:ext cx="2843105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1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54925"/>
            <a:ext cx="7091073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603BCB-EB3A-409E-B9F2-5B35C5F083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8258" y="1699669"/>
            <a:ext cx="9029485" cy="20351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2BC3BA-48B9-4B3A-B1FE-CCABAB6779B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258" y="3987801"/>
            <a:ext cx="9029485" cy="20351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6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Map Reading and Blank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0E9736-548E-4BF1-8F4B-F0DC2A62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1250458"/>
            <a:ext cx="9906000" cy="5607542"/>
          </a:xfrm>
          <a:prstGeom prst="rect">
            <a:avLst/>
          </a:prstGeom>
        </p:spPr>
      </p:pic>
      <p:sp>
        <p:nvSpPr>
          <p:cNvPr id="14" name="x"/>
          <p:cNvSpPr/>
          <p:nvPr/>
        </p:nvSpPr>
        <p:spPr>
          <a:xfrm>
            <a:off x="1" y="4927285"/>
            <a:ext cx="6610421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87" y="5057602"/>
            <a:ext cx="6040804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88" y="5575302"/>
            <a:ext cx="604101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4pPr marL="1257294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D3D8C1-26CC-4788-B507-9A97CD6267F0}"/>
              </a:ext>
            </a:extLst>
          </p:cNvPr>
          <p:cNvSpPr/>
          <p:nvPr/>
        </p:nvSpPr>
        <p:spPr>
          <a:xfrm>
            <a:off x="0" y="-1"/>
            <a:ext cx="9906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ADC975-4340-4D45-8F55-B1C9CC60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" y="154925"/>
            <a:ext cx="4449981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in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CFD3D4-5FDD-4A5F-ABEA-DD60A3CAE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2128"/>
          <a:stretch/>
        </p:blipFill>
        <p:spPr>
          <a:xfrm>
            <a:off x="0" y="805177"/>
            <a:ext cx="9906000" cy="6052823"/>
          </a:xfrm>
          <a:prstGeom prst="rect">
            <a:avLst/>
          </a:prstGeom>
        </p:spPr>
      </p:pic>
      <p:sp>
        <p:nvSpPr>
          <p:cNvPr id="14" name="x"/>
          <p:cNvSpPr/>
          <p:nvPr/>
        </p:nvSpPr>
        <p:spPr>
          <a:xfrm>
            <a:off x="1" y="4927285"/>
            <a:ext cx="6610421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87" y="5057602"/>
            <a:ext cx="6040804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88" y="5575302"/>
            <a:ext cx="604101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4pPr marL="1257294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36723-633F-47CA-8C25-DA5E4E6D5D87}"/>
              </a:ext>
            </a:extLst>
          </p:cNvPr>
          <p:cNvSpPr/>
          <p:nvPr/>
        </p:nvSpPr>
        <p:spPr>
          <a:xfrm>
            <a:off x="0" y="-1"/>
            <a:ext cx="9906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7B0BC-95F5-4C3B-A079-30B420B4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" y="154925"/>
            <a:ext cx="4449981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ofE F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snsarmycadetsprinceedward76.jpg">
            <a:extLst>
              <a:ext uri="{FF2B5EF4-FFF2-40B4-BE49-F238E27FC236}">
                <a16:creationId xmlns:a16="http://schemas.microsoft.com/office/drawing/2014/main" id="{7BA288BE-03E7-4339-B998-574DA0B19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23"/>
          <a:stretch/>
        </p:blipFill>
        <p:spPr>
          <a:xfrm>
            <a:off x="0" y="1544746"/>
            <a:ext cx="9906000" cy="53132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906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latin typeface="Arial"/>
            </a:endParaRPr>
          </a:p>
        </p:txBody>
      </p:sp>
      <p:sp>
        <p:nvSpPr>
          <p:cNvPr id="14" name="x"/>
          <p:cNvSpPr/>
          <p:nvPr/>
        </p:nvSpPr>
        <p:spPr>
          <a:xfrm>
            <a:off x="1" y="4927285"/>
            <a:ext cx="6610421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387" y="5057602"/>
            <a:ext cx="6040804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88" y="5575302"/>
            <a:ext cx="604101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25">
                <a:solidFill>
                  <a:schemeClr val="bg1"/>
                </a:solidFill>
              </a:defRPr>
            </a:lvl1pPr>
            <a:lvl4pPr marL="1257294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E1EBB-0DC4-6949-89CA-52B19411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" y="154925"/>
            <a:ext cx="4449981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288BE-03E7-4339-B998-574DA0B19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9793"/>
          <a:stretch/>
        </p:blipFill>
        <p:spPr>
          <a:xfrm>
            <a:off x="0" y="897761"/>
            <a:ext cx="9906000" cy="59602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9906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E1EBB-0DC4-6949-89CA-52B194116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7" y="154925"/>
            <a:ext cx="4449981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6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76" y="1699669"/>
            <a:ext cx="9029485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54925"/>
            <a:ext cx="7091073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x">
            <a:extLst>
              <a:ext uri="{FF2B5EF4-FFF2-40B4-BE49-F238E27FC236}">
                <a16:creationId xmlns:a16="http://schemas.microsoft.com/office/drawing/2014/main" id="{5A0D1117-3C04-4E61-882B-03A220C777A2}"/>
              </a:ext>
            </a:extLst>
          </p:cNvPr>
          <p:cNvSpPr/>
          <p:nvPr userDrawn="1"/>
        </p:nvSpPr>
        <p:spPr>
          <a:xfrm>
            <a:off x="0" y="191857"/>
            <a:ext cx="9029485" cy="125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0" name="x">
            <a:extLst>
              <a:ext uri="{FF2B5EF4-FFF2-40B4-BE49-F238E27FC236}">
                <a16:creationId xmlns:a16="http://schemas.microsoft.com/office/drawing/2014/main" id="{685D5F14-159D-4B22-BA3E-42D99459766C}"/>
              </a:ext>
            </a:extLst>
          </p:cNvPr>
          <p:cNvSpPr/>
          <p:nvPr userDrawn="1"/>
        </p:nvSpPr>
        <p:spPr>
          <a:xfrm>
            <a:off x="0" y="191857"/>
            <a:ext cx="9029485" cy="1253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46F67F-3681-4E68-8214-18DC16B26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8451" y="216466"/>
            <a:ext cx="1672527" cy="11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Tug of W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DB5B43-EA3D-4A59-9D9F-41E91A47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8" y="1699669"/>
            <a:ext cx="6851541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erson sitting in a field&#10;&#10;Description automatically generated">
            <a:extLst>
              <a:ext uri="{FF2B5EF4-FFF2-40B4-BE49-F238E27FC236}">
                <a16:creationId xmlns:a16="http://schemas.microsoft.com/office/drawing/2014/main" id="{7F720665-3DF4-4334-BDEB-BA847C7A0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3171" r="9463"/>
          <a:stretch/>
        </p:blipFill>
        <p:spPr>
          <a:xfrm>
            <a:off x="7289799" y="0"/>
            <a:ext cx="2616201" cy="6858000"/>
          </a:xfrm>
          <a:prstGeom prst="rect">
            <a:avLst/>
          </a:prstGeom>
        </p:spPr>
      </p:pic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1" y="154925"/>
            <a:ext cx="7062859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FIBUA Blank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building, person, man&#10;&#10;Description automatically generated">
            <a:extLst>
              <a:ext uri="{FF2B5EF4-FFF2-40B4-BE49-F238E27FC236}">
                <a16:creationId xmlns:a16="http://schemas.microsoft.com/office/drawing/2014/main" id="{B107D6CB-74A8-4E79-9555-A714AB2EE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1469" r="21560"/>
          <a:stretch/>
        </p:blipFill>
        <p:spPr>
          <a:xfrm>
            <a:off x="7289800" y="0"/>
            <a:ext cx="2616201" cy="6858000"/>
          </a:xfrm>
          <a:prstGeom prst="rect">
            <a:avLst/>
          </a:prstGeom>
        </p:spPr>
      </p:pic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54925"/>
            <a:ext cx="7081669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CAF42A-E743-4941-A1E7-5E09D624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8" y="1699669"/>
            <a:ext cx="6851541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5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154925"/>
            <a:ext cx="17233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80" y="154925"/>
            <a:ext cx="7091073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8C2512-37CF-4FFA-8910-8F59DC2365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257" y="1699669"/>
            <a:ext cx="4339324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EE99B6-8BB3-4393-9995-B2ED0AB56FE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28420" y="1699669"/>
            <a:ext cx="4339324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275"/>
            </a:lvl1pPr>
            <a:lvl2pPr>
              <a:lnSpc>
                <a:spcPct val="150000"/>
              </a:lnSpc>
              <a:spcBef>
                <a:spcPts val="0"/>
              </a:spcBef>
              <a:defRPr sz="1950"/>
            </a:lvl2pPr>
            <a:lvl3pPr>
              <a:lnSpc>
                <a:spcPct val="150000"/>
              </a:lnSpc>
              <a:spcBef>
                <a:spcPts val="0"/>
              </a:spcBef>
              <a:defRPr sz="1788"/>
            </a:lvl3pPr>
            <a:lvl4pPr>
              <a:lnSpc>
                <a:spcPct val="150000"/>
              </a:lnSpc>
              <a:spcBef>
                <a:spcPts val="0"/>
              </a:spcBef>
              <a:defRPr sz="1625"/>
            </a:lvl4pPr>
            <a:lvl5pPr>
              <a:lnSpc>
                <a:spcPct val="150000"/>
              </a:lnSpc>
              <a:spcBef>
                <a:spcPts val="0"/>
              </a:spcBef>
              <a:defRPr sz="146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3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">
            <a:extLst>
              <a:ext uri="{FF2B5EF4-FFF2-40B4-BE49-F238E27FC236}">
                <a16:creationId xmlns:a16="http://schemas.microsoft.com/office/drawing/2014/main" id="{473F5802-8269-4876-B376-8B6D8DF555A8}"/>
              </a:ext>
            </a:extLst>
          </p:cNvPr>
          <p:cNvSpPr/>
          <p:nvPr/>
        </p:nvSpPr>
        <p:spPr>
          <a:xfrm>
            <a:off x="0" y="-2"/>
            <a:ext cx="9470261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83820" tIns="41910" rIns="83820" bIns="41910" rtlCol="0" anchor="ctr">
            <a:normAutofit/>
          </a:bodyPr>
          <a:lstStyle/>
          <a:p>
            <a:pPr>
              <a:spcBef>
                <a:spcPct val="0"/>
              </a:spcBef>
            </a:pPr>
            <a:endParaRPr sz="2925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81EC6-1171-49C7-A491-37255AF01C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87" y="154925"/>
            <a:ext cx="4449981" cy="12348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1D6C95E-C762-436F-AB12-4B6A651E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271" y="240182"/>
            <a:ext cx="7544871" cy="1143000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9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91" r:id="rId11"/>
    <p:sldLayoutId id="2147483689" r:id="rId12"/>
  </p:sldLayoutIdLst>
  <p:txStyles>
    <p:titleStyle>
      <a:lvl1pPr algn="l" defTabSz="419098" rtl="0" eaLnBrk="1" latinLnBrk="0" hangingPunct="1">
        <a:spcBef>
          <a:spcPct val="0"/>
        </a:spcBef>
        <a:buNone/>
        <a:defRPr sz="2925" b="1" kern="1200">
          <a:solidFill>
            <a:srgbClr val="FFFFFF"/>
          </a:solidFill>
          <a:latin typeface="Arial"/>
          <a:ea typeface="+mj-ea"/>
          <a:cs typeface="+mj-cs"/>
        </a:defRPr>
      </a:lvl1pPr>
    </p:titleStyle>
    <p:bodyStyle>
      <a:lvl1pPr marL="314324" indent="-314324" algn="l" defTabSz="419098" rtl="0" eaLnBrk="1" latinLnBrk="0" hangingPunct="1">
        <a:spcBef>
          <a:spcPct val="20000"/>
        </a:spcBef>
        <a:buClr>
          <a:srgbClr val="163326"/>
        </a:buClr>
        <a:buFontTx/>
        <a:buBlip>
          <a:blip r:embed="rId15"/>
        </a:buBlip>
        <a:defRPr sz="1625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681034" indent="-261936" algn="l" defTabSz="419098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047746" indent="-209549" algn="l" defTabSz="419098" rtl="0" eaLnBrk="1" latinLnBrk="0" hangingPunct="1">
        <a:spcBef>
          <a:spcPct val="20000"/>
        </a:spcBef>
        <a:buFont typeface="Arial"/>
        <a:buChar char="•"/>
        <a:defRPr sz="1138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466844" indent="-209549" algn="l" defTabSz="419098" rtl="0" eaLnBrk="1" latinLnBrk="0" hangingPunct="1">
        <a:spcBef>
          <a:spcPct val="20000"/>
        </a:spcBef>
        <a:buFont typeface="Arial"/>
        <a:buChar char="–"/>
        <a:defRPr sz="975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1885942" indent="-209549" algn="l" defTabSz="419098" rtl="0" eaLnBrk="1" latinLnBrk="0" hangingPunct="1">
        <a:spcBef>
          <a:spcPct val="20000"/>
        </a:spcBef>
        <a:buFont typeface="Arial"/>
        <a:buChar char="»"/>
        <a:defRPr sz="894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305040" indent="-209549" algn="l" defTabSz="419098" rtl="0" eaLnBrk="1" latinLnBrk="0" hangingPunct="1">
        <a:spcBef>
          <a:spcPct val="20000"/>
        </a:spcBef>
        <a:buFont typeface="Arial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6pPr>
      <a:lvl7pPr marL="2724138" indent="-209549" algn="l" defTabSz="419098" rtl="0" eaLnBrk="1" latinLnBrk="0" hangingPunct="1">
        <a:spcBef>
          <a:spcPct val="20000"/>
        </a:spcBef>
        <a:buFont typeface="Arial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7pPr>
      <a:lvl8pPr marL="3143236" indent="-209549" algn="l" defTabSz="419098" rtl="0" eaLnBrk="1" latinLnBrk="0" hangingPunct="1">
        <a:spcBef>
          <a:spcPct val="20000"/>
        </a:spcBef>
        <a:buFont typeface="Arial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8pPr>
      <a:lvl9pPr marL="3562334" indent="-209549" algn="l" defTabSz="419098" rtl="0" eaLnBrk="1" latinLnBrk="0" hangingPunct="1">
        <a:spcBef>
          <a:spcPct val="20000"/>
        </a:spcBef>
        <a:buFont typeface="Arial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9098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38196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57294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6392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95490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14588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33686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52785" algn="l" defTabSz="41909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3F0B-3E4A-4C21-8020-EFDA59C81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Army Cadet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DFD55-BA96-4FBC-81E8-70BE0F8F4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Military Knowledge</a:t>
            </a:r>
          </a:p>
        </p:txBody>
      </p:sp>
    </p:spTree>
    <p:extLst>
      <p:ext uri="{BB962C8B-B14F-4D97-AF65-F5344CB8AC3E}">
        <p14:creationId xmlns:p14="http://schemas.microsoft.com/office/powerpoint/2010/main" val="313115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1A76A4-B76D-46CE-BA39-4E0BEFC3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Interest</a:t>
            </a:r>
          </a:p>
          <a:p>
            <a:r>
              <a:rPr lang="en-GB" dirty="0"/>
              <a:t>Need</a:t>
            </a:r>
          </a:p>
          <a:p>
            <a:r>
              <a:rPr lang="en-GB" dirty="0"/>
              <a:t>Range</a:t>
            </a:r>
          </a:p>
          <a:p>
            <a:r>
              <a:rPr lang="en-GB" dirty="0"/>
              <a:t>Objectives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648239-2CA8-450F-B50E-3EA59BF6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745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595-B67E-4DB9-B25D-D2974A7C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Core Subjects</a:t>
            </a:r>
          </a:p>
          <a:p>
            <a:r>
              <a:rPr lang="en-GB" dirty="0"/>
              <a:t>Broader Development Opportunities</a:t>
            </a:r>
          </a:p>
          <a:p>
            <a:r>
              <a:rPr lang="en-GB" dirty="0"/>
              <a:t>Nationally Recognised Qualifications and Awards.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A742FC0-24AF-4316-A9DA-6270C67B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Army Cadet Experience</a:t>
            </a:r>
          </a:p>
        </p:txBody>
      </p:sp>
    </p:spTree>
    <p:extLst>
      <p:ext uri="{BB962C8B-B14F-4D97-AF65-F5344CB8AC3E}">
        <p14:creationId xmlns:p14="http://schemas.microsoft.com/office/powerpoint/2010/main" val="22291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890-FD7E-46EF-BAB4-471A2F2A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Subjects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C3E054-5105-4DE4-BD3A-E29F8C949B1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Community Engagement,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Drill &amp; Turnout,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Expedition,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Fieldcraft,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Aid,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Instructional Techniques,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Keeping Active,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Military Knowledge,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Navigation,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Shooting,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Skill-at-Arms.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5346-BFB2-4DEA-BA79-A7F7B54C7F6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GB" dirty="0"/>
              <a:t>Leadership</a:t>
            </a:r>
          </a:p>
          <a:p>
            <a:r>
              <a:rPr lang="en-GB" dirty="0"/>
              <a:t>Healthy Living</a:t>
            </a:r>
          </a:p>
        </p:txBody>
      </p:sp>
    </p:spTree>
    <p:extLst>
      <p:ext uri="{BB962C8B-B14F-4D97-AF65-F5344CB8AC3E}">
        <p14:creationId xmlns:p14="http://schemas.microsoft.com/office/powerpoint/2010/main" val="27795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67A02-C16B-4AA9-B175-71BEAA5C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Adventurous Training,</a:t>
            </a:r>
          </a:p>
          <a:p>
            <a:r>
              <a:rPr lang="en-GB" dirty="0"/>
              <a:t>Annual Camps,</a:t>
            </a:r>
          </a:p>
          <a:p>
            <a:r>
              <a:rPr lang="en-GB" dirty="0"/>
              <a:t>Communications &amp; Information Systems/Cyber,</a:t>
            </a:r>
          </a:p>
          <a:p>
            <a:r>
              <a:rPr lang="en-GB" dirty="0"/>
              <a:t>Competition Shooting,</a:t>
            </a:r>
          </a:p>
          <a:p>
            <a:r>
              <a:rPr lang="en-GB" dirty="0"/>
              <a:t>Music,</a:t>
            </a:r>
          </a:p>
          <a:p>
            <a:r>
              <a:rPr lang="en-GB" dirty="0"/>
              <a:t>Sport,</a:t>
            </a:r>
          </a:p>
          <a:p>
            <a:r>
              <a:rPr lang="en-GB" dirty="0"/>
              <a:t>STEM.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88977-6F37-4C7A-8EE0-4A105D21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Broader Development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9174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1C013-8A21-46E7-8F9C-02CF3D287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Awards from non-military organisations, e.g.:</a:t>
            </a:r>
          </a:p>
          <a:p>
            <a:pPr lvl="1"/>
            <a:r>
              <a:rPr lang="en-GB" dirty="0"/>
              <a:t>the Voluntary Aid Societies</a:t>
            </a:r>
          </a:p>
          <a:p>
            <a:pPr lvl="1"/>
            <a:r>
              <a:rPr lang="en-GB" dirty="0"/>
              <a:t>British Orienteering Federation</a:t>
            </a:r>
          </a:p>
          <a:p>
            <a:pPr lvl="1"/>
            <a:r>
              <a:rPr lang="en-GB" dirty="0"/>
              <a:t>National Smallbore Rifle Association</a:t>
            </a:r>
          </a:p>
          <a:p>
            <a:pPr lvl="1"/>
            <a:r>
              <a:rPr lang="en-GB" dirty="0"/>
              <a:t>National Navigation Award Scheme</a:t>
            </a:r>
          </a:p>
          <a:p>
            <a:r>
              <a:rPr lang="en-GB" dirty="0"/>
              <a:t>Vocational Qualifications or BTEC Awards</a:t>
            </a:r>
          </a:p>
          <a:p>
            <a:r>
              <a:rPr lang="en-GB" dirty="0"/>
              <a:t>Qualifications from National Governing Bodies for Adventurous Training activities</a:t>
            </a:r>
          </a:p>
          <a:p>
            <a:r>
              <a:rPr lang="en-GB" dirty="0"/>
              <a:t>Duke of Edinburgh’s Award Scheme.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6C5D0-7803-4C6F-B15D-97088634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Nationally Recognised Qualifications and Awards</a:t>
            </a:r>
          </a:p>
        </p:txBody>
      </p:sp>
    </p:spTree>
    <p:extLst>
      <p:ext uri="{BB962C8B-B14F-4D97-AF65-F5344CB8AC3E}">
        <p14:creationId xmlns:p14="http://schemas.microsoft.com/office/powerpoint/2010/main" val="299155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17346-D7EF-4BE0-9037-53759A831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6FDF9-45AF-469A-9665-526035F9D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Values and Standards</a:t>
            </a:r>
          </a:p>
        </p:txBody>
      </p:sp>
    </p:spTree>
    <p:extLst>
      <p:ext uri="{BB962C8B-B14F-4D97-AF65-F5344CB8AC3E}">
        <p14:creationId xmlns:p14="http://schemas.microsoft.com/office/powerpoint/2010/main" val="365901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17346-D7EF-4BE0-9037-53759A831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6FDF9-45AF-469A-9665-526035F9D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Values and Standards</a:t>
            </a:r>
          </a:p>
        </p:txBody>
      </p:sp>
    </p:spTree>
    <p:extLst>
      <p:ext uri="{BB962C8B-B14F-4D97-AF65-F5344CB8AC3E}">
        <p14:creationId xmlns:p14="http://schemas.microsoft.com/office/powerpoint/2010/main" val="45053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2C8F0-DDA7-4A9D-9013-B30AEB82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Pack Kit</a:t>
            </a:r>
          </a:p>
          <a:p>
            <a:r>
              <a:rPr lang="en-GB" dirty="0"/>
              <a:t>Look Forward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BB18A-2343-45FD-8BB8-A959D6B6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6265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my Cadets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TC_MK_POWERPOINT_1104_V1_Lesson5_The Army Cadet Experience" id="{A5E5C99D-D84A-4D3F-A65A-8A94DEC194A0}" vid="{A797F769-71F0-4006-ACF6-EA5417A1CF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B1790A3058DF49905773D4843EBD82" ma:contentTypeVersion="5" ma:contentTypeDescription="Create a new document." ma:contentTypeScope="" ma:versionID="487b0726d6197eb63ae06d643f569d92">
  <xsd:schema xmlns:xsd="http://www.w3.org/2001/XMLSchema" xmlns:xs="http://www.w3.org/2001/XMLSchema" xmlns:p="http://schemas.microsoft.com/office/2006/metadata/properties" xmlns:ns2="6b44ab4b-28b6-4256-af40-8b3282d6ea5a" xmlns:ns3="5b587354-aaca-46cd-a80e-2c9ccc8090a2" targetNamespace="http://schemas.microsoft.com/office/2006/metadata/properties" ma:root="true" ma:fieldsID="09c41927e239ac8f45b22477450a8604" ns2:_="" ns3:_="">
    <xsd:import namespace="6b44ab4b-28b6-4256-af40-8b3282d6ea5a"/>
    <xsd:import namespace="5b587354-aaca-46cd-a80e-2c9ccc8090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Doc_x0020_type" minOccurs="0"/>
                <xsd:element ref="ns3:Doc_x0020_Number" minOccurs="0"/>
                <xsd:element ref="ns3:Rev_x0020_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4ab4b-28b6-4256-af40-8b3282d6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87354-aaca-46cd-a80e-2c9ccc8090a2" elementFormDefault="qualified">
    <xsd:import namespace="http://schemas.microsoft.com/office/2006/documentManagement/types"/>
    <xsd:import namespace="http://schemas.microsoft.com/office/infopath/2007/PartnerControls"/>
    <xsd:element name="Doc_x0020_type" ma:index="9" nillable="true" ma:displayName="Doc type" ma:default="TPS" ma:internalName="Doc_x0020_type">
      <xsd:simpleType>
        <xsd:restriction base="dms:Unknown">
          <xsd:enumeration value="TPS"/>
          <xsd:enumeration value="Manual"/>
          <xsd:enumeration value="L Spec"/>
          <xsd:enumeration value="Lesson Plan"/>
          <xsd:enumeration value="A Spec"/>
          <xsd:enumeration value="PowerPoint"/>
          <xsd:enumeration value="Resource"/>
        </xsd:restriction>
      </xsd:simpleType>
    </xsd:element>
    <xsd:element name="Doc_x0020_Number" ma:index="11" nillable="true" ma:displayName="Doc Number" ma:decimals="0" ma:default="999999" ma:internalName="Doc_x0020_Number">
      <xsd:simpleType>
        <xsd:restriction base="dms:Number">
          <xsd:maxInclusive value="999999"/>
          <xsd:minInclusive value="0"/>
        </xsd:restriction>
      </xsd:simpleType>
    </xsd:element>
    <xsd:element name="Rev_x0020_No" ma:index="12" nillable="true" ma:displayName="Rev No" ma:decimals="0" ma:internalName="Rev_x0020_No">
      <xsd:simpleType>
        <xsd:restriction base="dms:Number">
          <xsd:maxInclusive value="999999"/>
          <xsd:minInclusive value="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Number xmlns="5b587354-aaca-46cd-a80e-2c9ccc8090a2">1009</Doc_x0020_Number>
    <Doc_x0020_type xmlns="5b587354-aaca-46cd-a80e-2c9ccc8090a2">Resource</Doc_x0020_type>
    <Rev_x0020_No xmlns="5b587354-aaca-46cd-a80e-2c9ccc8090a2">1</Rev_x0020_N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F9D9DF-13F7-46B2-A96A-31850608A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4ab4b-28b6-4256-af40-8b3282d6ea5a"/>
    <ds:schemaRef ds:uri="5b587354-aaca-46cd-a80e-2c9ccc809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E986EC-21F0-4C86-A70A-DCC5A691FCDC}">
  <ds:schemaRefs>
    <ds:schemaRef ds:uri="http://schemas.microsoft.com/office/2006/metadata/properties"/>
    <ds:schemaRef ds:uri="http://schemas.microsoft.com/office/infopath/2007/PartnerControls"/>
    <ds:schemaRef ds:uri="5b587354-aaca-46cd-a80e-2c9ccc8090a2"/>
  </ds:schemaRefs>
</ds:datastoreItem>
</file>

<file path=customXml/itemProps3.xml><?xml version="1.0" encoding="utf-8"?>
<ds:datastoreItem xmlns:ds="http://schemas.openxmlformats.org/officeDocument/2006/customXml" ds:itemID="{83C5A872-F6DF-4435-85F7-E63B179843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</Words>
  <Application>Microsoft Office PowerPoint</Application>
  <PresentationFormat>A4 Paper (210x297 mm)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Army Cadets V3</vt:lpstr>
      <vt:lpstr>The Army Cadet Experience</vt:lpstr>
      <vt:lpstr>Introduction</vt:lpstr>
      <vt:lpstr>The Army Cadet Experience</vt:lpstr>
      <vt:lpstr>Core Subjects</vt:lpstr>
      <vt:lpstr>Broader Development Opportunities</vt:lpstr>
      <vt:lpstr>Nationally Recognised Qualifications and Awards</vt:lpstr>
      <vt:lpstr>Summary</vt:lpstr>
      <vt:lpstr>Any Questions?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Rick Le Sauvage</cp:lastModifiedBy>
  <cp:revision>76</cp:revision>
  <dcterms:created xsi:type="dcterms:W3CDTF">2020-04-06T20:33:10Z</dcterms:created>
  <dcterms:modified xsi:type="dcterms:W3CDTF">2024-12-10T16:16:04Z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0x01010052B1790A3058DF49905773D4843EBD82</vt:lpwstr>
  </property>
  <property fmtid="{D5CDD505-2E9C-101B-9397-08002B2CF9AE}" pid="3" name="Subject Category">
    <vt:lpwstr>7;#Cadet Forces|481afdeb-ad7e-4000-964e-5e51f8622026</vt:lpwstr>
  </property>
  <property fmtid="{D5CDD505-2E9C-101B-9397-08002B2CF9AE}" pid="4" name="TaxKeyword">
    <vt:lpwstr/>
  </property>
  <property fmtid="{D5CDD505-2E9C-101B-9397-08002B2CF9AE}" pid="5" name="Subject Keywords">
    <vt:lpwstr>8;#Cadet Forces|5f2d7bd3-d404-459c-abcf-e53a1bed84ec;#17;#Cadets policy|fffda202-36ba-486e-ba0c-835191d91908</vt:lpwstr>
  </property>
  <property fmtid="{D5CDD505-2E9C-101B-9397-08002B2CF9AE}" pid="6" name="Business Owner">
    <vt:lpwstr>10;#Army|4a8c965d-cc53-44ab-89f2-c6302adfc95c</vt:lpwstr>
  </property>
  <property fmtid="{D5CDD505-2E9C-101B-9397-08002B2CF9AE}" pid="7" name="fileplanid">
    <vt:lpwstr>9;#04 Deliver the Unit's objectives|954cf193-6423-4137-9b07-8b4f402d8d43</vt:lpwstr>
  </property>
</Properties>
</file>