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0" r:id="rId3"/>
    <p:sldId id="261" r:id="rId4"/>
    <p:sldId id="257" r:id="rId5"/>
    <p:sldId id="258" r:id="rId6"/>
    <p:sldId id="259" r:id="rId7"/>
    <p:sldId id="264" r:id="rId8"/>
    <p:sldId id="260" r:id="rId9"/>
    <p:sldId id="262" r:id="rId10"/>
    <p:sldId id="263"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993800-BB1F-4202-9AD0-BF42C54F11A6}" type="datetimeFigureOut">
              <a:rPr lang="en-GB" smtClean="0"/>
              <a:pPr/>
              <a:t>18/06/2014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516F30-783A-4A8E-A563-79157CF5500C}" type="slidenum">
              <a:rPr lang="en-GB" smtClean="0"/>
              <a:pPr/>
              <a:t>‹#›</a:t>
            </a:fld>
            <a:endParaRPr lang="en-GB"/>
          </a:p>
        </p:txBody>
      </p:sp>
    </p:spTree>
    <p:extLst>
      <p:ext uri="{BB962C8B-B14F-4D97-AF65-F5344CB8AC3E}">
        <p14:creationId xmlns:p14="http://schemas.microsoft.com/office/powerpoint/2010/main" xmlns="" val="3409550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95F994C-99A6-44B2-88DF-057E7058C816}" type="datetime1">
              <a:rPr lang="en-US" smtClean="0"/>
              <a:pPr/>
              <a:t>6/18/2014</a:t>
            </a:fld>
            <a:endParaRPr lang="en-US"/>
          </a:p>
        </p:txBody>
      </p:sp>
      <p:sp>
        <p:nvSpPr>
          <p:cNvPr id="19" name="Footer Placeholder 18"/>
          <p:cNvSpPr>
            <a:spLocks noGrp="1"/>
          </p:cNvSpPr>
          <p:nvPr>
            <p:ph type="ftr" sz="quarter" idx="11"/>
          </p:nvPr>
        </p:nvSpPr>
        <p:spPr/>
        <p:txBody>
          <a:bodyPr/>
          <a:lstStyle/>
          <a:p>
            <a:r>
              <a:rPr lang="en-US" smtClean="0"/>
              <a:t>JOnathan Peel UCGS 2014</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2B3E98-2043-41E2-B393-A3C787B721B2}" type="datetime1">
              <a:rPr lang="en-US" smtClean="0"/>
              <a:pPr/>
              <a:t>6/18/2014</a:t>
            </a:fld>
            <a:endParaRPr lang="en-US"/>
          </a:p>
        </p:txBody>
      </p:sp>
      <p:sp>
        <p:nvSpPr>
          <p:cNvPr id="5" name="Footer Placeholder 4"/>
          <p:cNvSpPr>
            <a:spLocks noGrp="1"/>
          </p:cNvSpPr>
          <p:nvPr>
            <p:ph type="ftr" sz="quarter" idx="11"/>
          </p:nvPr>
        </p:nvSpPr>
        <p:spPr/>
        <p:txBody>
          <a:bodyPr/>
          <a:lstStyle/>
          <a:p>
            <a:r>
              <a:rPr lang="en-US" smtClean="0"/>
              <a:t>JOnathan Peel UCGS 2014</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0EC36F-F237-4C20-9186-CF4948073F03}" type="datetime1">
              <a:rPr lang="en-US" smtClean="0"/>
              <a:pPr/>
              <a:t>6/18/2014</a:t>
            </a:fld>
            <a:endParaRPr lang="en-US"/>
          </a:p>
        </p:txBody>
      </p:sp>
      <p:sp>
        <p:nvSpPr>
          <p:cNvPr id="5" name="Footer Placeholder 4"/>
          <p:cNvSpPr>
            <a:spLocks noGrp="1"/>
          </p:cNvSpPr>
          <p:nvPr>
            <p:ph type="ftr" sz="quarter" idx="11"/>
          </p:nvPr>
        </p:nvSpPr>
        <p:spPr/>
        <p:txBody>
          <a:bodyPr/>
          <a:lstStyle/>
          <a:p>
            <a:r>
              <a:rPr lang="en-US" smtClean="0"/>
              <a:t>JOnathan Peel UCGS 2014</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D67F6B-E4D1-45EA-B08A-2873FD74197B}" type="datetime1">
              <a:rPr lang="en-US" smtClean="0"/>
              <a:pPr/>
              <a:t>6/18/2014</a:t>
            </a:fld>
            <a:endParaRPr lang="en-US"/>
          </a:p>
        </p:txBody>
      </p:sp>
      <p:sp>
        <p:nvSpPr>
          <p:cNvPr id="5" name="Footer Placeholder 4"/>
          <p:cNvSpPr>
            <a:spLocks noGrp="1"/>
          </p:cNvSpPr>
          <p:nvPr>
            <p:ph type="ftr" sz="quarter" idx="11"/>
          </p:nvPr>
        </p:nvSpPr>
        <p:spPr/>
        <p:txBody>
          <a:bodyPr/>
          <a:lstStyle/>
          <a:p>
            <a:r>
              <a:rPr lang="en-US" smtClean="0"/>
              <a:t>JOnathan Peel UCGS 2014</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C05E48D-85A1-40EE-879A-4636DC91CDCF}" type="datetime1">
              <a:rPr lang="en-US" smtClean="0"/>
              <a:pPr/>
              <a:t>6/18/2014</a:t>
            </a:fld>
            <a:endParaRPr lang="en-US"/>
          </a:p>
        </p:txBody>
      </p:sp>
      <p:sp>
        <p:nvSpPr>
          <p:cNvPr id="5" name="Footer Placeholder 4"/>
          <p:cNvSpPr>
            <a:spLocks noGrp="1"/>
          </p:cNvSpPr>
          <p:nvPr>
            <p:ph type="ftr" sz="quarter" idx="11"/>
          </p:nvPr>
        </p:nvSpPr>
        <p:spPr/>
        <p:txBody>
          <a:bodyPr/>
          <a:lstStyle/>
          <a:p>
            <a:r>
              <a:rPr lang="en-US" smtClean="0"/>
              <a:t>JOnathan Peel UCGS 2014</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BC0375-350F-4A9F-8207-FB268E622A1B}" type="datetime1">
              <a:rPr lang="en-US" smtClean="0"/>
              <a:pPr/>
              <a:t>6/18/2014</a:t>
            </a:fld>
            <a:endParaRPr lang="en-US"/>
          </a:p>
        </p:txBody>
      </p:sp>
      <p:sp>
        <p:nvSpPr>
          <p:cNvPr id="6" name="Footer Placeholder 5"/>
          <p:cNvSpPr>
            <a:spLocks noGrp="1"/>
          </p:cNvSpPr>
          <p:nvPr>
            <p:ph type="ftr" sz="quarter" idx="11"/>
          </p:nvPr>
        </p:nvSpPr>
        <p:spPr/>
        <p:txBody>
          <a:bodyPr/>
          <a:lstStyle/>
          <a:p>
            <a:r>
              <a:rPr lang="en-US" smtClean="0"/>
              <a:t>JOnathan Peel UCGS 2014</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16FD31C-2779-4CFC-BC9B-0C4D4BFBDC50}" type="datetime1">
              <a:rPr lang="en-US" smtClean="0"/>
              <a:pPr/>
              <a:t>6/18/2014</a:t>
            </a:fld>
            <a:endParaRPr lang="en-US"/>
          </a:p>
        </p:txBody>
      </p:sp>
      <p:sp>
        <p:nvSpPr>
          <p:cNvPr id="8" name="Footer Placeholder 7"/>
          <p:cNvSpPr>
            <a:spLocks noGrp="1"/>
          </p:cNvSpPr>
          <p:nvPr>
            <p:ph type="ftr" sz="quarter" idx="11"/>
          </p:nvPr>
        </p:nvSpPr>
        <p:spPr/>
        <p:txBody>
          <a:bodyPr/>
          <a:lstStyle/>
          <a:p>
            <a:r>
              <a:rPr lang="en-US" smtClean="0"/>
              <a:t>JOnathan Peel UCGS 2014</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22BD47-8E01-4620-B538-0A25A2603DD6}" type="datetime1">
              <a:rPr lang="en-US" smtClean="0"/>
              <a:pPr/>
              <a:t>6/18/2014</a:t>
            </a:fld>
            <a:endParaRPr lang="en-US"/>
          </a:p>
        </p:txBody>
      </p:sp>
      <p:sp>
        <p:nvSpPr>
          <p:cNvPr id="4" name="Footer Placeholder 3"/>
          <p:cNvSpPr>
            <a:spLocks noGrp="1"/>
          </p:cNvSpPr>
          <p:nvPr>
            <p:ph type="ftr" sz="quarter" idx="11"/>
          </p:nvPr>
        </p:nvSpPr>
        <p:spPr/>
        <p:txBody>
          <a:bodyPr/>
          <a:lstStyle/>
          <a:p>
            <a:r>
              <a:rPr lang="en-US" smtClean="0"/>
              <a:t>JOnathan Peel UCGS 2014</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74D0B-4BB2-4251-8A45-D30AC37E37E1}" type="datetime1">
              <a:rPr lang="en-US" smtClean="0"/>
              <a:pPr/>
              <a:t>6/18/2014</a:t>
            </a:fld>
            <a:endParaRPr lang="en-US"/>
          </a:p>
        </p:txBody>
      </p:sp>
      <p:sp>
        <p:nvSpPr>
          <p:cNvPr id="3" name="Footer Placeholder 2"/>
          <p:cNvSpPr>
            <a:spLocks noGrp="1"/>
          </p:cNvSpPr>
          <p:nvPr>
            <p:ph type="ftr" sz="quarter" idx="11"/>
          </p:nvPr>
        </p:nvSpPr>
        <p:spPr/>
        <p:txBody>
          <a:bodyPr/>
          <a:lstStyle/>
          <a:p>
            <a:r>
              <a:rPr lang="en-US" smtClean="0"/>
              <a:t>JOnathan Peel UCGS 2014</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A86774-06E8-48EF-BDE5-B365BB94FC01}" type="datetime1">
              <a:rPr lang="en-US" smtClean="0"/>
              <a:pPr/>
              <a:t>6/18/2014</a:t>
            </a:fld>
            <a:endParaRPr lang="en-US"/>
          </a:p>
        </p:txBody>
      </p:sp>
      <p:sp>
        <p:nvSpPr>
          <p:cNvPr id="6" name="Footer Placeholder 5"/>
          <p:cNvSpPr>
            <a:spLocks noGrp="1"/>
          </p:cNvSpPr>
          <p:nvPr>
            <p:ph type="ftr" sz="quarter" idx="11"/>
          </p:nvPr>
        </p:nvSpPr>
        <p:spPr/>
        <p:txBody>
          <a:bodyPr/>
          <a:lstStyle/>
          <a:p>
            <a:r>
              <a:rPr lang="en-US" smtClean="0"/>
              <a:t>JOnathan Peel UCGS 2014</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29D083-DD1F-4FA3-B27C-0C8710FD4ED9}" type="datetime1">
              <a:rPr lang="en-US" smtClean="0"/>
              <a:pPr/>
              <a:t>6/18/2014</a:t>
            </a:fld>
            <a:endParaRPr lang="en-US"/>
          </a:p>
        </p:txBody>
      </p:sp>
      <p:sp>
        <p:nvSpPr>
          <p:cNvPr id="6" name="Footer Placeholder 5"/>
          <p:cNvSpPr>
            <a:spLocks noGrp="1"/>
          </p:cNvSpPr>
          <p:nvPr>
            <p:ph type="ftr" sz="quarter" idx="11"/>
          </p:nvPr>
        </p:nvSpPr>
        <p:spPr/>
        <p:txBody>
          <a:bodyPr/>
          <a:lstStyle/>
          <a:p>
            <a:r>
              <a:rPr lang="en-US" smtClean="0"/>
              <a:t>JOnathan Peel UCGS 2014</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19BE76D-2726-407B-A843-EEF77A110015}" type="datetime1">
              <a:rPr lang="en-US" smtClean="0"/>
              <a:pPr/>
              <a:t>6/18/2014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JOnathan Peel UCGS 2014</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My </a:t>
            </a:r>
            <a:r>
              <a:rPr lang="en-GB" dirty="0" smtClean="0"/>
              <a:t>Last Duchess: SCASI </a:t>
            </a:r>
            <a:endParaRPr lang="en-GB" dirty="0"/>
          </a:p>
        </p:txBody>
      </p:sp>
      <p:sp>
        <p:nvSpPr>
          <p:cNvPr id="3" name="Subtitle 2"/>
          <p:cNvSpPr>
            <a:spLocks noGrp="1"/>
          </p:cNvSpPr>
          <p:nvPr>
            <p:ph type="subTitle" idx="1"/>
          </p:nvPr>
        </p:nvSpPr>
        <p:spPr/>
        <p:txBody>
          <a:bodyPr/>
          <a:lstStyle/>
          <a:p>
            <a:fld id="{62955292-DE07-4472-BDA6-1E86C8B3FB62}" type="datetime2">
              <a:rPr lang="en-GB" smtClean="0"/>
              <a:pPr/>
              <a:t>Wednesday, 18 June 2014</a:t>
            </a:fld>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289474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DUCHESS 3</a:t>
            </a:r>
            <a:endParaRPr lang="en-GB" dirty="0"/>
          </a:p>
        </p:txBody>
      </p:sp>
      <p:sp>
        <p:nvSpPr>
          <p:cNvPr id="3" name="Content Placeholder 2"/>
          <p:cNvSpPr>
            <a:spLocks noGrp="1"/>
          </p:cNvSpPr>
          <p:nvPr>
            <p:ph idx="1"/>
          </p:nvPr>
        </p:nvSpPr>
        <p:spPr/>
        <p:txBody>
          <a:bodyPr>
            <a:normAutofit lnSpcReduction="10000"/>
          </a:bodyPr>
          <a:lstStyle/>
          <a:p>
            <a:r>
              <a:rPr lang="en-GB" dirty="0" smtClean="0"/>
              <a:t>What do you make of the list of her “likes”?</a:t>
            </a:r>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r>
              <a:rPr lang="en-GB" dirty="0" smtClean="0"/>
              <a:t>Can you find evidence of the Duke’s jealousy here, as well as of the Duchess’ simple pleasures?</a:t>
            </a:r>
            <a:endParaRPr lang="en-GB" dirty="0"/>
          </a:p>
        </p:txBody>
      </p:sp>
      <p:sp>
        <p:nvSpPr>
          <p:cNvPr id="4" name="Rectangle 3"/>
          <p:cNvSpPr/>
          <p:nvPr/>
        </p:nvSpPr>
        <p:spPr>
          <a:xfrm>
            <a:off x="1295400" y="2743200"/>
            <a:ext cx="4876800" cy="2308324"/>
          </a:xfrm>
          <a:prstGeom prst="rect">
            <a:avLst/>
          </a:prstGeom>
        </p:spPr>
        <p:txBody>
          <a:bodyPr wrap="square">
            <a:spAutoFit/>
          </a:bodyPr>
          <a:lstStyle/>
          <a:p>
            <a:r>
              <a:rPr lang="en-GB" dirty="0"/>
              <a:t>Sir, ’twas all one! </a:t>
            </a:r>
            <a:r>
              <a:rPr lang="en-GB" b="1" dirty="0"/>
              <a:t>My favour </a:t>
            </a:r>
            <a:r>
              <a:rPr lang="en-GB" dirty="0"/>
              <a:t>at her breast,</a:t>
            </a:r>
          </a:p>
          <a:p>
            <a:r>
              <a:rPr lang="en-GB" b="1" dirty="0"/>
              <a:t>The dropping of the daylight in the West</a:t>
            </a:r>
            <a:r>
              <a:rPr lang="en-GB" dirty="0"/>
              <a:t>,</a:t>
            </a:r>
          </a:p>
          <a:p>
            <a:r>
              <a:rPr lang="en-GB" b="1" dirty="0"/>
              <a:t>The bough of cherries </a:t>
            </a:r>
            <a:r>
              <a:rPr lang="en-GB" dirty="0"/>
              <a:t>some officious fool</a:t>
            </a:r>
          </a:p>
          <a:p>
            <a:r>
              <a:rPr lang="en-GB" dirty="0"/>
              <a:t>Broke in the orchard for her, the </a:t>
            </a:r>
            <a:r>
              <a:rPr lang="en-GB" b="1" dirty="0"/>
              <a:t>white mule</a:t>
            </a:r>
          </a:p>
          <a:p>
            <a:r>
              <a:rPr lang="en-GB" dirty="0"/>
              <a:t>She rode with round the terrace — all and each</a:t>
            </a:r>
          </a:p>
          <a:p>
            <a:r>
              <a:rPr lang="en-GB" dirty="0" smtClean="0"/>
              <a:t> </a:t>
            </a:r>
            <a:r>
              <a:rPr lang="en-GB" dirty="0"/>
              <a:t>Would draw from her alike the approving speech,</a:t>
            </a:r>
          </a:p>
          <a:p>
            <a:r>
              <a:rPr lang="en-GB" dirty="0"/>
              <a:t>Or blush, at least. </a:t>
            </a:r>
          </a:p>
        </p:txBody>
      </p:sp>
      <p:sp>
        <p:nvSpPr>
          <p:cNvPr id="5" name="Footer Placeholder 4"/>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941533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Narrator &amp; </a:t>
            </a:r>
            <a:r>
              <a:rPr lang="en-GB" dirty="0" err="1" smtClean="0"/>
              <a:t>Pandolfo</a:t>
            </a:r>
            <a:endParaRPr lang="en-GB" dirty="0"/>
          </a:p>
        </p:txBody>
      </p:sp>
      <p:sp>
        <p:nvSpPr>
          <p:cNvPr id="3" name="Content Placeholder 2"/>
          <p:cNvSpPr>
            <a:spLocks noGrp="1"/>
          </p:cNvSpPr>
          <p:nvPr>
            <p:ph idx="1"/>
          </p:nvPr>
        </p:nvSpPr>
        <p:spPr/>
        <p:txBody>
          <a:bodyPr/>
          <a:lstStyle/>
          <a:p>
            <a:pPr marL="0" indent="0">
              <a:buNone/>
            </a:pPr>
            <a:r>
              <a:rPr lang="en-GB" dirty="0" smtClean="0"/>
              <a:t>Narrator says little but does start to ask questions to prompt the story</a:t>
            </a:r>
            <a:r>
              <a:rPr lang="en-GB" dirty="0"/>
              <a:t>: </a:t>
            </a:r>
            <a:r>
              <a:rPr lang="en-GB" dirty="0" smtClean="0"/>
              <a:t>“</a:t>
            </a:r>
            <a:r>
              <a:rPr lang="en-GB" sz="1800" dirty="0"/>
              <a:t>How such a glance came </a:t>
            </a:r>
            <a:r>
              <a:rPr lang="en-GB" sz="1800" dirty="0" smtClean="0"/>
              <a:t>there; so</a:t>
            </a:r>
            <a:r>
              <a:rPr lang="en-GB" sz="1800" dirty="0"/>
              <a:t>, not the first</a:t>
            </a:r>
          </a:p>
          <a:p>
            <a:pPr marL="0" indent="0">
              <a:buNone/>
            </a:pPr>
            <a:r>
              <a:rPr lang="en-GB" sz="1800" dirty="0"/>
              <a:t>Are you to turn and ask thus</a:t>
            </a:r>
            <a:r>
              <a:rPr lang="en-GB" sz="1800" dirty="0" smtClean="0"/>
              <a:t>.”</a:t>
            </a:r>
          </a:p>
          <a:p>
            <a:pPr marL="0" indent="0">
              <a:buNone/>
            </a:pPr>
            <a:endParaRPr lang="en-GB" sz="1800" dirty="0"/>
          </a:p>
          <a:p>
            <a:pPr marL="0" indent="0">
              <a:buNone/>
            </a:pPr>
            <a:r>
              <a:rPr lang="en-GB" sz="1800" dirty="0" smtClean="0"/>
              <a:t>Can you find other moments when the Duke talks to the envoy?</a:t>
            </a:r>
          </a:p>
          <a:p>
            <a:pPr marL="0" indent="0">
              <a:buNone/>
            </a:pPr>
            <a:endParaRPr lang="en-GB" sz="1800" dirty="0"/>
          </a:p>
          <a:p>
            <a:pPr marL="0" indent="0">
              <a:buNone/>
            </a:pPr>
            <a:r>
              <a:rPr lang="en-GB" sz="1800" dirty="0" smtClean="0"/>
              <a:t>What is the envoy actually doing in the palace?   What message would you take back to your master if you were the envoy? Why?</a:t>
            </a:r>
          </a:p>
          <a:p>
            <a:pPr marL="0" indent="0">
              <a:buNone/>
            </a:pPr>
            <a:endParaRPr lang="en-GB" sz="1800" dirty="0"/>
          </a:p>
          <a:p>
            <a:pPr marL="0" indent="0">
              <a:buNone/>
            </a:pPr>
            <a:r>
              <a:rPr lang="en-GB" sz="1800" dirty="0" smtClean="0"/>
              <a:t>Fra </a:t>
            </a:r>
            <a:r>
              <a:rPr lang="en-GB" sz="1800" dirty="0" err="1" smtClean="0"/>
              <a:t>Pandolfo</a:t>
            </a:r>
            <a:r>
              <a:rPr lang="en-GB" sz="1800" dirty="0" smtClean="0"/>
              <a:t>:  A monk is the painter… can you think why this would be?  </a:t>
            </a:r>
            <a:endParaRPr lang="en-GB" sz="1800"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1108694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ACTION:</a:t>
            </a:r>
            <a:endParaRPr lang="en-GB" dirty="0"/>
          </a:p>
        </p:txBody>
      </p:sp>
      <p:sp>
        <p:nvSpPr>
          <p:cNvPr id="3" name="Content Placeholder 2"/>
          <p:cNvSpPr>
            <a:spLocks noGrp="1"/>
          </p:cNvSpPr>
          <p:nvPr>
            <p:ph idx="1"/>
          </p:nvPr>
        </p:nvSpPr>
        <p:spPr/>
        <p:txBody>
          <a:bodyPr/>
          <a:lstStyle/>
          <a:p>
            <a:r>
              <a:rPr lang="en-GB" dirty="0" smtClean="0"/>
              <a:t>What actually happens in this poem?</a:t>
            </a:r>
          </a:p>
          <a:p>
            <a:r>
              <a:rPr lang="en-GB" dirty="0" smtClean="0"/>
              <a:t>The narrator and the Duke stop in front of a portrait.  The Duke </a:t>
            </a:r>
            <a:r>
              <a:rPr lang="en-GB" b="1" dirty="0" smtClean="0"/>
              <a:t>pulls back the curtains </a:t>
            </a:r>
            <a:r>
              <a:rPr lang="en-GB" dirty="0" smtClean="0"/>
              <a:t>to reveal: His Last Duchess.  The narrator </a:t>
            </a:r>
            <a:r>
              <a:rPr lang="en-GB" b="1" dirty="0" smtClean="0"/>
              <a:t>sits</a:t>
            </a:r>
            <a:r>
              <a:rPr lang="en-GB" dirty="0" smtClean="0"/>
              <a:t> and listens before the pair move on through the palace to the </a:t>
            </a:r>
            <a:r>
              <a:rPr lang="en-GB" b="1" dirty="0" smtClean="0"/>
              <a:t>sculpture gallery</a:t>
            </a:r>
            <a:r>
              <a:rPr lang="en-GB" dirty="0" smtClean="0"/>
              <a:t>.</a:t>
            </a:r>
          </a:p>
          <a:p>
            <a:endParaRPr lang="en-GB" dirty="0"/>
          </a:p>
          <a:p>
            <a:r>
              <a:rPr lang="en-GB" dirty="0" smtClean="0"/>
              <a:t>The Duke is showing off his collection and his wealth.</a:t>
            </a:r>
          </a:p>
          <a:p>
            <a:r>
              <a:rPr lang="en-GB" dirty="0" smtClean="0"/>
              <a:t>What does this say about his attitude to the woman (women) he married?</a:t>
            </a:r>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3949586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STYLE:</a:t>
            </a:r>
            <a:endParaRPr lang="en-GB" dirty="0"/>
          </a:p>
        </p:txBody>
      </p:sp>
      <p:sp>
        <p:nvSpPr>
          <p:cNvPr id="3" name="Content Placeholder 2"/>
          <p:cNvSpPr>
            <a:spLocks noGrp="1"/>
          </p:cNvSpPr>
          <p:nvPr>
            <p:ph idx="1"/>
          </p:nvPr>
        </p:nvSpPr>
        <p:spPr/>
        <p:txBody>
          <a:bodyPr/>
          <a:lstStyle/>
          <a:p>
            <a:r>
              <a:rPr lang="en-GB" dirty="0" smtClean="0"/>
              <a:t>Block of text: HEROIC COUPLETS of Iambic Pentameter (they rhyme!): why might Browning have chosen this form?</a:t>
            </a:r>
          </a:p>
          <a:p>
            <a:r>
              <a:rPr lang="en-GB" dirty="0" smtClean="0"/>
              <a:t>Single slab of text resembles the MARBLE – a cold stone used for funeral monuments for which Ferrara is famous.</a:t>
            </a:r>
          </a:p>
          <a:p>
            <a:r>
              <a:rPr lang="en-GB" dirty="0" smtClean="0"/>
              <a:t>Direct speech: This is a DRAMATIC MONOLOGUE.</a:t>
            </a:r>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2156117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Why do so many lines show </a:t>
            </a:r>
            <a:r>
              <a:rPr lang="en-GB" dirty="0" err="1"/>
              <a:t>enjambement</a:t>
            </a:r>
            <a:r>
              <a:rPr lang="en-GB" dirty="0"/>
              <a:t> and </a:t>
            </a:r>
            <a:r>
              <a:rPr lang="en-GB" dirty="0" smtClean="0"/>
              <a:t>caesura?</a:t>
            </a:r>
            <a:endParaRPr lang="en-GB" dirty="0"/>
          </a:p>
        </p:txBody>
      </p:sp>
      <p:sp>
        <p:nvSpPr>
          <p:cNvPr id="5" name="Content Placeholder 4"/>
          <p:cNvSpPr>
            <a:spLocks noGrp="1"/>
          </p:cNvSpPr>
          <p:nvPr>
            <p:ph sz="half" idx="1"/>
          </p:nvPr>
        </p:nvSpPr>
        <p:spPr/>
        <p:txBody>
          <a:bodyPr/>
          <a:lstStyle/>
          <a:p>
            <a:r>
              <a:rPr lang="en-GB" dirty="0" smtClean="0"/>
              <a:t>The Duke resembles the cold hearted MARBLE…</a:t>
            </a:r>
          </a:p>
          <a:p>
            <a:r>
              <a:rPr lang="en-GB" dirty="0" smtClean="0"/>
              <a:t>The breaks are suggestive that his power is NOT secure</a:t>
            </a:r>
          </a:p>
          <a:p>
            <a:r>
              <a:rPr lang="en-GB" dirty="0" smtClean="0"/>
              <a:t>Perhaps Browning wants to show that the power he wields is flawed?</a:t>
            </a:r>
            <a:endParaRPr lang="en-GB" dirty="0"/>
          </a:p>
        </p:txBody>
      </p:sp>
      <p:sp>
        <p:nvSpPr>
          <p:cNvPr id="6" name="Content Placeholder 5"/>
          <p:cNvSpPr>
            <a:spLocks noGrp="1"/>
          </p:cNvSpPr>
          <p:nvPr>
            <p:ph sz="half" idx="2"/>
          </p:nvPr>
        </p:nvSpPr>
        <p:spPr/>
        <p:txBody>
          <a:bodyPr/>
          <a:lstStyle/>
          <a:p>
            <a:r>
              <a:rPr lang="en-GB" dirty="0" smtClean="0"/>
              <a:t>The Duke is all powerful</a:t>
            </a:r>
          </a:p>
          <a:p>
            <a:r>
              <a:rPr lang="en-GB" dirty="0" smtClean="0"/>
              <a:t>He can even use his power to break MARBLE, in the sense that he is not restricted by convention.</a:t>
            </a:r>
          </a:p>
          <a:p>
            <a:r>
              <a:rPr lang="en-GB" dirty="0" smtClean="0"/>
              <a:t>He is in complete control.</a:t>
            </a:r>
            <a:endParaRPr lang="en-GB" dirty="0"/>
          </a:p>
        </p:txBody>
      </p:sp>
      <p:sp>
        <p:nvSpPr>
          <p:cNvPr id="7" name="Footer Placeholder 6"/>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2670436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IDEAS</a:t>
            </a:r>
            <a:endParaRPr lang="en-GB" dirty="0"/>
          </a:p>
        </p:txBody>
      </p:sp>
      <p:sp>
        <p:nvSpPr>
          <p:cNvPr id="5" name="Content Placeholder 4"/>
          <p:cNvSpPr>
            <a:spLocks noGrp="1"/>
          </p:cNvSpPr>
          <p:nvPr>
            <p:ph idx="1"/>
          </p:nvPr>
        </p:nvSpPr>
        <p:spPr/>
        <p:txBody>
          <a:bodyPr/>
          <a:lstStyle/>
          <a:p>
            <a:r>
              <a:rPr lang="en-GB" dirty="0" smtClean="0"/>
              <a:t>What do you think this poem is saying about the nature of:</a:t>
            </a:r>
          </a:p>
          <a:p>
            <a:r>
              <a:rPr lang="en-GB" dirty="0" smtClean="0"/>
              <a:t>Marriage?</a:t>
            </a:r>
          </a:p>
          <a:p>
            <a:r>
              <a:rPr lang="en-GB" dirty="0" smtClean="0"/>
              <a:t>Women in society?</a:t>
            </a:r>
          </a:p>
          <a:p>
            <a:r>
              <a:rPr lang="en-GB" dirty="0" smtClean="0"/>
              <a:t>The nature of love?</a:t>
            </a:r>
          </a:p>
          <a:p>
            <a:r>
              <a:rPr lang="en-GB" dirty="0" smtClean="0"/>
              <a:t>Masculine power?</a:t>
            </a:r>
          </a:p>
          <a:p>
            <a:endParaRPr lang="en-GB" dirty="0"/>
          </a:p>
          <a:p>
            <a:r>
              <a:rPr lang="en-GB" dirty="0" smtClean="0"/>
              <a:t>NB, the Duke is not being held up as a good role model…</a:t>
            </a:r>
          </a:p>
          <a:p>
            <a:endParaRPr lang="en-GB" dirty="0"/>
          </a:p>
        </p:txBody>
      </p:sp>
      <p:sp>
        <p:nvSpPr>
          <p:cNvPr id="6" name="Footer Placeholder 5"/>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3251827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9800" y="680671"/>
            <a:ext cx="5257800" cy="61172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6326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numCol="2">
            <a:normAutofit fontScale="32500" lnSpcReduction="20000"/>
          </a:bodyPr>
          <a:lstStyle/>
          <a:p>
            <a:r>
              <a:rPr lang="en-GB" b="1" dirty="0"/>
              <a:t>My Last Duchess</a:t>
            </a:r>
          </a:p>
          <a:p>
            <a:r>
              <a:rPr lang="en-GB" b="1" dirty="0"/>
              <a:t>Ferrara</a:t>
            </a:r>
          </a:p>
          <a:p>
            <a:r>
              <a:rPr lang="en-GB" dirty="0"/>
              <a:t>That's my last Duchess painted on the wall,</a:t>
            </a:r>
          </a:p>
          <a:p>
            <a:r>
              <a:rPr lang="en-GB" dirty="0"/>
              <a:t>Looking as if she were alive. I call</a:t>
            </a:r>
          </a:p>
          <a:p>
            <a:r>
              <a:rPr lang="en-GB" dirty="0"/>
              <a:t>That piece a wonder, now: </a:t>
            </a:r>
            <a:r>
              <a:rPr lang="en-GB" dirty="0" err="1"/>
              <a:t>Frà</a:t>
            </a:r>
            <a:r>
              <a:rPr lang="en-GB" dirty="0"/>
              <a:t> </a:t>
            </a:r>
            <a:r>
              <a:rPr lang="en-GB" dirty="0" err="1"/>
              <a:t>Pandolf's</a:t>
            </a:r>
            <a:r>
              <a:rPr lang="en-GB" dirty="0"/>
              <a:t> hands</a:t>
            </a:r>
          </a:p>
          <a:p>
            <a:r>
              <a:rPr lang="en-GB" dirty="0"/>
              <a:t>Worked busily a day, and there she stands.</a:t>
            </a:r>
          </a:p>
          <a:p>
            <a:r>
              <a:rPr lang="en-GB" dirty="0" smtClean="0"/>
              <a:t>5  </a:t>
            </a:r>
            <a:r>
              <a:rPr lang="en-GB" dirty="0" err="1"/>
              <a:t>Will't</a:t>
            </a:r>
            <a:r>
              <a:rPr lang="en-GB" dirty="0"/>
              <a:t> please you sit and look at her? I said</a:t>
            </a:r>
          </a:p>
          <a:p>
            <a:r>
              <a:rPr lang="en-GB" dirty="0"/>
              <a:t>‘</a:t>
            </a:r>
            <a:r>
              <a:rPr lang="en-GB" dirty="0" err="1"/>
              <a:t>Frà</a:t>
            </a:r>
            <a:r>
              <a:rPr lang="en-GB" dirty="0"/>
              <a:t> </a:t>
            </a:r>
            <a:r>
              <a:rPr lang="en-GB" dirty="0" err="1"/>
              <a:t>Pandolf</a:t>
            </a:r>
            <a:r>
              <a:rPr lang="en-GB" dirty="0"/>
              <a:t>’ by design, for never read</a:t>
            </a:r>
          </a:p>
          <a:p>
            <a:r>
              <a:rPr lang="en-GB" dirty="0"/>
              <a:t>Strangers like you that pictured countenance,</a:t>
            </a:r>
          </a:p>
          <a:p>
            <a:r>
              <a:rPr lang="en-GB" dirty="0"/>
              <a:t>The depth and passion of its earnest glance,</a:t>
            </a:r>
          </a:p>
          <a:p>
            <a:r>
              <a:rPr lang="en-GB" dirty="0"/>
              <a:t>But to myself they turned (since none puts by</a:t>
            </a:r>
          </a:p>
          <a:p>
            <a:r>
              <a:rPr lang="en-GB" dirty="0"/>
              <a:t>10 The curtain I have drawn for you, but I)</a:t>
            </a:r>
          </a:p>
          <a:p>
            <a:r>
              <a:rPr lang="en-GB" dirty="0"/>
              <a:t>And seemed as they would ask me, if they durst,</a:t>
            </a:r>
          </a:p>
          <a:p>
            <a:r>
              <a:rPr lang="en-GB" dirty="0"/>
              <a:t>How such a glance came there; so, not the first</a:t>
            </a:r>
          </a:p>
          <a:p>
            <a:r>
              <a:rPr lang="en-GB" dirty="0"/>
              <a:t>Are you to turn and ask thus. Sir, ’twas not</a:t>
            </a:r>
          </a:p>
          <a:p>
            <a:r>
              <a:rPr lang="en-GB" dirty="0"/>
              <a:t>Her husband’s presence only, called that spot</a:t>
            </a:r>
          </a:p>
          <a:p>
            <a:r>
              <a:rPr lang="en-GB" dirty="0"/>
              <a:t>15 Of joy into the Duchess’ cheek: perhaps</a:t>
            </a:r>
          </a:p>
          <a:p>
            <a:r>
              <a:rPr lang="en-GB" dirty="0" err="1"/>
              <a:t>Frà</a:t>
            </a:r>
            <a:r>
              <a:rPr lang="en-GB" dirty="0"/>
              <a:t> </a:t>
            </a:r>
            <a:r>
              <a:rPr lang="en-GB" dirty="0" err="1"/>
              <a:t>Pandolf</a:t>
            </a:r>
            <a:r>
              <a:rPr lang="en-GB" dirty="0"/>
              <a:t> chanced to say ‘Her mantle laps</a:t>
            </a:r>
          </a:p>
          <a:p>
            <a:r>
              <a:rPr lang="en-GB" dirty="0"/>
              <a:t>Over my lady's wrist too much,’ or ‘Paint</a:t>
            </a:r>
          </a:p>
          <a:p>
            <a:r>
              <a:rPr lang="en-GB" dirty="0"/>
              <a:t>Must never hope to reproduce the faint</a:t>
            </a:r>
          </a:p>
          <a:p>
            <a:r>
              <a:rPr lang="en-GB" dirty="0"/>
              <a:t>Half-flush that dies along her throat’: such stuff</a:t>
            </a:r>
          </a:p>
          <a:p>
            <a:r>
              <a:rPr lang="en-GB" dirty="0"/>
              <a:t>20 Was courtesy, she thought, and cause enough</a:t>
            </a:r>
          </a:p>
          <a:p>
            <a:r>
              <a:rPr lang="en-GB" dirty="0"/>
              <a:t>For calling up that spot of joy. She had</a:t>
            </a:r>
          </a:p>
          <a:p>
            <a:r>
              <a:rPr lang="en-GB" dirty="0"/>
              <a:t>A heart — how shall I say? — too soon made glad,</a:t>
            </a:r>
          </a:p>
          <a:p>
            <a:r>
              <a:rPr lang="en-GB" dirty="0"/>
              <a:t>Too easily impressed; she liked </a:t>
            </a:r>
            <a:r>
              <a:rPr lang="en-GB" dirty="0" err="1"/>
              <a:t>whate’er</a:t>
            </a:r>
            <a:endParaRPr lang="en-GB" dirty="0"/>
          </a:p>
          <a:p>
            <a:r>
              <a:rPr lang="en-GB" dirty="0"/>
              <a:t>She looked on, and her looks went everywhere.</a:t>
            </a:r>
          </a:p>
          <a:p>
            <a:r>
              <a:rPr lang="en-GB" dirty="0"/>
              <a:t>25 Sir, ’twas all one! My favour at her breast,</a:t>
            </a:r>
          </a:p>
          <a:p>
            <a:r>
              <a:rPr lang="en-GB" dirty="0"/>
              <a:t>The dropping of the daylight in the West,</a:t>
            </a:r>
          </a:p>
          <a:p>
            <a:r>
              <a:rPr lang="en-GB" dirty="0"/>
              <a:t>The bough of cherries some officious fool</a:t>
            </a:r>
          </a:p>
          <a:p>
            <a:r>
              <a:rPr lang="en-GB" dirty="0"/>
              <a:t>Broke in the orchard for her, the white mule</a:t>
            </a:r>
          </a:p>
          <a:p>
            <a:r>
              <a:rPr lang="en-GB" dirty="0"/>
              <a:t>She rode with round the terrace — all and each</a:t>
            </a:r>
          </a:p>
          <a:p>
            <a:r>
              <a:rPr lang="en-GB" dirty="0"/>
              <a:t>30 Would draw from her alike the approving speech,</a:t>
            </a:r>
          </a:p>
          <a:p>
            <a:r>
              <a:rPr lang="en-GB" dirty="0"/>
              <a:t>Or blush, at least. She thanked men, — good! but thanked</a:t>
            </a:r>
          </a:p>
          <a:p>
            <a:r>
              <a:rPr lang="en-GB" dirty="0"/>
              <a:t>Somehow — I know not how — as if she ranked</a:t>
            </a:r>
          </a:p>
          <a:p>
            <a:r>
              <a:rPr lang="en-GB" dirty="0"/>
              <a:t>My gift of a nine-hundred-years-old name</a:t>
            </a:r>
          </a:p>
          <a:p>
            <a:r>
              <a:rPr lang="en-GB" dirty="0"/>
              <a:t>With anybody’s gift. Who’d stoop to blame</a:t>
            </a:r>
          </a:p>
          <a:p>
            <a:r>
              <a:rPr lang="en-GB" dirty="0"/>
              <a:t>35 This sort of trifling? Even had you skill</a:t>
            </a:r>
          </a:p>
          <a:p>
            <a:r>
              <a:rPr lang="en-GB" dirty="0"/>
              <a:t>In speech — (which I have not) — to make your will</a:t>
            </a:r>
          </a:p>
          <a:p>
            <a:r>
              <a:rPr lang="en-GB" dirty="0"/>
              <a:t>Quite clear to such an one, and say, ‘Just this</a:t>
            </a:r>
          </a:p>
          <a:p>
            <a:r>
              <a:rPr lang="en-GB" dirty="0"/>
              <a:t>Or that in you disgusts me; here you miss,</a:t>
            </a:r>
          </a:p>
          <a:p>
            <a:r>
              <a:rPr lang="en-GB" dirty="0"/>
              <a:t>Or there exceed the mark’ — and if she let</a:t>
            </a:r>
          </a:p>
          <a:p>
            <a:r>
              <a:rPr lang="en-GB" dirty="0"/>
              <a:t>40 Herself be lessoned so, nor plainly set</a:t>
            </a:r>
          </a:p>
          <a:p>
            <a:r>
              <a:rPr lang="en-GB" dirty="0"/>
              <a:t>Her wits to yours, forsooth, and made excuse,</a:t>
            </a:r>
          </a:p>
          <a:p>
            <a:r>
              <a:rPr lang="en-GB" dirty="0"/>
              <a:t>— </a:t>
            </a:r>
            <a:r>
              <a:rPr lang="en-GB" dirty="0" err="1"/>
              <a:t>E’en</a:t>
            </a:r>
            <a:r>
              <a:rPr lang="en-GB" dirty="0"/>
              <a:t> then would be some stooping; and I choose</a:t>
            </a:r>
          </a:p>
          <a:p>
            <a:r>
              <a:rPr lang="en-GB" dirty="0"/>
              <a:t>Never to stoop. Oh sir, she smiled, no doubt,</a:t>
            </a:r>
          </a:p>
          <a:p>
            <a:r>
              <a:rPr lang="en-GB" dirty="0" err="1"/>
              <a:t>Whene’er</a:t>
            </a:r>
            <a:r>
              <a:rPr lang="en-GB" dirty="0"/>
              <a:t> I passed her; but who passed without</a:t>
            </a:r>
          </a:p>
          <a:p>
            <a:r>
              <a:rPr lang="en-GB" dirty="0"/>
              <a:t>45 Much the same smile? This grew; I gave commands;</a:t>
            </a:r>
          </a:p>
          <a:p>
            <a:r>
              <a:rPr lang="en-GB" dirty="0"/>
              <a:t>Then all smiles stopped together. There she stands</a:t>
            </a:r>
          </a:p>
          <a:p>
            <a:r>
              <a:rPr lang="en-GB" dirty="0"/>
              <a:t>As if alive. </a:t>
            </a:r>
            <a:r>
              <a:rPr lang="en-GB" dirty="0" err="1"/>
              <a:t>Will’t</a:t>
            </a:r>
            <a:r>
              <a:rPr lang="en-GB" dirty="0"/>
              <a:t> please you rise? We'll meet</a:t>
            </a:r>
          </a:p>
          <a:p>
            <a:r>
              <a:rPr lang="en-GB" dirty="0"/>
              <a:t>The company below, then. I repeat,</a:t>
            </a:r>
          </a:p>
          <a:p>
            <a:r>
              <a:rPr lang="en-GB" dirty="0"/>
              <a:t>The Count your master's known munificence</a:t>
            </a:r>
          </a:p>
          <a:p>
            <a:r>
              <a:rPr lang="en-GB" dirty="0" smtClean="0"/>
              <a:t>Is </a:t>
            </a:r>
            <a:r>
              <a:rPr lang="en-GB" dirty="0"/>
              <a:t>ample warrant that no just pretence</a:t>
            </a:r>
          </a:p>
          <a:p>
            <a:r>
              <a:rPr lang="en-GB" dirty="0"/>
              <a:t>Of mine for dowry will be disallowed;</a:t>
            </a:r>
          </a:p>
          <a:p>
            <a:r>
              <a:rPr lang="en-GB" dirty="0"/>
              <a:t>Though his fair daughter’s self, as I avowed</a:t>
            </a:r>
          </a:p>
          <a:p>
            <a:r>
              <a:rPr lang="en-GB" dirty="0"/>
              <a:t>At starting, is my object. Nay, we’ll go</a:t>
            </a:r>
          </a:p>
          <a:p>
            <a:r>
              <a:rPr lang="en-GB" dirty="0"/>
              <a:t>Together down, sir. Notice Neptune, though,</a:t>
            </a:r>
          </a:p>
          <a:p>
            <a:r>
              <a:rPr lang="en-GB" dirty="0"/>
              <a:t>55 Taming a sea-horse, thought a rarity,</a:t>
            </a:r>
          </a:p>
          <a:p>
            <a:r>
              <a:rPr lang="en-GB" dirty="0"/>
              <a:t>Which Claus of Innsbruck cast in bronze for me!</a:t>
            </a:r>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1399376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POETRY ANALYSIS: SCASI</a:t>
            </a:r>
            <a:endParaRPr lang="en-GB" dirty="0"/>
          </a:p>
        </p:txBody>
      </p:sp>
      <p:sp>
        <p:nvSpPr>
          <p:cNvPr id="3" name="Content Placeholder 2"/>
          <p:cNvSpPr>
            <a:spLocks noGrp="1"/>
          </p:cNvSpPr>
          <p:nvPr>
            <p:ph idx="1"/>
          </p:nvPr>
        </p:nvSpPr>
        <p:spPr/>
        <p:txBody>
          <a:bodyPr/>
          <a:lstStyle/>
          <a:p>
            <a:r>
              <a:rPr lang="en-GB" dirty="0" smtClean="0"/>
              <a:t>You recall this mnemonic?</a:t>
            </a:r>
          </a:p>
          <a:p>
            <a:endParaRPr lang="en-GB" dirty="0"/>
          </a:p>
          <a:p>
            <a:r>
              <a:rPr lang="en-GB" dirty="0" smtClean="0"/>
              <a:t>Subject</a:t>
            </a:r>
          </a:p>
          <a:p>
            <a:r>
              <a:rPr lang="en-GB" dirty="0" smtClean="0"/>
              <a:t>Character</a:t>
            </a:r>
          </a:p>
          <a:p>
            <a:r>
              <a:rPr lang="en-GB" dirty="0" smtClean="0"/>
              <a:t>Action</a:t>
            </a:r>
          </a:p>
          <a:p>
            <a:r>
              <a:rPr lang="en-GB" dirty="0" smtClean="0"/>
              <a:t>Style</a:t>
            </a:r>
          </a:p>
          <a:p>
            <a:r>
              <a:rPr lang="en-GB" dirty="0" smtClean="0"/>
              <a:t>Ideas</a:t>
            </a:r>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105381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Subject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 good way to open an essay-  this introduction establishes your knowledge.  It also help to establish an awareness of the poet’s intention in writing…</a:t>
            </a:r>
          </a:p>
          <a:p>
            <a:endParaRPr lang="en-GB" dirty="0"/>
          </a:p>
          <a:p>
            <a:r>
              <a:rPr lang="en-GB" dirty="0" smtClean="0"/>
              <a:t>Work in pairs to summarise the subject of this poem in no more than 80 words.</a:t>
            </a:r>
          </a:p>
          <a:p>
            <a:endParaRPr lang="en-GB" dirty="0"/>
          </a:p>
          <a:p>
            <a:r>
              <a:rPr lang="en-GB" i="1" dirty="0" smtClean="0"/>
              <a:t>“Browning’s poem tells the story of the Duke of Ferrara who is showing an envoy from his future father-in-law a hidden portrait of his previous wife.  He is proud of the fact that, jealous of her innocent pleasure in all things, he had her killed.  She is now one of his art treasures, just as the statues in his gallery.”</a:t>
            </a:r>
          </a:p>
          <a:p>
            <a:r>
              <a:rPr lang="en-GB" dirty="0" smtClean="0"/>
              <a:t>What have I left out?  What have you left out?</a:t>
            </a:r>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345039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wipe(down)">
                                      <p:cBhvr>
                                        <p:cTn id="1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a:t>
            </a:r>
            <a:endParaRPr lang="en-GB" dirty="0"/>
          </a:p>
        </p:txBody>
      </p:sp>
      <p:sp>
        <p:nvSpPr>
          <p:cNvPr id="3" name="Content Placeholder 2"/>
          <p:cNvSpPr>
            <a:spLocks noGrp="1"/>
          </p:cNvSpPr>
          <p:nvPr>
            <p:ph idx="1"/>
          </p:nvPr>
        </p:nvSpPr>
        <p:spPr/>
        <p:txBody>
          <a:bodyPr/>
          <a:lstStyle/>
          <a:p>
            <a:r>
              <a:rPr lang="en-GB" dirty="0" smtClean="0"/>
              <a:t>How many characters are in this poem?</a:t>
            </a:r>
          </a:p>
          <a:p>
            <a:endParaRPr lang="en-GB" dirty="0"/>
          </a:p>
          <a:p>
            <a:r>
              <a:rPr lang="en-GB" dirty="0" smtClean="0"/>
              <a:t>4?</a:t>
            </a:r>
          </a:p>
          <a:p>
            <a:endParaRPr lang="en-GB" dirty="0"/>
          </a:p>
          <a:p>
            <a:r>
              <a:rPr lang="en-GB" dirty="0" smtClean="0"/>
              <a:t>The main character:  How does the Duke speak to the envoy?  What do you notice about this?</a:t>
            </a:r>
          </a:p>
          <a:p>
            <a:r>
              <a:rPr lang="en-GB" dirty="0" smtClean="0"/>
              <a:t>Look for the most common features of his speech.</a:t>
            </a:r>
          </a:p>
          <a:p>
            <a:r>
              <a:rPr lang="en-GB" dirty="0" smtClean="0"/>
              <a:t>1</a:t>
            </a:r>
            <a:r>
              <a:rPr lang="en-GB" baseline="30000" dirty="0" smtClean="0"/>
              <a:t>st</a:t>
            </a:r>
            <a:r>
              <a:rPr lang="en-GB" dirty="0" smtClean="0"/>
              <a:t> person, imperatives, no interruptions, short statements, possessive pronouns…</a:t>
            </a:r>
            <a:endParaRPr lang="en-GB" dirty="0"/>
          </a:p>
          <a:p>
            <a:endParaRPr lang="en-GB" dirty="0"/>
          </a:p>
          <a:p>
            <a:endParaRPr lang="en-GB" dirty="0" smtClean="0"/>
          </a:p>
          <a:p>
            <a:endParaRPr lang="en-GB" dirty="0"/>
          </a:p>
          <a:p>
            <a:endParaRPr lang="en-GB" dirty="0" smtClean="0"/>
          </a:p>
          <a:p>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18397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DUKE 2: Lines for discussion</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“That's </a:t>
            </a:r>
            <a:r>
              <a:rPr lang="en-GB" dirty="0"/>
              <a:t>my last Duchess painted on the wall</a:t>
            </a:r>
            <a:r>
              <a:rPr lang="en-GB" dirty="0" smtClean="0"/>
              <a:t>,”</a:t>
            </a:r>
            <a:endParaRPr lang="en-GB" dirty="0"/>
          </a:p>
          <a:p>
            <a:pPr marL="0" indent="0">
              <a:buNone/>
            </a:pPr>
            <a:r>
              <a:rPr lang="en-GB" dirty="0" smtClean="0"/>
              <a:t>“as </a:t>
            </a:r>
            <a:r>
              <a:rPr lang="en-GB" dirty="0"/>
              <a:t>if she ranked</a:t>
            </a:r>
          </a:p>
          <a:p>
            <a:pPr marL="0" indent="0">
              <a:buNone/>
            </a:pPr>
            <a:r>
              <a:rPr lang="en-GB" dirty="0"/>
              <a:t>My gift of a nine-hundred-years-old name</a:t>
            </a:r>
          </a:p>
          <a:p>
            <a:pPr marL="0" indent="0">
              <a:buNone/>
            </a:pPr>
            <a:r>
              <a:rPr lang="en-GB" dirty="0"/>
              <a:t>With anybody’s gift</a:t>
            </a:r>
            <a:r>
              <a:rPr lang="en-GB" dirty="0" smtClean="0"/>
              <a:t>.”</a:t>
            </a:r>
          </a:p>
          <a:p>
            <a:pPr marL="0" indent="0">
              <a:buNone/>
            </a:pPr>
            <a:r>
              <a:rPr lang="en-GB" dirty="0" smtClean="0"/>
              <a:t>“and </a:t>
            </a:r>
            <a:r>
              <a:rPr lang="en-GB" dirty="0"/>
              <a:t>I choose</a:t>
            </a:r>
          </a:p>
          <a:p>
            <a:pPr marL="0" indent="0">
              <a:buNone/>
            </a:pPr>
            <a:r>
              <a:rPr lang="en-GB" dirty="0"/>
              <a:t>Never to stoop</a:t>
            </a:r>
            <a:r>
              <a:rPr lang="en-GB" dirty="0" smtClean="0"/>
              <a:t>.”</a:t>
            </a:r>
          </a:p>
          <a:p>
            <a:pPr marL="0" indent="0">
              <a:buNone/>
            </a:pPr>
            <a:r>
              <a:rPr lang="en-GB" dirty="0" smtClean="0"/>
              <a:t>“I </a:t>
            </a:r>
            <a:r>
              <a:rPr lang="en-GB" dirty="0"/>
              <a:t>gave commands;</a:t>
            </a:r>
          </a:p>
          <a:p>
            <a:pPr marL="0" indent="0">
              <a:buNone/>
            </a:pPr>
            <a:r>
              <a:rPr lang="en-GB" dirty="0"/>
              <a:t>Then all smiles stopped together</a:t>
            </a:r>
            <a:r>
              <a:rPr lang="en-GB" dirty="0" smtClean="0"/>
              <a:t>.”</a:t>
            </a:r>
          </a:p>
          <a:p>
            <a:pPr marL="0" indent="0">
              <a:buNone/>
            </a:pPr>
            <a:r>
              <a:rPr lang="en-GB" dirty="0" smtClean="0"/>
              <a:t>“The </a:t>
            </a:r>
            <a:r>
              <a:rPr lang="en-GB" dirty="0"/>
              <a:t>Count your master's known munificence</a:t>
            </a:r>
          </a:p>
          <a:p>
            <a:pPr marL="0" indent="0">
              <a:buNone/>
            </a:pPr>
            <a:r>
              <a:rPr lang="en-GB" dirty="0"/>
              <a:t>Is ample warrant that no just pretence</a:t>
            </a:r>
          </a:p>
          <a:p>
            <a:pPr marL="0" indent="0">
              <a:buNone/>
            </a:pPr>
            <a:r>
              <a:rPr lang="en-GB" dirty="0"/>
              <a:t>Of mine for dowry will be disallowed</a:t>
            </a:r>
            <a:r>
              <a:rPr lang="en-GB" dirty="0" smtClean="0"/>
              <a:t>;”</a:t>
            </a: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92981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ircle(in)">
                                      <p:cBhvr>
                                        <p:cTn id="25" dur="2000"/>
                                        <p:tgtEl>
                                          <p:spTgt spid="3">
                                            <p:txEl>
                                              <p:pRg st="4" end="4"/>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ircle(in)">
                                      <p:cBhvr>
                                        <p:cTn id="28" dur="2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21" presetClass="entr" presetSubtype="1"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wheel(1)">
                                      <p:cBhvr>
                                        <p:cTn id="39" dur="2000"/>
                                        <p:tgtEl>
                                          <p:spTgt spid="3">
                                            <p:txEl>
                                              <p:pRg st="8" end="8"/>
                                            </p:txEl>
                                          </p:spTgt>
                                        </p:tgtEl>
                                      </p:cBhvr>
                                    </p:animEffect>
                                  </p:childTnLst>
                                </p:cTn>
                              </p:par>
                              <p:par>
                                <p:cTn id="40" presetID="21" presetClass="entr" presetSubtype="1"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heel(1)">
                                      <p:cBhvr>
                                        <p:cTn id="42" dur="2000"/>
                                        <p:tgtEl>
                                          <p:spTgt spid="3">
                                            <p:txEl>
                                              <p:pRg st="9" end="9"/>
                                            </p:txEl>
                                          </p:spTgt>
                                        </p:tgtEl>
                                      </p:cBhvr>
                                    </p:animEffect>
                                  </p:childTnLst>
                                </p:cTn>
                              </p:par>
                              <p:par>
                                <p:cTn id="43" presetID="21" presetClass="entr" presetSubtype="1"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heel(1)">
                                      <p:cBhvr>
                                        <p:cTn id="45"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Duchess</a:t>
            </a:r>
            <a:endParaRPr lang="en-GB" dirty="0"/>
          </a:p>
        </p:txBody>
      </p:sp>
      <p:sp>
        <p:nvSpPr>
          <p:cNvPr id="3" name="Content Placeholder 2"/>
          <p:cNvSpPr>
            <a:spLocks noGrp="1"/>
          </p:cNvSpPr>
          <p:nvPr>
            <p:ph idx="1"/>
          </p:nvPr>
        </p:nvSpPr>
        <p:spPr/>
        <p:txBody>
          <a:bodyPr/>
          <a:lstStyle/>
          <a:p>
            <a:r>
              <a:rPr lang="en-GB" dirty="0" smtClean="0"/>
              <a:t>What do we learn of her and who tells us?  Can we treat this as “reliable information”?</a:t>
            </a:r>
          </a:p>
          <a:p>
            <a:pPr marL="0" indent="0">
              <a:buNone/>
            </a:pPr>
            <a:r>
              <a:rPr lang="en-GB" sz="1400" dirty="0"/>
              <a:t>Sir, ’twas not</a:t>
            </a:r>
          </a:p>
          <a:p>
            <a:pPr marL="0" indent="0">
              <a:buNone/>
            </a:pPr>
            <a:r>
              <a:rPr lang="en-GB" sz="1400" dirty="0"/>
              <a:t>Her husband’s presence only, called that spot</a:t>
            </a:r>
          </a:p>
          <a:p>
            <a:pPr marL="0" indent="0">
              <a:buNone/>
            </a:pPr>
            <a:r>
              <a:rPr lang="en-GB" sz="1400" dirty="0" smtClean="0"/>
              <a:t>Of </a:t>
            </a:r>
            <a:r>
              <a:rPr lang="en-GB" sz="1400" dirty="0"/>
              <a:t>joy into the Duchess’ cheek</a:t>
            </a:r>
            <a:r>
              <a:rPr lang="en-GB" sz="1400" dirty="0" smtClean="0"/>
              <a:t>:</a:t>
            </a:r>
          </a:p>
          <a:p>
            <a:pPr marL="0" indent="0">
              <a:buNone/>
            </a:pPr>
            <a:r>
              <a:rPr lang="en-GB" sz="2000" dirty="0" smtClean="0"/>
              <a:t>Jealousy?  What else do you detect here?</a:t>
            </a:r>
          </a:p>
          <a:p>
            <a:pPr marL="0" indent="0">
              <a:buNone/>
            </a:pPr>
            <a:endParaRPr lang="en-GB" sz="2000" dirty="0"/>
          </a:p>
          <a:p>
            <a:pPr marL="0" indent="0">
              <a:buNone/>
            </a:pPr>
            <a:r>
              <a:rPr lang="en-GB" sz="2000" dirty="0" smtClean="0"/>
              <a:t>What else does he suggest?</a:t>
            </a:r>
          </a:p>
          <a:p>
            <a:pPr marL="0" indent="0">
              <a:buNone/>
            </a:pPr>
            <a:endParaRPr lang="en-GB" sz="2000" dirty="0"/>
          </a:p>
        </p:txBody>
      </p:sp>
      <p:sp>
        <p:nvSpPr>
          <p:cNvPr id="4" name="Footer Placeholder 3"/>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446545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Duchess 2</a:t>
            </a:r>
            <a:endParaRPr lang="en-GB" dirty="0"/>
          </a:p>
        </p:txBody>
      </p:sp>
      <p:sp>
        <p:nvSpPr>
          <p:cNvPr id="3" name="Content Placeholder 2"/>
          <p:cNvSpPr>
            <a:spLocks noGrp="1"/>
          </p:cNvSpPr>
          <p:nvPr>
            <p:ph idx="1"/>
          </p:nvPr>
        </p:nvSpPr>
        <p:spPr/>
        <p:txBody>
          <a:bodyPr>
            <a:normAutofit/>
          </a:bodyPr>
          <a:lstStyle/>
          <a:p>
            <a:pPr marL="0" indent="0">
              <a:buNone/>
            </a:pPr>
            <a:r>
              <a:rPr lang="en-GB" sz="1400" dirty="0" smtClean="0"/>
              <a:t>Perhaps</a:t>
            </a:r>
            <a:endParaRPr lang="en-GB" sz="1400" dirty="0"/>
          </a:p>
          <a:p>
            <a:pPr marL="0" indent="0">
              <a:buNone/>
            </a:pPr>
            <a:r>
              <a:rPr lang="en-GB" sz="1400" dirty="0" err="1"/>
              <a:t>Frà</a:t>
            </a:r>
            <a:r>
              <a:rPr lang="en-GB" sz="1400" dirty="0"/>
              <a:t> </a:t>
            </a:r>
            <a:r>
              <a:rPr lang="en-GB" sz="1400" dirty="0" err="1"/>
              <a:t>Pandolf</a:t>
            </a:r>
            <a:r>
              <a:rPr lang="en-GB" sz="1400" dirty="0"/>
              <a:t> chanced to say ‘Her mantle laps</a:t>
            </a:r>
          </a:p>
          <a:p>
            <a:pPr marL="0" indent="0">
              <a:buNone/>
            </a:pPr>
            <a:r>
              <a:rPr lang="en-GB" sz="1400" dirty="0"/>
              <a:t>Over my lady's wrist too much,’ or ‘Paint</a:t>
            </a:r>
          </a:p>
          <a:p>
            <a:pPr marL="0" indent="0">
              <a:buNone/>
            </a:pPr>
            <a:r>
              <a:rPr lang="en-GB" sz="1400" dirty="0"/>
              <a:t>Must never hope to reproduce the faint</a:t>
            </a:r>
          </a:p>
          <a:p>
            <a:pPr marL="0" indent="0">
              <a:buNone/>
            </a:pPr>
            <a:r>
              <a:rPr lang="en-GB" sz="1400" dirty="0"/>
              <a:t>Half-flush that dies along her throat’: such </a:t>
            </a:r>
            <a:r>
              <a:rPr lang="en-GB" sz="1400" dirty="0" smtClean="0"/>
              <a:t>stuff</a:t>
            </a:r>
          </a:p>
          <a:p>
            <a:pPr marL="0" indent="0">
              <a:buNone/>
            </a:pPr>
            <a:r>
              <a:rPr lang="en-GB" sz="1400" dirty="0" smtClean="0"/>
              <a:t> </a:t>
            </a:r>
            <a:r>
              <a:rPr lang="en-GB" sz="1400" dirty="0"/>
              <a:t>Was courtesy, she thought, and cause enough</a:t>
            </a:r>
          </a:p>
          <a:p>
            <a:pPr marL="0" indent="0">
              <a:buNone/>
            </a:pPr>
            <a:r>
              <a:rPr lang="en-GB" sz="1400" dirty="0"/>
              <a:t>For calling up that spot of joy. She had</a:t>
            </a:r>
          </a:p>
          <a:p>
            <a:pPr marL="0" indent="0">
              <a:buNone/>
            </a:pPr>
            <a:r>
              <a:rPr lang="en-GB" sz="1400" dirty="0"/>
              <a:t>A heart — how shall I say? — too soon made glad,</a:t>
            </a:r>
          </a:p>
          <a:p>
            <a:pPr marL="0" indent="0">
              <a:buNone/>
            </a:pPr>
            <a:r>
              <a:rPr lang="en-GB" sz="1400" dirty="0"/>
              <a:t>Too easily impressed; </a:t>
            </a:r>
          </a:p>
        </p:txBody>
      </p:sp>
      <p:sp>
        <p:nvSpPr>
          <p:cNvPr id="4" name="Rectangular Callout 3"/>
          <p:cNvSpPr/>
          <p:nvPr/>
        </p:nvSpPr>
        <p:spPr>
          <a:xfrm>
            <a:off x="5715000" y="1752600"/>
            <a:ext cx="1143000" cy="1143000"/>
          </a:xfrm>
          <a:prstGeom prst="wedgeRectCallout">
            <a:avLst>
              <a:gd name="adj1" fmla="val -426414"/>
              <a:gd name="adj2" fmla="val -221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He does not know</a:t>
            </a:r>
            <a:endParaRPr lang="en-GB" dirty="0"/>
          </a:p>
        </p:txBody>
      </p:sp>
      <p:sp>
        <p:nvSpPr>
          <p:cNvPr id="5" name="Rectangular Callout 4"/>
          <p:cNvSpPr/>
          <p:nvPr/>
        </p:nvSpPr>
        <p:spPr>
          <a:xfrm>
            <a:off x="7010400" y="3200400"/>
            <a:ext cx="1295400" cy="1143000"/>
          </a:xfrm>
          <a:prstGeom prst="wedgeRectCallout">
            <a:avLst>
              <a:gd name="adj1" fmla="val -465429"/>
              <a:gd name="adj2" fmla="val -1198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Suggests an accidental remark</a:t>
            </a:r>
            <a:endParaRPr lang="en-GB" dirty="0"/>
          </a:p>
        </p:txBody>
      </p:sp>
      <p:sp>
        <p:nvSpPr>
          <p:cNvPr id="6" name="Rectangular Callout 5"/>
          <p:cNvSpPr/>
          <p:nvPr/>
        </p:nvSpPr>
        <p:spPr>
          <a:xfrm>
            <a:off x="6438900" y="4953000"/>
            <a:ext cx="1143000" cy="1143000"/>
          </a:xfrm>
          <a:prstGeom prst="wedgeRectCallout">
            <a:avLst>
              <a:gd name="adj1" fmla="val -264554"/>
              <a:gd name="adj2" fmla="val -2026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“stuff”</a:t>
            </a:r>
          </a:p>
          <a:p>
            <a:pPr algn="ctr"/>
            <a:r>
              <a:rPr lang="en-GB" dirty="0" smtClean="0"/>
              <a:t>Arrogant dismissal</a:t>
            </a:r>
            <a:endParaRPr lang="en-GB" dirty="0"/>
          </a:p>
        </p:txBody>
      </p:sp>
      <p:sp>
        <p:nvSpPr>
          <p:cNvPr id="7" name="Rectangular Callout 6"/>
          <p:cNvSpPr/>
          <p:nvPr/>
        </p:nvSpPr>
        <p:spPr>
          <a:xfrm>
            <a:off x="4648200" y="5573233"/>
            <a:ext cx="1638300" cy="1143000"/>
          </a:xfrm>
          <a:prstGeom prst="wedgeRectCallout">
            <a:avLst>
              <a:gd name="adj1" fmla="val -158053"/>
              <a:gd name="adj2" fmla="val -2398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To her , “courtesy” is enough to make her happy</a:t>
            </a:r>
            <a:endParaRPr lang="en-GB" sz="1600" dirty="0"/>
          </a:p>
        </p:txBody>
      </p:sp>
      <p:sp>
        <p:nvSpPr>
          <p:cNvPr id="8" name="Rectangular Callout 7"/>
          <p:cNvSpPr/>
          <p:nvPr/>
        </p:nvSpPr>
        <p:spPr>
          <a:xfrm>
            <a:off x="2667000" y="5605130"/>
            <a:ext cx="1143000" cy="1143000"/>
          </a:xfrm>
          <a:prstGeom prst="wedgeRectCallout">
            <a:avLst>
              <a:gd name="adj1" fmla="val -84089"/>
              <a:gd name="adj2" fmla="val -1886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Pompous RQ – not wanting an  answer</a:t>
            </a:r>
            <a:endParaRPr lang="en-GB" sz="1600" dirty="0"/>
          </a:p>
        </p:txBody>
      </p:sp>
      <p:sp>
        <p:nvSpPr>
          <p:cNvPr id="9" name="Rectangular Callout 8"/>
          <p:cNvSpPr/>
          <p:nvPr/>
        </p:nvSpPr>
        <p:spPr>
          <a:xfrm>
            <a:off x="1146544" y="5524500"/>
            <a:ext cx="1143000" cy="1143000"/>
          </a:xfrm>
          <a:prstGeom prst="wedgeRectCallout">
            <a:avLst>
              <a:gd name="adj1" fmla="val -75717"/>
              <a:gd name="adj2" fmla="val -1635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“too easily” for his taste: jealous</a:t>
            </a:r>
            <a:endParaRPr lang="en-GB" sz="1600" dirty="0"/>
          </a:p>
        </p:txBody>
      </p:sp>
      <p:sp>
        <p:nvSpPr>
          <p:cNvPr id="10" name="Footer Placeholder 9"/>
          <p:cNvSpPr>
            <a:spLocks noGrp="1"/>
          </p:cNvSpPr>
          <p:nvPr>
            <p:ph type="ftr" sz="quarter" idx="11"/>
          </p:nvPr>
        </p:nvSpPr>
        <p:spPr/>
        <p:txBody>
          <a:bodyPr/>
          <a:lstStyle/>
          <a:p>
            <a:r>
              <a:rPr lang="en-US" smtClean="0"/>
              <a:t>JOnathan Peel UCGS 2014</a:t>
            </a:r>
            <a:endParaRPr lang="en-US"/>
          </a:p>
        </p:txBody>
      </p:sp>
    </p:spTree>
    <p:extLst>
      <p:ext uri="{BB962C8B-B14F-4D97-AF65-F5344CB8AC3E}">
        <p14:creationId xmlns:p14="http://schemas.microsoft.com/office/powerpoint/2010/main" xmlns="" val="19042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TotalTime>
  <Words>1511</Words>
  <Application>Microsoft Office PowerPoint</Application>
  <PresentationFormat>On-screen Show (4:3)</PresentationFormat>
  <Paragraphs>191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My Last Duchess: SCASI </vt:lpstr>
      <vt:lpstr>Slide 2</vt:lpstr>
      <vt:lpstr>Slide 3</vt:lpstr>
      <vt:lpstr>POETRY ANALYSIS: SCASI</vt:lpstr>
      <vt:lpstr>Subject</vt:lpstr>
      <vt:lpstr>Character</vt:lpstr>
      <vt:lpstr>DUKE 2: Lines for discussion</vt:lpstr>
      <vt:lpstr>The Duchess</vt:lpstr>
      <vt:lpstr>Duchess 2</vt:lpstr>
      <vt:lpstr>DUCHESS 3</vt:lpstr>
      <vt:lpstr>Narrator &amp; Pandolfo</vt:lpstr>
      <vt:lpstr>ACTION:</vt:lpstr>
      <vt:lpstr>STYLE:</vt:lpstr>
      <vt:lpstr>Why do so many lines show enjambement and caesura?</vt:lpstr>
      <vt:lpstr>IDEAS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 Last Duchess: SCASI </dc:title>
  <dc:creator>Peel Jonathan</dc:creator>
  <cp:lastModifiedBy>stmaugerH01</cp:lastModifiedBy>
  <cp:revision>9</cp:revision>
  <dcterms:created xsi:type="dcterms:W3CDTF">2006-08-16T00:00:00Z</dcterms:created>
  <dcterms:modified xsi:type="dcterms:W3CDTF">2014-06-18T10:15:31Z</dcterms:modified>
</cp:coreProperties>
</file>