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7" r:id="rId2"/>
    <p:sldId id="261" r:id="rId3"/>
    <p:sldId id="259" r:id="rId4"/>
    <p:sldId id="260" r:id="rId5"/>
    <p:sldId id="263" r:id="rId6"/>
  </p:sldIdLst>
  <p:sldSz cx="9144000" cy="6858000" type="screen4x3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474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CA0E1C-46F1-4446-B7C8-83157700A931}" type="datetimeFigureOut">
              <a:rPr lang="en-US" smtClean="0"/>
              <a:t>7/1/2015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FEF73-3401-3847-9090-301BD6829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8087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D4D190-84BB-43B0-86A5-C63A7EA125CD}" type="datetimeFigureOut">
              <a:rPr lang="en-GB" smtClean="0"/>
              <a:t>01/07/2015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D9ACFF-3A47-4379-9DD5-647473E1A69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0548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</a:pPr>
            <a:endParaRPr sz="1100" b="0" i="0" u="none" strike="noStrike" cap="none" baseline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3702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77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274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body" idx="1"/>
          </p:nvPr>
        </p:nvSpPr>
        <p:spPr>
          <a:xfrm>
            <a:off x="457200" y="1600201"/>
            <a:ext cx="8229600" cy="496757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Title Placeholder 1"/>
          <p:cNvSpPr txBox="1">
            <a:spLocks/>
          </p:cNvSpPr>
          <p:nvPr userDrawn="1"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r>
              <a:rPr lang="en-GB" sz="2800" dirty="0" smtClean="0"/>
              <a:t>6 The</a:t>
            </a:r>
            <a:r>
              <a:rPr lang="en-GB" sz="2800" baseline="0" dirty="0" smtClean="0"/>
              <a:t> i</a:t>
            </a:r>
            <a:r>
              <a:rPr lang="en-GB" sz="2800" dirty="0" smtClean="0"/>
              <a:t>mmune</a:t>
            </a:r>
            <a:r>
              <a:rPr lang="en-GB" sz="2800" baseline="0" dirty="0" smtClean="0"/>
              <a:t> system</a:t>
            </a:r>
            <a:r>
              <a:rPr lang="en-GB" sz="2800" dirty="0" smtClean="0"/>
              <a:t> </a:t>
            </a:r>
            <a:r>
              <a:rPr lang="en-GB" sz="2800" dirty="0">
                <a:solidFill>
                  <a:schemeClr val="bg1">
                    <a:lumMod val="50000"/>
                  </a:schemeClr>
                </a:solidFill>
              </a:rPr>
              <a:t>	Learning outcomes</a:t>
            </a:r>
          </a:p>
        </p:txBody>
      </p:sp>
    </p:spTree>
    <p:extLst>
      <p:ext uri="{BB962C8B-B14F-4D97-AF65-F5344CB8AC3E}">
        <p14:creationId xmlns:p14="http://schemas.microsoft.com/office/powerpoint/2010/main" val="1650423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4760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406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444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111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006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156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434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458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© Hodder &amp; Stoughton 2015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282DC-2135-4CBD-BFCD-2953227ED3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9544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85472" y="1412776"/>
            <a:ext cx="8229600" cy="36616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495300" lvl="0">
              <a:lnSpc>
                <a:spcPct val="115000"/>
              </a:lnSpc>
              <a:buClr>
                <a:schemeClr val="dk1"/>
              </a:buClr>
              <a:buSzPct val="100000"/>
              <a:buFont typeface="Arial" pitchFamily="34" charset="0"/>
              <a:buChar char="●"/>
            </a:pPr>
            <a:r>
              <a:rPr lang="en-GB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Recall that </a:t>
            </a:r>
            <a:r>
              <a:rPr lang="en-GB" sz="18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each </a:t>
            </a:r>
            <a:r>
              <a:rPr lang="en-GB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type of cell has specific molecules on its surface that identify it. These molecules include proteins and enable the immune system to identify:</a:t>
            </a:r>
          </a:p>
          <a:p>
            <a:pPr marL="981075" lvl="2" indent="-342900">
              <a:lnSpc>
                <a:spcPct val="115000"/>
              </a:lnSpc>
              <a:buClr>
                <a:schemeClr val="dk1"/>
              </a:buClr>
              <a:buSzPct val="100000"/>
              <a:buFont typeface="Arial" pitchFamily="34" charset="0"/>
              <a:buChar char="‒"/>
            </a:pPr>
            <a:r>
              <a:rPr lang="en-GB" sz="18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pathogens</a:t>
            </a:r>
            <a:endParaRPr lang="en-GB"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981075" lvl="2" indent="-342900">
              <a:lnSpc>
                <a:spcPct val="115000"/>
              </a:lnSpc>
              <a:buClr>
                <a:schemeClr val="dk1"/>
              </a:buClr>
              <a:buSzPct val="100000"/>
              <a:buFont typeface="Arial" pitchFamily="34" charset="0"/>
              <a:buChar char="‒"/>
            </a:pPr>
            <a:r>
              <a:rPr lang="en-GB" sz="18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cells </a:t>
            </a:r>
            <a:r>
              <a:rPr lang="en-GB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from other organisms of the same </a:t>
            </a:r>
            <a:r>
              <a:rPr lang="en-GB" sz="18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species</a:t>
            </a:r>
            <a:endParaRPr lang="en-GB"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981075" lvl="2" indent="-342900">
              <a:lnSpc>
                <a:spcPct val="115000"/>
              </a:lnSpc>
              <a:buClr>
                <a:schemeClr val="dk1"/>
              </a:buClr>
              <a:buSzPct val="100000"/>
              <a:buFont typeface="Arial" pitchFamily="34" charset="0"/>
              <a:buChar char="‒"/>
            </a:pPr>
            <a:r>
              <a:rPr lang="en-GB" sz="18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abnormal </a:t>
            </a:r>
            <a:r>
              <a:rPr lang="en-GB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body </a:t>
            </a:r>
            <a:r>
              <a:rPr lang="en-GB" sz="18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cells</a:t>
            </a:r>
            <a:endParaRPr lang="en-GB"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981075" lvl="2" indent="-342900">
              <a:lnSpc>
                <a:spcPct val="115000"/>
              </a:lnSpc>
              <a:buClr>
                <a:schemeClr val="dk1"/>
              </a:buClr>
              <a:buSzPct val="100000"/>
              <a:buFont typeface="Arial" pitchFamily="34" charset="0"/>
              <a:buChar char="‒"/>
            </a:pPr>
            <a:r>
              <a:rPr lang="en-GB" sz="18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toxins</a:t>
            </a:r>
            <a:r>
              <a:rPr lang="en-GB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.</a:t>
            </a:r>
          </a:p>
          <a:p>
            <a:pPr marL="457200" lvl="0" indent="-30480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GB" sz="18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Recall </a:t>
            </a:r>
            <a:r>
              <a:rPr lang="en-GB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the definition of an antigen and explain the effect of antigen variability on disease and disease prevention.</a:t>
            </a:r>
          </a:p>
          <a:p>
            <a:pPr marL="457200" lvl="0" indent="-30480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GB" sz="18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Describe </a:t>
            </a:r>
            <a:r>
              <a:rPr lang="en-GB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the phagocytosis of pathogens and the subsequent destruction of ingested pathogens by lysozyme</a:t>
            </a:r>
            <a:r>
              <a:rPr lang="en-GB" sz="18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.</a:t>
            </a:r>
            <a:endParaRPr lang="en-GB"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22" name="Shape 22"/>
          <p:cNvSpPr txBox="1"/>
          <p:nvPr/>
        </p:nvSpPr>
        <p:spPr>
          <a:xfrm>
            <a:off x="494584" y="5301208"/>
            <a:ext cx="8082824" cy="92328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Define the term antigen and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explain </a:t>
            </a: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their importance to the immune system.</a:t>
            </a: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Explain the process of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phagocytosis.</a:t>
            </a: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12" name="Title Placeholder 1"/>
          <p:cNvSpPr txBox="1">
            <a:spLocks/>
          </p:cNvSpPr>
          <p:nvPr/>
        </p:nvSpPr>
        <p:spPr>
          <a:xfrm>
            <a:off x="457200" y="592648"/>
            <a:ext cx="8229600" cy="748120"/>
          </a:xfrm>
          <a:prstGeom prst="rect">
            <a:avLst/>
          </a:prstGeom>
        </p:spPr>
        <p:txBody>
          <a:bodyPr vert="horz" lIns="91440" tIns="0" rIns="91440" bIns="45720" rtlCol="0" anchor="t" anchorCtr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="0" kern="1200">
                <a:solidFill>
                  <a:srgbClr val="008000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tabLst>
                <a:tab pos="8045450" algn="r"/>
              </a:tabLst>
            </a:pPr>
            <a:endParaRPr lang="en-GB" sz="28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593632" y="5157192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699407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85472" y="1412776"/>
            <a:ext cx="8229600" cy="195435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495300">
              <a:lnSpc>
                <a:spcPct val="115000"/>
              </a:lnSpc>
              <a:buClr>
                <a:schemeClr val="dk1"/>
              </a:buClr>
              <a:buSzPct val="100000"/>
              <a:buFont typeface="Arial" pitchFamily="34" charset="0"/>
              <a:buChar char="●"/>
            </a:pP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Explain the response of T lymphocytes to a foreign antigen (the cellular response</a:t>
            </a: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), including:</a:t>
            </a:r>
            <a:endParaRPr lang="en-GB"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889000" lvl="2">
              <a:lnSpc>
                <a:spcPct val="115000"/>
              </a:lnSpc>
              <a:buClr>
                <a:schemeClr val="dk1"/>
              </a:buClr>
              <a:buSzPct val="100000"/>
              <a:buFont typeface="Arial" pitchFamily="34" charset="0"/>
              <a:buChar char="‒"/>
            </a:pP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t</a:t>
            </a: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he </a:t>
            </a: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role of antigen-presenting </a:t>
            </a: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cells</a:t>
            </a:r>
          </a:p>
          <a:p>
            <a:pPr marL="889000" lvl="2">
              <a:lnSpc>
                <a:spcPct val="115000"/>
              </a:lnSpc>
              <a:buClr>
                <a:schemeClr val="dk1"/>
              </a:buClr>
              <a:buSzPct val="100000"/>
              <a:buFont typeface="Arial" pitchFamily="34" charset="0"/>
              <a:buChar char="‒"/>
            </a:pP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the </a:t>
            </a: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role of helper T cells (TH cells) in stimulating cytotoxic T cells (TC cells), B cells and phagocytes.</a:t>
            </a:r>
          </a:p>
        </p:txBody>
      </p:sp>
      <p:sp>
        <p:nvSpPr>
          <p:cNvPr id="22" name="Shape 22"/>
          <p:cNvSpPr txBox="1"/>
          <p:nvPr/>
        </p:nvSpPr>
        <p:spPr>
          <a:xfrm>
            <a:off x="467544" y="4437112"/>
            <a:ext cx="8082824" cy="369291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Explain the role of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T lymphocytes </a:t>
            </a: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in the immune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response.</a:t>
            </a: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566592" y="4293096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1749454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/>
        </p:nvSpPr>
        <p:spPr>
          <a:xfrm>
            <a:off x="494584" y="5373216"/>
            <a:ext cx="8082824" cy="92328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Explain the role of B lymphocytes in the immune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response.</a:t>
            </a: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Describe how the structure of the antibodies enables them to function effectively in the immune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response.</a:t>
            </a: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593632" y="5229200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hape 21"/>
          <p:cNvSpPr txBox="1">
            <a:spLocks noGrp="1"/>
          </p:cNvSpPr>
          <p:nvPr>
            <p:ph type="body" idx="1"/>
          </p:nvPr>
        </p:nvSpPr>
        <p:spPr>
          <a:xfrm>
            <a:off x="485472" y="1412776"/>
            <a:ext cx="8229600" cy="372406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495300" lvl="0">
              <a:lnSpc>
                <a:spcPct val="115000"/>
              </a:lnSpc>
              <a:buClr>
                <a:schemeClr val="dk1"/>
              </a:buClr>
              <a:buSzPct val="100000"/>
              <a:buFont typeface="Arial" pitchFamily="34" charset="0"/>
              <a:buChar char="●"/>
            </a:pP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Explain the response </a:t>
            </a: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of </a:t>
            </a: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B lymphocytes to a foreign antigen, clonal selection and the release of monoclonal antibodies (the humoral response</a:t>
            </a: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).</a:t>
            </a:r>
          </a:p>
          <a:p>
            <a:pPr marL="495300" lvl="0">
              <a:lnSpc>
                <a:spcPct val="115000"/>
              </a:lnSpc>
              <a:buClr>
                <a:schemeClr val="dk1"/>
              </a:buClr>
              <a:buSzPct val="100000"/>
              <a:buFont typeface="Arial" pitchFamily="34" charset="0"/>
              <a:buChar char="●"/>
            </a:pP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Define the term antibody.</a:t>
            </a:r>
          </a:p>
          <a:p>
            <a:pPr marL="495300" lvl="0">
              <a:lnSpc>
                <a:spcPct val="115000"/>
              </a:lnSpc>
              <a:buClr>
                <a:schemeClr val="dk1"/>
              </a:buClr>
              <a:buSzPct val="100000"/>
              <a:buFont typeface="Arial" pitchFamily="34" charset="0"/>
              <a:buChar char="●"/>
            </a:pP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Describe antibody structure.</a:t>
            </a:r>
          </a:p>
          <a:p>
            <a:pPr marL="495300" lvl="0">
              <a:lnSpc>
                <a:spcPct val="115000"/>
              </a:lnSpc>
              <a:buClr>
                <a:schemeClr val="dk1"/>
              </a:buClr>
              <a:buSzPct val="100000"/>
              <a:buFont typeface="Arial" pitchFamily="34" charset="0"/>
              <a:buChar char="●"/>
            </a:pP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Recall the </a:t>
            </a: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formation of an antigen-antibody complex, leading to the destruction of the antigen, limited to agglutination and phagocytosis of bacterial </a:t>
            </a: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cells.</a:t>
            </a:r>
          </a:p>
          <a:p>
            <a:pPr marL="495300" lvl="0">
              <a:lnSpc>
                <a:spcPct val="115000"/>
              </a:lnSpc>
              <a:buClr>
                <a:schemeClr val="dk1"/>
              </a:buClr>
              <a:buSzPct val="100000"/>
              <a:buFont typeface="Arial" pitchFamily="34" charset="0"/>
              <a:buChar char="●"/>
            </a:pP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Recall the </a:t>
            </a: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roles of plasma cells and of memory cells in producing primary and secondary immune responses</a:t>
            </a: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.</a:t>
            </a:r>
            <a:endParaRPr lang="en-GB"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244289282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85472" y="1412776"/>
            <a:ext cx="8229600" cy="160040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496800">
              <a:lnSpc>
                <a:spcPct val="115000"/>
              </a:lnSpc>
              <a:buClr>
                <a:schemeClr val="dk1"/>
              </a:buClr>
              <a:buSzPct val="100000"/>
              <a:buFont typeface="Arial" pitchFamily="34" charset="0"/>
              <a:buChar char="●"/>
            </a:pP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Describe the use of vaccines to provide protection for individuals and populations against disease. </a:t>
            </a:r>
            <a:endParaRPr lang="en-GB" sz="2000" dirty="0" smtClean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496800">
              <a:lnSpc>
                <a:spcPct val="115000"/>
              </a:lnSpc>
              <a:buClr>
                <a:schemeClr val="dk1"/>
              </a:buClr>
              <a:buSzPct val="100000"/>
              <a:buFont typeface="Arial" pitchFamily="34" charset="0"/>
              <a:buChar char="●"/>
            </a:pP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Explain the </a:t>
            </a: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concept of herd </a:t>
            </a: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immunity.</a:t>
            </a:r>
            <a:endParaRPr lang="en-GB"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496800">
              <a:lnSpc>
                <a:spcPct val="115000"/>
              </a:lnSpc>
              <a:buClr>
                <a:schemeClr val="dk1"/>
              </a:buClr>
              <a:buSzPct val="100000"/>
              <a:buFont typeface="Arial" pitchFamily="34" charset="0"/>
              <a:buChar char="●"/>
            </a:pPr>
            <a:r>
              <a:rPr lang="en-GB" sz="2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Explain the differences between active and passive immunity</a:t>
            </a:r>
            <a:r>
              <a:rPr lang="en-GB" sz="2000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.</a:t>
            </a:r>
            <a:endParaRPr lang="en-GB" sz="20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128834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485472" y="1412776"/>
            <a:ext cx="8229600" cy="39801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spAutoFit/>
          </a:bodyPr>
          <a:lstStyle/>
          <a:p>
            <a:pPr marL="457200" lvl="0" indent="-30480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GB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Recall the structure of the human immunodeficiency virus (HIV) and explain its replication in helper T cells.</a:t>
            </a:r>
          </a:p>
          <a:p>
            <a:pPr marL="457200" lvl="0" indent="-30480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GB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Describe how HIV causes the symptoms of AIDS and why antibiotics are ineffective against viruses.</a:t>
            </a:r>
          </a:p>
          <a:p>
            <a:pPr marL="457200" lvl="0" indent="-30480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GB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Explain the use of monoclonal antibodies in targeting medication to specific cell types by attaching a therapeutic drug to an antibody and in medical diagnosis.</a:t>
            </a:r>
          </a:p>
          <a:p>
            <a:pPr marL="457200" lvl="0" indent="-30480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GB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Discuss the ethical issues associated with the use of vaccines and monoclonal antibodies.</a:t>
            </a:r>
          </a:p>
          <a:p>
            <a:pPr marL="457200" lvl="0" indent="-30480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GB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Describe the use of antibodies in the ELISA test.</a:t>
            </a:r>
          </a:p>
          <a:p>
            <a:pPr marL="457200" lvl="0" indent="-304800">
              <a:lnSpc>
                <a:spcPct val="115000"/>
              </a:lnSpc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GB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rtl val="0"/>
              </a:rPr>
              <a:t>Evaluate evidence and data relating to the use of vaccines and monoclonal antibodies.</a:t>
            </a:r>
          </a:p>
        </p:txBody>
      </p:sp>
      <p:sp>
        <p:nvSpPr>
          <p:cNvPr id="22" name="Shape 22"/>
          <p:cNvSpPr txBox="1"/>
          <p:nvPr/>
        </p:nvSpPr>
        <p:spPr>
          <a:xfrm>
            <a:off x="494584" y="5492413"/>
            <a:ext cx="8082824" cy="92328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spAutoFit/>
          </a:bodyPr>
          <a:lstStyle/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Explain the action of HIV and why it will not respond to 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antibiotics.</a:t>
            </a: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  <a:p>
            <a:pPr marL="342900" lvl="0" indent="-342900">
              <a:buClr>
                <a:srgbClr val="008000"/>
              </a:buClr>
              <a:buSzPct val="100000"/>
              <a:buFont typeface="+mj-lt"/>
              <a:buAutoNum type="arabicPeriod"/>
            </a:pPr>
            <a:r>
              <a:rPr lang="en-GB" i="1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Explain the use of monoclonal antibodies in drug treatment and medical diagnosis</a:t>
            </a:r>
            <a:r>
              <a:rPr lang="en-GB" i="1" dirty="0" smtClean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  <a:rtl val="0"/>
              </a:rPr>
              <a:t>.</a:t>
            </a:r>
            <a:endParaRPr lang="en-GB" i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  <a:rtl val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593632" y="5420405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871875" y="6412686"/>
            <a:ext cx="1804581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200" dirty="0" smtClean="0"/>
              <a:t>© Hodder &amp; Stoughton 2015</a:t>
            </a:r>
            <a:endParaRPr lang="en-US" sz="12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593632" y="1124744"/>
            <a:ext cx="8010816" cy="0"/>
          </a:xfrm>
          <a:prstGeom prst="line">
            <a:avLst/>
          </a:prstGeom>
          <a:ln w="12700" cmpd="sng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1050852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08bde6d11abcb14f4cffaa63476ee56e472777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439</Words>
  <Application>Microsoft Office PowerPoint</Application>
  <PresentationFormat>On-screen Show (4:3)</PresentationFormat>
  <Paragraphs>36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Loreto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Danny Foulder</dc:creator>
  <cp:lastModifiedBy>stLeSauvageR01</cp:lastModifiedBy>
  <cp:revision>22</cp:revision>
  <dcterms:created xsi:type="dcterms:W3CDTF">2014-09-05T07:23:33Z</dcterms:created>
  <dcterms:modified xsi:type="dcterms:W3CDTF">2015-07-01T16:21:53Z</dcterms:modified>
</cp:coreProperties>
</file>