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59" r:id="rId4"/>
    <p:sldId id="260" r:id="rId5"/>
    <p:sldId id="263" r:id="rId6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7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0E1C-46F1-4446-B7C8-83157700A931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EF73-3401-3847-9090-301BD68291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08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4D190-84BB-43B0-86A5-C63A7EA125CD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9ACFF-3A47-4379-9DD5-647473E1A6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5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70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7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74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Title Placeholder 1"/>
          <p:cNvSpPr txBox="1">
            <a:spLocks/>
          </p:cNvSpPr>
          <p:nvPr userDrawn="1"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r>
              <a:rPr lang="en-GB" sz="2800" dirty="0" smtClean="0"/>
              <a:t>6 The</a:t>
            </a:r>
            <a:r>
              <a:rPr lang="en-GB" sz="2800" baseline="0" dirty="0" smtClean="0"/>
              <a:t> i</a:t>
            </a:r>
            <a:r>
              <a:rPr lang="en-GB" sz="2800" dirty="0" smtClean="0"/>
              <a:t>mmune</a:t>
            </a:r>
            <a:r>
              <a:rPr lang="en-GB" sz="2800" baseline="0" dirty="0" smtClean="0"/>
              <a:t> system</a:t>
            </a:r>
            <a:r>
              <a:rPr lang="en-GB" sz="2800" dirty="0" smtClean="0"/>
              <a:t>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	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1650423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476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40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4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1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5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34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4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© Hodder &amp; Stoughton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82DC-2135-4CBD-BFCD-2953227ED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36616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95300" lvl="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that </a:t>
            </a: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each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type of cell has specific molecules on its surface that identify it. These molecules include proteins and enable the immune system to identify:</a:t>
            </a:r>
          </a:p>
          <a:p>
            <a:pPr marL="981075" lvl="2" indent="-3429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‒"/>
            </a:pP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pathogens</a:t>
            </a:r>
            <a:endParaRPr lang="en-GB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981075" lvl="2" indent="-3429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‒"/>
            </a:pP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cells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from other organisms of the same </a:t>
            </a: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species</a:t>
            </a:r>
            <a:endParaRPr lang="en-GB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981075" lvl="2" indent="-3429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‒"/>
            </a:pP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abnormal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body </a:t>
            </a: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cells</a:t>
            </a:r>
            <a:endParaRPr lang="en-GB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981075" lvl="2" indent="-3429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‒"/>
            </a:pP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toxins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</a:p>
          <a:p>
            <a:pPr marL="457200" lvl="0" indent="-304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definition of an antigen and explain the effect of antigen variability on disease and disease prevention.</a:t>
            </a:r>
          </a:p>
          <a:p>
            <a:pPr marL="457200" lvl="0" indent="-304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</a:t>
            </a: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phagocytosis of pathogens and the subsequent destruction of ingested pathogens by lysozyme</a:t>
            </a:r>
            <a:r>
              <a:rPr lang="en-GB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endParaRPr lang="en-GB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494584" y="5301208"/>
            <a:ext cx="8082824" cy="9232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Define the term antigen and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their importance to the immune system.</a:t>
            </a: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process of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phagocytosis.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12" name="Title Placeholder 1"/>
          <p:cNvSpPr txBox="1">
            <a:spLocks/>
          </p:cNvSpPr>
          <p:nvPr/>
        </p:nvSpPr>
        <p:spPr>
          <a:xfrm>
            <a:off x="457200" y="592648"/>
            <a:ext cx="8229600" cy="748120"/>
          </a:xfrm>
          <a:prstGeom prst="rect">
            <a:avLst/>
          </a:prstGeom>
        </p:spPr>
        <p:txBody>
          <a:bodyPr vert="horz" lIns="91440" tIns="0" rIns="91440" bIns="45720" rtlCol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kern="120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8045450" algn="r"/>
              </a:tabLst>
            </a:pP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632" y="5157192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99407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19543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953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response of T lymphocytes to a foreign antigen (the cellular response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), including: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889000" lvl="2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‒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he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role of antigen-presenting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cells</a:t>
            </a:r>
          </a:p>
          <a:p>
            <a:pPr marL="889000" lvl="2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‒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role of helper T cells (TH cells) in stimulating cytotoxic T cells (TC cells), B cells and phagocytes.</a:t>
            </a:r>
          </a:p>
        </p:txBody>
      </p:sp>
      <p:sp>
        <p:nvSpPr>
          <p:cNvPr id="22" name="Shape 22"/>
          <p:cNvSpPr txBox="1"/>
          <p:nvPr/>
        </p:nvSpPr>
        <p:spPr>
          <a:xfrm>
            <a:off x="467544" y="4437112"/>
            <a:ext cx="8082824" cy="3692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role of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T lymphocytes </a:t>
            </a: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the immune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response.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66592" y="4293096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7494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/>
        </p:nvSpPr>
        <p:spPr>
          <a:xfrm>
            <a:off x="494584" y="5373216"/>
            <a:ext cx="8082824" cy="9232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role of B lymphocytes in the immune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response.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how the structure of the antibodies enables them to function effectively in the immune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response.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632" y="5229200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3724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95300" lvl="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response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 lymphocytes to a foreign antigen, clonal selection and the release of monoclonal antibodies (the humoral response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).</a:t>
            </a:r>
          </a:p>
          <a:p>
            <a:pPr marL="495300" lvl="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Define the term antibody.</a:t>
            </a:r>
          </a:p>
          <a:p>
            <a:pPr marL="495300" lvl="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antibody structure.</a:t>
            </a:r>
          </a:p>
          <a:p>
            <a:pPr marL="495300" lvl="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formation of an antigen-antibody complex, leading to the destruction of the antigen, limited to agglutination and phagocytosis of bacterial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cells.</a:t>
            </a:r>
          </a:p>
          <a:p>
            <a:pPr marL="495300" lvl="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roles of plasma cells and of memory cells in producing primary and secondary immune responses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4428928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16004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968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use of vaccines to provide protection for individuals and populations against disease. </a:t>
            </a:r>
            <a:endParaRPr lang="en-GB" sz="20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968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concept of herd 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immunity.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96800">
              <a:lnSpc>
                <a:spcPct val="115000"/>
              </a:lnSpc>
              <a:buClr>
                <a:schemeClr val="dk1"/>
              </a:buClr>
              <a:buSzPct val="100000"/>
              <a:buFont typeface="Arial" pitchFamily="34" charset="0"/>
              <a:buChar char="●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differences between active and passive immunity</a:t>
            </a:r>
            <a:r>
              <a:rPr lang="en-GB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endParaRPr lang="en-GB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28834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85472" y="1412776"/>
            <a:ext cx="8229600" cy="39801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457200" lvl="0" indent="-304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Recall the structure of the human immunodeficiency virus (HIV) and explain its replication in helper T cells.</a:t>
            </a:r>
          </a:p>
          <a:p>
            <a:pPr marL="457200" lvl="0" indent="-304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how HIV causes the symptoms of AIDS and why antibiotics are ineffective against viruses.</a:t>
            </a:r>
          </a:p>
          <a:p>
            <a:pPr marL="457200" lvl="0" indent="-304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use of monoclonal antibodies in targeting medication to specific cell types by attaching a therapeutic drug to an antibody and in medical diagnosis.</a:t>
            </a:r>
          </a:p>
          <a:p>
            <a:pPr marL="457200" lvl="0" indent="-304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Discuss the ethical issues associated with the use of vaccines and monoclonal antibodies.</a:t>
            </a:r>
          </a:p>
          <a:p>
            <a:pPr marL="457200" lvl="0" indent="-304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Describe the use of antibodies in the ELISA test.</a:t>
            </a:r>
          </a:p>
          <a:p>
            <a:pPr marL="457200" lvl="0" indent="-304800">
              <a:lnSpc>
                <a:spcPct val="115000"/>
              </a:lnSpc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Evaluate evidence and data relating to the use of vaccines and monoclonal antibodies.</a:t>
            </a:r>
          </a:p>
        </p:txBody>
      </p:sp>
      <p:sp>
        <p:nvSpPr>
          <p:cNvPr id="22" name="Shape 22"/>
          <p:cNvSpPr txBox="1"/>
          <p:nvPr/>
        </p:nvSpPr>
        <p:spPr>
          <a:xfrm>
            <a:off x="494584" y="5492413"/>
            <a:ext cx="8082824" cy="92328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spAutoFit/>
          </a:bodyPr>
          <a:lstStyle/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action of HIV and why it will not respond to 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antibiotics.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342900" lvl="0" indent="-342900">
              <a:buClr>
                <a:srgbClr val="008000"/>
              </a:buClr>
              <a:buSzPct val="100000"/>
              <a:buFont typeface="+mj-lt"/>
              <a:buAutoNum type="arabicPeriod"/>
            </a:pPr>
            <a:r>
              <a:rPr lang="en-GB" i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Explain the use of monoclonal antibodies in drug treatment and medical diagnosis</a:t>
            </a:r>
            <a:r>
              <a:rPr lang="en-GB" i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.</a:t>
            </a:r>
            <a:endParaRPr lang="en-GB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93632" y="5420405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71875" y="6412686"/>
            <a:ext cx="18045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/>
              <a:t>© Hodder &amp; Stoughton 2015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93632" y="1124744"/>
            <a:ext cx="8010816" cy="0"/>
          </a:xfrm>
          <a:prstGeom prst="line">
            <a:avLst/>
          </a:prstGeom>
          <a:ln w="12700" cmpd="sng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508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08bde6d11abcb14f4cffaa63476ee56e472777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439</Words>
  <Application>Microsoft Office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Loreto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Foulder</dc:creator>
  <cp:lastModifiedBy>stLeSauvageR01</cp:lastModifiedBy>
  <cp:revision>22</cp:revision>
  <dcterms:created xsi:type="dcterms:W3CDTF">2014-09-05T07:23:33Z</dcterms:created>
  <dcterms:modified xsi:type="dcterms:W3CDTF">2015-07-01T16:21:53Z</dcterms:modified>
</cp:coreProperties>
</file>