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Der Lehrer - Can</a:t>
            </a:r>
            <a:endParaRPr lang="en-GB" dirty="0"/>
          </a:p>
        </p:txBody>
      </p:sp>
      <p:sp>
        <p:nvSpPr>
          <p:cNvPr id="3" name="Subtitle 2"/>
          <p:cNvSpPr>
            <a:spLocks noGrp="1"/>
          </p:cNvSpPr>
          <p:nvPr>
            <p:ph type="subTitle" idx="1"/>
          </p:nvPr>
        </p:nvSpPr>
        <p:spPr/>
        <p:txBody>
          <a:bodyPr/>
          <a:lstStyle/>
          <a:p>
            <a:r>
              <a:rPr lang="en-GB" dirty="0" err="1" smtClean="0"/>
              <a:t>Charakterisierung</a:t>
            </a:r>
            <a:endParaRPr lang="en-GB" dirty="0"/>
          </a:p>
        </p:txBody>
      </p:sp>
    </p:spTree>
    <p:extLst>
      <p:ext uri="{BB962C8B-B14F-4D97-AF65-F5344CB8AC3E}">
        <p14:creationId xmlns:p14="http://schemas.microsoft.com/office/powerpoint/2010/main" val="240121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Verrat</a:t>
            </a:r>
            <a:r>
              <a:rPr lang="en-GB" b="1" dirty="0"/>
              <a:t> und </a:t>
            </a:r>
            <a:r>
              <a:rPr lang="en-GB" b="1" dirty="0" err="1" smtClean="0"/>
              <a:t>Schuld</a:t>
            </a:r>
            <a:endParaRPr lang="en-GB" dirty="0"/>
          </a:p>
        </p:txBody>
      </p:sp>
      <p:sp>
        <p:nvSpPr>
          <p:cNvPr id="3" name="Content Placeholder 2"/>
          <p:cNvSpPr>
            <a:spLocks noGrp="1"/>
          </p:cNvSpPr>
          <p:nvPr>
            <p:ph sz="half" idx="1"/>
          </p:nvPr>
        </p:nvSpPr>
        <p:spPr/>
        <p:txBody>
          <a:bodyPr>
            <a:noAutofit/>
          </a:bodyPr>
          <a:lstStyle/>
          <a:p>
            <a:r>
              <a:rPr lang="de-DE" sz="1200" dirty="0" smtClean="0"/>
              <a:t>Sein </a:t>
            </a:r>
            <a:r>
              <a:rPr lang="de-DE" sz="1200" dirty="0"/>
              <a:t>Auftreten bei der Judenschau kann an dem Tatbestand nichts mehr ändern. Er will sich gegen die Schwarzen wehren und verhindern, dass sie sie Andri ermorden (</a:t>
            </a:r>
            <a:r>
              <a:rPr lang="de-DE" sz="1200" dirty="0" smtClean="0"/>
              <a:t>S.108, 109), </a:t>
            </a:r>
            <a:r>
              <a:rPr lang="de-DE" sz="1200" dirty="0"/>
              <a:t>jedoch misslingt dies. Der letzte Satz des Lehrers im Stück kann auch als eine Art Selbstanklage begriffen werden, die in seinem Selbstmord mündet: „Duckt euch. Geht heim. […] Ekelt euch. Geht heim vor euren Spiegel und ekelt euch“ (</a:t>
            </a:r>
            <a:r>
              <a:rPr lang="de-DE" sz="1200" dirty="0" smtClean="0"/>
              <a:t>S.109).</a:t>
            </a:r>
            <a:endParaRPr lang="de-DE" sz="1200" dirty="0"/>
          </a:p>
          <a:p>
            <a:r>
              <a:rPr lang="de-DE" sz="1200" dirty="0"/>
              <a:t>Can ist eine Figur, die in ihrem Bestreben, sich von den Andorranern abzusetzen, scheitert. Er ist den Andorraner sehr ähnlich. Das stellt die Mutter fest: „Fluch nicht auf die Andorraner, du selbst bist einer“ (</a:t>
            </a:r>
            <a:r>
              <a:rPr lang="de-DE" sz="1200" dirty="0" smtClean="0"/>
              <a:t>S.74). </a:t>
            </a:r>
            <a:r>
              <a:rPr lang="de-DE" sz="1200" dirty="0"/>
              <a:t>Zwar verachtet der Lehrer die Andorraner für ihr Verhalten, aber darin ist nur eine Projektion seines eigenen Fehlverhaltens zu erkennen. Er überträgt seine Schuld auf die Andorraner und verurteilt sie, um diese Schuld nicht als seine eigene anerkennen zu müssen. Sein Selbstmord ist als die Sühne für seine Schuld zu bewerten. Gleichzeitig versinnbildlicht er auch wieder die Flucht vor den Konsequenzen seines Handelns</a:t>
            </a:r>
            <a:r>
              <a:rPr lang="de-DE" sz="1200" dirty="0" smtClean="0"/>
              <a:t>.</a:t>
            </a:r>
            <a:endParaRPr lang="de-DE" sz="1200" dirty="0"/>
          </a:p>
        </p:txBody>
      </p:sp>
      <p:sp>
        <p:nvSpPr>
          <p:cNvPr id="4" name="Content Placeholder 3"/>
          <p:cNvSpPr>
            <a:spLocks noGrp="1"/>
          </p:cNvSpPr>
          <p:nvPr>
            <p:ph sz="half" idx="2"/>
          </p:nvPr>
        </p:nvSpPr>
        <p:spPr>
          <a:xfrm>
            <a:off x="6181344" y="2560319"/>
            <a:ext cx="4718304" cy="3582903"/>
          </a:xfrm>
        </p:spPr>
        <p:txBody>
          <a:bodyPr>
            <a:normAutofit fontScale="32500" lnSpcReduction="20000"/>
          </a:bodyPr>
          <a:lstStyle/>
          <a:p>
            <a:r>
              <a:rPr lang="de-DE" dirty="0" smtClean="0"/>
              <a:t>Der Tatbestand – state of affairs/the facts</a:t>
            </a:r>
          </a:p>
          <a:p>
            <a:r>
              <a:rPr lang="de-DE" dirty="0" smtClean="0"/>
              <a:t>Sich wehren gegen – to fight against/struggle against</a:t>
            </a:r>
          </a:p>
          <a:p>
            <a:r>
              <a:rPr lang="de-DE" dirty="0"/>
              <a:t>m</a:t>
            </a:r>
            <a:r>
              <a:rPr lang="de-DE" dirty="0" smtClean="0"/>
              <a:t>isslingen – to fail (to accomplish)</a:t>
            </a:r>
          </a:p>
          <a:p>
            <a:r>
              <a:rPr lang="de-DE" dirty="0" smtClean="0"/>
              <a:t>Selbstanklage – self-accusation</a:t>
            </a:r>
          </a:p>
          <a:p>
            <a:r>
              <a:rPr lang="de-DE" dirty="0"/>
              <a:t>b</a:t>
            </a:r>
            <a:r>
              <a:rPr lang="de-DE" dirty="0" smtClean="0"/>
              <a:t>egriffen – u</a:t>
            </a:r>
            <a:r>
              <a:rPr lang="en-GB" dirty="0" err="1" smtClean="0"/>
              <a:t>nderstood</a:t>
            </a:r>
            <a:endParaRPr lang="en-GB" dirty="0" smtClean="0"/>
          </a:p>
          <a:p>
            <a:r>
              <a:rPr lang="de-DE" dirty="0" smtClean="0"/>
              <a:t>In etw. münden – to lead to</a:t>
            </a:r>
          </a:p>
          <a:p>
            <a:r>
              <a:rPr lang="de-DE" dirty="0" smtClean="0"/>
              <a:t>Sich d</a:t>
            </a:r>
            <a:r>
              <a:rPr lang="de-DE" dirty="0" smtClean="0"/>
              <a:t>ucken – duck down/keep one‘s head down</a:t>
            </a:r>
          </a:p>
          <a:p>
            <a:r>
              <a:rPr lang="de-DE" dirty="0"/>
              <a:t>e</a:t>
            </a:r>
            <a:r>
              <a:rPr lang="de-DE" dirty="0" smtClean="0"/>
              <a:t>kelt euch– be disgusted by yourselves</a:t>
            </a:r>
          </a:p>
          <a:p>
            <a:r>
              <a:rPr lang="de-DE" dirty="0" smtClean="0"/>
              <a:t>Bestreben – efforts/endeavours</a:t>
            </a:r>
          </a:p>
          <a:p>
            <a:r>
              <a:rPr lang="de-DE" dirty="0"/>
              <a:t>a</a:t>
            </a:r>
            <a:r>
              <a:rPr lang="de-DE" dirty="0" smtClean="0"/>
              <a:t>bsetzen – to depose</a:t>
            </a:r>
          </a:p>
          <a:p>
            <a:r>
              <a:rPr lang="de-DE" dirty="0" smtClean="0"/>
              <a:t>Der Fluch – curse</a:t>
            </a:r>
          </a:p>
          <a:p>
            <a:r>
              <a:rPr lang="de-DE" dirty="0"/>
              <a:t>v</a:t>
            </a:r>
            <a:r>
              <a:rPr lang="de-DE" dirty="0" smtClean="0"/>
              <a:t>erachten – to condemn/despise</a:t>
            </a:r>
          </a:p>
          <a:p>
            <a:r>
              <a:rPr lang="de-DE" dirty="0" smtClean="0"/>
              <a:t>Übertragen – to transfer</a:t>
            </a:r>
          </a:p>
          <a:p>
            <a:r>
              <a:rPr lang="de-DE" dirty="0" smtClean="0"/>
              <a:t>Verurteilen – to judge</a:t>
            </a:r>
          </a:p>
          <a:p>
            <a:r>
              <a:rPr lang="de-DE" dirty="0"/>
              <a:t>a</a:t>
            </a:r>
            <a:r>
              <a:rPr lang="de-DE" dirty="0" smtClean="0"/>
              <a:t>nerkennen – to acknowledge/admit</a:t>
            </a:r>
          </a:p>
          <a:p>
            <a:r>
              <a:rPr lang="de-DE" dirty="0"/>
              <a:t>die </a:t>
            </a:r>
            <a:r>
              <a:rPr lang="de-DE" dirty="0" smtClean="0"/>
              <a:t>Sühne – atonement</a:t>
            </a:r>
          </a:p>
          <a:p>
            <a:r>
              <a:rPr lang="de-DE" dirty="0"/>
              <a:t>v</a:t>
            </a:r>
            <a:r>
              <a:rPr lang="de-DE" dirty="0" smtClean="0"/>
              <a:t>ersinnbildlichen – to typify/epitomise</a:t>
            </a:r>
          </a:p>
          <a:p>
            <a:endParaRPr lang="de-DE" dirty="0" smtClean="0"/>
          </a:p>
          <a:p>
            <a:endParaRPr lang="en-GB" dirty="0" smtClean="0"/>
          </a:p>
          <a:p>
            <a:endParaRPr lang="en-GB" dirty="0"/>
          </a:p>
        </p:txBody>
      </p:sp>
    </p:spTree>
    <p:extLst>
      <p:ext uri="{BB962C8B-B14F-4D97-AF65-F5344CB8AC3E}">
        <p14:creationId xmlns:p14="http://schemas.microsoft.com/office/powerpoint/2010/main" val="316143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Verrat</a:t>
            </a:r>
            <a:r>
              <a:rPr lang="en-GB" b="1" dirty="0"/>
              <a:t> und </a:t>
            </a:r>
            <a:r>
              <a:rPr lang="en-GB" b="1" dirty="0" err="1" smtClean="0"/>
              <a:t>Schuld</a:t>
            </a:r>
            <a:endParaRPr lang="en-GB" dirty="0"/>
          </a:p>
        </p:txBody>
      </p:sp>
      <p:sp>
        <p:nvSpPr>
          <p:cNvPr id="3" name="Content Placeholder 2"/>
          <p:cNvSpPr>
            <a:spLocks noGrp="1"/>
          </p:cNvSpPr>
          <p:nvPr>
            <p:ph sz="half" idx="1"/>
          </p:nvPr>
        </p:nvSpPr>
        <p:spPr/>
        <p:txBody>
          <a:bodyPr>
            <a:normAutofit fontScale="62500" lnSpcReduction="20000"/>
          </a:bodyPr>
          <a:lstStyle/>
          <a:p>
            <a:r>
              <a:rPr lang="de-DE" dirty="0" smtClean="0"/>
              <a:t>Schlussendlich </a:t>
            </a:r>
            <a:r>
              <a:rPr lang="de-DE" dirty="0"/>
              <a:t>ist Can ein Idealist, der an der Realität scheitert und seiner eigenen Lüge zerbricht. Er ist den Andorraner sehr ähnlich, denn er kann die Wahrheit nicht offen aussprechen. Das verdeutlicht, dass er dem Wertesystem Andorras fest verhaftet ist. Aber sein Rebellentum aus der Jugend wirkt bis in die Gegenwart, denn er ist der Einzige, der beim Einmarsch der Schwarzen eine Waffe trägt („Der Lehrer tritt hervor, ein Gewehr im Arm.“, </a:t>
            </a:r>
            <a:r>
              <a:rPr lang="de-DE" dirty="0" smtClean="0"/>
              <a:t>S.81</a:t>
            </a:r>
            <a:r>
              <a:rPr lang="de-DE" dirty="0"/>
              <a:t>) und er versucht, Andris Ermordung während der Judenschau zu verhindern.</a:t>
            </a:r>
          </a:p>
          <a:p>
            <a:r>
              <a:rPr lang="de-DE" dirty="0"/>
              <a:t>Letztlich scheitert der Lehrer aber mit all seinen Bestrebungen. Aufgrund der Tatsache, dass er so viele Figuren hintergangen hat, ist seine Schuld zu groß geworden, um weiterleben zu können. Und er ist es, der mit seiner Lüge Andris Schicksal von Anfang an besiegelt.</a:t>
            </a:r>
          </a:p>
          <a:p>
            <a:endParaRPr lang="en-GB" dirty="0"/>
          </a:p>
        </p:txBody>
      </p:sp>
      <p:sp>
        <p:nvSpPr>
          <p:cNvPr id="4" name="Content Placeholder 3"/>
          <p:cNvSpPr>
            <a:spLocks noGrp="1"/>
          </p:cNvSpPr>
          <p:nvPr>
            <p:ph sz="half" idx="2"/>
          </p:nvPr>
        </p:nvSpPr>
        <p:spPr/>
        <p:txBody>
          <a:bodyPr>
            <a:normAutofit fontScale="62500" lnSpcReduction="20000"/>
          </a:bodyPr>
          <a:lstStyle/>
          <a:p>
            <a:r>
              <a:rPr lang="de-DE" dirty="0" smtClean="0"/>
              <a:t>Schlussendlich – in conclusion</a:t>
            </a:r>
          </a:p>
          <a:p>
            <a:r>
              <a:rPr lang="de-DE" dirty="0"/>
              <a:t>z</a:t>
            </a:r>
            <a:r>
              <a:rPr lang="de-DE" dirty="0" smtClean="0"/>
              <a:t>erbrechen – to break (under)</a:t>
            </a:r>
          </a:p>
          <a:p>
            <a:r>
              <a:rPr lang="de-DE" dirty="0"/>
              <a:t>v</a:t>
            </a:r>
            <a:r>
              <a:rPr lang="de-DE" dirty="0" smtClean="0"/>
              <a:t>erdeutlichen – to explain/make clear</a:t>
            </a:r>
          </a:p>
          <a:p>
            <a:r>
              <a:rPr lang="de-DE" dirty="0"/>
              <a:t>v</a:t>
            </a:r>
            <a:r>
              <a:rPr lang="de-DE" dirty="0" smtClean="0"/>
              <a:t>erhaftet – imprisoned</a:t>
            </a:r>
          </a:p>
          <a:p>
            <a:r>
              <a:rPr lang="de-DE" dirty="0"/>
              <a:t>w</a:t>
            </a:r>
            <a:r>
              <a:rPr lang="de-DE" dirty="0" smtClean="0"/>
              <a:t>irken – to appear</a:t>
            </a:r>
          </a:p>
          <a:p>
            <a:r>
              <a:rPr lang="de-DE" dirty="0"/>
              <a:t>Aufgrund der </a:t>
            </a:r>
            <a:r>
              <a:rPr lang="de-DE" dirty="0" smtClean="0"/>
              <a:t>Tatsache – due to the fact that</a:t>
            </a:r>
          </a:p>
          <a:p>
            <a:r>
              <a:rPr lang="de-DE" dirty="0"/>
              <a:t>h</a:t>
            </a:r>
            <a:r>
              <a:rPr lang="de-DE" dirty="0" smtClean="0"/>
              <a:t>intergangen – deceived</a:t>
            </a:r>
          </a:p>
          <a:p>
            <a:r>
              <a:rPr lang="de-DE" dirty="0" smtClean="0"/>
              <a:t>Das Schicksal besiegeln – to seal the fate</a:t>
            </a:r>
            <a:endParaRPr lang="en-GB" dirty="0"/>
          </a:p>
        </p:txBody>
      </p:sp>
    </p:spTree>
    <p:extLst>
      <p:ext uri="{BB962C8B-B14F-4D97-AF65-F5344CB8AC3E}">
        <p14:creationId xmlns:p14="http://schemas.microsoft.com/office/powerpoint/2010/main" val="227773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Andorra</a:t>
            </a:r>
            <a:endParaRPr lang="en-GB" dirty="0"/>
          </a:p>
        </p:txBody>
      </p:sp>
      <p:sp>
        <p:nvSpPr>
          <p:cNvPr id="3" name="Content Placeholder 2"/>
          <p:cNvSpPr>
            <a:spLocks noGrp="1"/>
          </p:cNvSpPr>
          <p:nvPr>
            <p:ph sz="half" idx="1"/>
          </p:nvPr>
        </p:nvSpPr>
        <p:spPr/>
        <p:txBody>
          <a:bodyPr/>
          <a:lstStyle/>
          <a:p>
            <a:r>
              <a:rPr lang="en-GB" dirty="0" smtClean="0"/>
              <a:t>Seiten 54 und 55, </a:t>
            </a:r>
            <a:r>
              <a:rPr lang="en-GB" dirty="0" err="1" smtClean="0"/>
              <a:t>Aufgaben</a:t>
            </a:r>
            <a:r>
              <a:rPr lang="en-GB" dirty="0" smtClean="0"/>
              <a:t> und </a:t>
            </a:r>
            <a:r>
              <a:rPr lang="en-GB" dirty="0" err="1" smtClean="0"/>
              <a:t>Fragen</a:t>
            </a:r>
            <a:r>
              <a:rPr lang="en-GB" dirty="0" smtClean="0"/>
              <a:t> </a:t>
            </a:r>
            <a:r>
              <a:rPr lang="en-GB" dirty="0" err="1" smtClean="0"/>
              <a:t>zum</a:t>
            </a:r>
            <a:r>
              <a:rPr lang="en-GB" dirty="0" smtClean="0"/>
              <a:t> </a:t>
            </a:r>
            <a:r>
              <a:rPr lang="en-GB" smtClean="0"/>
              <a:t>diskutieren</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7228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Rebell</a:t>
            </a:r>
            <a:r>
              <a:rPr lang="en-GB" b="1" dirty="0"/>
              <a:t> und </a:t>
            </a:r>
            <a:r>
              <a:rPr lang="en-GB" b="1" dirty="0" err="1" smtClean="0"/>
              <a:t>feig</a:t>
            </a:r>
            <a:endParaRPr lang="en-GB" dirty="0"/>
          </a:p>
        </p:txBody>
      </p:sp>
      <p:sp>
        <p:nvSpPr>
          <p:cNvPr id="3" name="Content Placeholder 2"/>
          <p:cNvSpPr>
            <a:spLocks noGrp="1"/>
          </p:cNvSpPr>
          <p:nvPr>
            <p:ph sz="half" idx="1"/>
          </p:nvPr>
        </p:nvSpPr>
        <p:spPr/>
        <p:txBody>
          <a:bodyPr>
            <a:normAutofit fontScale="62500" lnSpcReduction="20000"/>
          </a:bodyPr>
          <a:lstStyle/>
          <a:p>
            <a:r>
              <a:rPr lang="de-DE" dirty="0"/>
              <a:t>Der Lehrer Can ist der leibliche Vater von Barblin und Andri. Als junger Lehrer war Can ein Rebell, diese Tatsache erfahren wir vom Doktor: „Immer mit dem Kopf durch die Wand. Er hat von sich reden gemacht damals, ein junger Lehrer, der die Schulbücher zerreißt, er wollte andere haben und als er dann doch keine anderen bekam, da hat er die andorranischen Kinder gelehrt, Seite um Seite mit einem schönen Rotstift anzustreichen, was in den andorranischen Schulbüchern nicht wahr ist“ (</a:t>
            </a:r>
            <a:r>
              <a:rPr lang="de-DE" dirty="0" smtClean="0"/>
              <a:t>S.35). </a:t>
            </a:r>
            <a:r>
              <a:rPr lang="de-DE" dirty="0"/>
              <a:t>Damit ist darauf verwiesen, dass Can die Ansichten, die die beiden Völker der Andorraner und der Schwarzen übereinander vertreten, als junger Mann nicht gutheißen wollte. Die Senora bestätigt dies, wenn sie äußert, dass sie „die Welt verachteten, wie sie ist, wir durchschauten sie und wollten eine andere wagen</a:t>
            </a:r>
            <a:r>
              <a:rPr lang="de-DE" dirty="0" smtClean="0"/>
              <a:t>“ (S.72), </a:t>
            </a:r>
            <a:r>
              <a:rPr lang="de-DE" dirty="0"/>
              <a:t>und dass das, was gelehrt wurde und wird, „mörderisch“ ist (</a:t>
            </a:r>
            <a:r>
              <a:rPr lang="de-DE" dirty="0" smtClean="0"/>
              <a:t>S.72).</a:t>
            </a:r>
            <a:endParaRPr lang="de-DE" dirty="0"/>
          </a:p>
          <a:p>
            <a:pPr marL="0" indent="0">
              <a:buNone/>
            </a:pPr>
            <a:endParaRPr lang="en-GB" dirty="0"/>
          </a:p>
        </p:txBody>
      </p:sp>
      <p:sp>
        <p:nvSpPr>
          <p:cNvPr id="4" name="Content Placeholder 3"/>
          <p:cNvSpPr>
            <a:spLocks noGrp="1"/>
          </p:cNvSpPr>
          <p:nvPr>
            <p:ph sz="half" idx="2"/>
          </p:nvPr>
        </p:nvSpPr>
        <p:spPr/>
        <p:txBody>
          <a:bodyPr>
            <a:normAutofit fontScale="62500" lnSpcReduction="20000"/>
          </a:bodyPr>
          <a:lstStyle/>
          <a:p>
            <a:r>
              <a:rPr lang="en-GB" dirty="0" err="1"/>
              <a:t>v</a:t>
            </a:r>
            <a:r>
              <a:rPr lang="en-GB" dirty="0" err="1" smtClean="0"/>
              <a:t>erwiesen</a:t>
            </a:r>
            <a:r>
              <a:rPr lang="en-GB" dirty="0" smtClean="0"/>
              <a:t> – referred (to)</a:t>
            </a:r>
          </a:p>
          <a:p>
            <a:r>
              <a:rPr lang="de-DE" dirty="0"/>
              <a:t>v</a:t>
            </a:r>
            <a:r>
              <a:rPr lang="de-DE" dirty="0" smtClean="0"/>
              <a:t>ertreten – advocate</a:t>
            </a:r>
          </a:p>
          <a:p>
            <a:r>
              <a:rPr lang="de-DE" dirty="0"/>
              <a:t>g</a:t>
            </a:r>
            <a:r>
              <a:rPr lang="de-DE" dirty="0" smtClean="0"/>
              <a:t>utheißen – to approve of/condone</a:t>
            </a:r>
          </a:p>
          <a:p>
            <a:r>
              <a:rPr lang="de-DE" dirty="0"/>
              <a:t>b</a:t>
            </a:r>
            <a:r>
              <a:rPr lang="de-DE" dirty="0" smtClean="0"/>
              <a:t>estätigen – to confirm</a:t>
            </a:r>
          </a:p>
          <a:p>
            <a:r>
              <a:rPr lang="de-DE" dirty="0"/>
              <a:t>v</a:t>
            </a:r>
            <a:r>
              <a:rPr lang="de-DE" dirty="0" smtClean="0"/>
              <a:t>erachten – to despise/condemn/have contempt for</a:t>
            </a:r>
          </a:p>
          <a:p>
            <a:r>
              <a:rPr lang="de-DE" dirty="0" smtClean="0"/>
              <a:t>wagen – to dare to (want)</a:t>
            </a:r>
          </a:p>
          <a:p>
            <a:r>
              <a:rPr lang="de-DE" dirty="0"/>
              <a:t>g</a:t>
            </a:r>
            <a:r>
              <a:rPr lang="de-DE" dirty="0" smtClean="0"/>
              <a:t>elehrt - taught</a:t>
            </a:r>
            <a:endParaRPr lang="en-GB" dirty="0"/>
          </a:p>
        </p:txBody>
      </p:sp>
    </p:spTree>
    <p:extLst>
      <p:ext uri="{BB962C8B-B14F-4D97-AF65-F5344CB8AC3E}">
        <p14:creationId xmlns:p14="http://schemas.microsoft.com/office/powerpoint/2010/main" val="398417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Rebell</a:t>
            </a:r>
            <a:r>
              <a:rPr lang="en-GB" b="1" dirty="0"/>
              <a:t> und </a:t>
            </a:r>
            <a:r>
              <a:rPr lang="en-GB" b="1" dirty="0" err="1" smtClean="0"/>
              <a:t>feig</a:t>
            </a:r>
            <a:endParaRPr lang="en-GB" dirty="0"/>
          </a:p>
        </p:txBody>
      </p:sp>
      <p:sp>
        <p:nvSpPr>
          <p:cNvPr id="3" name="Content Placeholder 2"/>
          <p:cNvSpPr>
            <a:spLocks noGrp="1"/>
          </p:cNvSpPr>
          <p:nvPr>
            <p:ph sz="half" idx="1"/>
          </p:nvPr>
        </p:nvSpPr>
        <p:spPr/>
        <p:txBody>
          <a:bodyPr>
            <a:normAutofit fontScale="92500"/>
          </a:bodyPr>
          <a:lstStyle/>
          <a:p>
            <a:r>
              <a:rPr lang="de-DE" dirty="0" smtClean="0"/>
              <a:t>Im </a:t>
            </a:r>
            <a:r>
              <a:rPr lang="de-DE" dirty="0"/>
              <a:t>privaten Bereich verstößt er auch gegen die Konventionen, denn die Senora, eine Schwarze, war seine Geliebte und er hat mit ihr sogar ein Kind gezeugt. Allerdings ist er genauso feige und hat genauso große Angst vor seinem Volk wie die Senora vor ihrem, sodass er die Wahrheit über Andris Herkunft erst sehr spät offenbart.</a:t>
            </a:r>
          </a:p>
          <a:p>
            <a:endParaRPr lang="en-GB" dirty="0"/>
          </a:p>
        </p:txBody>
      </p:sp>
      <p:sp>
        <p:nvSpPr>
          <p:cNvPr id="4" name="Content Placeholder 3"/>
          <p:cNvSpPr>
            <a:spLocks noGrp="1"/>
          </p:cNvSpPr>
          <p:nvPr>
            <p:ph sz="half" idx="2"/>
          </p:nvPr>
        </p:nvSpPr>
        <p:spPr/>
        <p:txBody>
          <a:bodyPr>
            <a:normAutofit fontScale="92500"/>
          </a:bodyPr>
          <a:lstStyle/>
          <a:p>
            <a:r>
              <a:rPr lang="de-DE" dirty="0"/>
              <a:t>v</a:t>
            </a:r>
            <a:r>
              <a:rPr lang="de-DE" dirty="0" smtClean="0"/>
              <a:t>erstoßen gegen – to defy</a:t>
            </a:r>
          </a:p>
          <a:p>
            <a:pPr marL="0" indent="0">
              <a:buNone/>
            </a:pPr>
            <a:endParaRPr lang="en-GB" dirty="0"/>
          </a:p>
        </p:txBody>
      </p:sp>
    </p:spTree>
    <p:extLst>
      <p:ext uri="{BB962C8B-B14F-4D97-AF65-F5344CB8AC3E}">
        <p14:creationId xmlns:p14="http://schemas.microsoft.com/office/powerpoint/2010/main" val="318351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Rebell</a:t>
            </a:r>
            <a:r>
              <a:rPr lang="en-GB" b="1" dirty="0"/>
              <a:t> und </a:t>
            </a:r>
            <a:r>
              <a:rPr lang="en-GB" b="1" dirty="0" err="1" smtClean="0"/>
              <a:t>feig</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smtClean="0"/>
              <a:t>Bis </a:t>
            </a:r>
            <a:r>
              <a:rPr lang="de-DE" dirty="0"/>
              <a:t>zur Offenbarung der Wahrheit kann der Lehrer seinen Ansprüchen, die er noch als junger Mann vertreten, aber in dem Augenblick, in dem er die Senora verlassen hat, aufgegeben hat, nicht gerecht werden. Und dies geschieht aus Angst, wie die Senora feststellt: „[A]uch du [warst] feig [...], als du wieder nach Hause kamst. Weil auch du Angst hattest vor deinen Leuten“ (</a:t>
            </a:r>
            <a:r>
              <a:rPr lang="de-DE" dirty="0" smtClean="0"/>
              <a:t>S.70). </a:t>
            </a:r>
            <a:r>
              <a:rPr lang="de-DE" dirty="0"/>
              <a:t>Das bestätigt Can vor Andri: „Ein Andorraner, sagen sie, hat nichts mit einer von drüben und schon gar nicht ein Kind. Ich hatte Angst vor ihnen, ja, Angst vor Andorra, weil ich feig war“ (</a:t>
            </a:r>
            <a:r>
              <a:rPr lang="de-DE" dirty="0" smtClean="0"/>
              <a:t>S.84). </a:t>
            </a:r>
            <a:r>
              <a:rPr lang="de-DE" dirty="0"/>
              <a:t>Dennoch versucht Can, sein Verhalten zu </a:t>
            </a:r>
            <a:r>
              <a:rPr lang="de-DE" dirty="0" smtClean="0"/>
              <a:t>begründen.</a:t>
            </a:r>
            <a:endParaRPr lang="de-DE" dirty="0"/>
          </a:p>
          <a:p>
            <a:endParaRPr lang="en-GB" dirty="0"/>
          </a:p>
        </p:txBody>
      </p:sp>
      <p:sp>
        <p:nvSpPr>
          <p:cNvPr id="4" name="Content Placeholder 3"/>
          <p:cNvSpPr>
            <a:spLocks noGrp="1"/>
          </p:cNvSpPr>
          <p:nvPr>
            <p:ph sz="half" idx="2"/>
          </p:nvPr>
        </p:nvSpPr>
        <p:spPr/>
        <p:txBody>
          <a:bodyPr>
            <a:normAutofit fontScale="70000" lnSpcReduction="20000"/>
          </a:bodyPr>
          <a:lstStyle/>
          <a:p>
            <a:r>
              <a:rPr lang="de-DE" dirty="0" smtClean="0"/>
              <a:t>Ansprüche – claims</a:t>
            </a:r>
          </a:p>
          <a:p>
            <a:r>
              <a:rPr lang="de-DE" dirty="0"/>
              <a:t>v</a:t>
            </a:r>
            <a:r>
              <a:rPr lang="de-DE" dirty="0" smtClean="0"/>
              <a:t>ertreten – to advocate</a:t>
            </a:r>
          </a:p>
          <a:p>
            <a:r>
              <a:rPr lang="de-DE" dirty="0"/>
              <a:t>f</a:t>
            </a:r>
            <a:r>
              <a:rPr lang="de-DE" dirty="0" smtClean="0"/>
              <a:t>eststellen – to tell</a:t>
            </a:r>
          </a:p>
          <a:p>
            <a:r>
              <a:rPr lang="de-DE" dirty="0"/>
              <a:t>b</a:t>
            </a:r>
            <a:r>
              <a:rPr lang="de-DE" dirty="0" smtClean="0"/>
              <a:t>egründen – to justify</a:t>
            </a:r>
          </a:p>
          <a:p>
            <a:endParaRPr lang="en-GB" dirty="0"/>
          </a:p>
        </p:txBody>
      </p:sp>
    </p:spTree>
    <p:extLst>
      <p:ext uri="{BB962C8B-B14F-4D97-AF65-F5344CB8AC3E}">
        <p14:creationId xmlns:p14="http://schemas.microsoft.com/office/powerpoint/2010/main" val="230385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Idealismus</a:t>
            </a:r>
            <a:r>
              <a:rPr lang="en-GB" b="1" dirty="0"/>
              <a:t> und </a:t>
            </a:r>
            <a:r>
              <a:rPr lang="en-GB" b="1" dirty="0" err="1" smtClean="0"/>
              <a:t>Anpassung</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a:t>Can versucht, seinen Fehler in eine pädagogische Belehrung der Andorraner umzumünzen. Er sagt zum Tischler: „Sie werden sich wundern, wenn ich die Wahrheit sage. Ich werde dieses Volk vor seinen Spiegel zwingen, sein Lachen wird ihm gefrieren“ (</a:t>
            </a:r>
            <a:r>
              <a:rPr lang="de-DE" dirty="0" smtClean="0"/>
              <a:t>S.12). </a:t>
            </a:r>
            <a:r>
              <a:rPr lang="de-DE" dirty="0"/>
              <a:t>Allerdings ist das nicht überzeugend. Die Figur versucht, ihr negatives Verhalten durch eine nachträgliche, vernünftige Begründung positiv umzudeuten</a:t>
            </a:r>
            <a:r>
              <a:rPr lang="de-DE" dirty="0" smtClean="0"/>
              <a:t>.</a:t>
            </a:r>
            <a:endParaRPr lang="de-DE" dirty="0"/>
          </a:p>
        </p:txBody>
      </p:sp>
      <p:sp>
        <p:nvSpPr>
          <p:cNvPr id="4" name="Content Placeholder 3"/>
          <p:cNvSpPr>
            <a:spLocks noGrp="1"/>
          </p:cNvSpPr>
          <p:nvPr>
            <p:ph sz="half" idx="2"/>
          </p:nvPr>
        </p:nvSpPr>
        <p:spPr>
          <a:xfrm>
            <a:off x="6181344" y="2560320"/>
            <a:ext cx="4718304" cy="3616362"/>
          </a:xfrm>
        </p:spPr>
        <p:txBody>
          <a:bodyPr>
            <a:normAutofit fontScale="70000" lnSpcReduction="20000"/>
          </a:bodyPr>
          <a:lstStyle/>
          <a:p>
            <a:r>
              <a:rPr lang="de-DE" dirty="0" smtClean="0"/>
              <a:t>Belehrung – lecture</a:t>
            </a:r>
          </a:p>
          <a:p>
            <a:r>
              <a:rPr lang="de-DE" dirty="0"/>
              <a:t>u</a:t>
            </a:r>
            <a:r>
              <a:rPr lang="de-DE" dirty="0" smtClean="0"/>
              <a:t>mmünzen – to turn into</a:t>
            </a:r>
          </a:p>
          <a:p>
            <a:r>
              <a:rPr lang="de-DE" dirty="0"/>
              <a:t>w</a:t>
            </a:r>
            <a:r>
              <a:rPr lang="de-DE" dirty="0" smtClean="0"/>
              <a:t>undern – to marvel/be surprised</a:t>
            </a:r>
          </a:p>
          <a:p>
            <a:r>
              <a:rPr lang="de-DE" dirty="0"/>
              <a:t>z</a:t>
            </a:r>
            <a:r>
              <a:rPr lang="de-DE" dirty="0" smtClean="0"/>
              <a:t>wingen – to force/compel</a:t>
            </a:r>
          </a:p>
          <a:p>
            <a:r>
              <a:rPr lang="de-DE" dirty="0"/>
              <a:t>sein Lachen wird ihm </a:t>
            </a:r>
            <a:r>
              <a:rPr lang="de-DE" dirty="0" smtClean="0"/>
              <a:t>gefrieren – will wipe the smile off his face</a:t>
            </a:r>
          </a:p>
          <a:p>
            <a:r>
              <a:rPr lang="de-DE" dirty="0" smtClean="0"/>
              <a:t>Überzeugend – convincing</a:t>
            </a:r>
          </a:p>
          <a:p>
            <a:r>
              <a:rPr lang="de-DE" dirty="0"/>
              <a:t>n</a:t>
            </a:r>
            <a:r>
              <a:rPr lang="de-DE" dirty="0" smtClean="0"/>
              <a:t>achträglich – subsequent/later/belated</a:t>
            </a:r>
          </a:p>
          <a:p>
            <a:r>
              <a:rPr lang="de-DE" dirty="0"/>
              <a:t>v</a:t>
            </a:r>
            <a:r>
              <a:rPr lang="de-DE" dirty="0" smtClean="0"/>
              <a:t>ernünftig –sensible/reasonable/decent</a:t>
            </a:r>
          </a:p>
          <a:p>
            <a:r>
              <a:rPr lang="de-DE" dirty="0" smtClean="0"/>
              <a:t>Begründung – explanation/rationale</a:t>
            </a:r>
          </a:p>
          <a:p>
            <a:r>
              <a:rPr lang="de-DE" dirty="0"/>
              <a:t>u</a:t>
            </a:r>
            <a:r>
              <a:rPr lang="de-DE" dirty="0" smtClean="0"/>
              <a:t>mdeuten – to reinterpret</a:t>
            </a:r>
          </a:p>
          <a:p>
            <a:endParaRPr lang="en-GB" dirty="0"/>
          </a:p>
        </p:txBody>
      </p:sp>
    </p:spTree>
    <p:extLst>
      <p:ext uri="{BB962C8B-B14F-4D97-AF65-F5344CB8AC3E}">
        <p14:creationId xmlns:p14="http://schemas.microsoft.com/office/powerpoint/2010/main" val="393516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Idealismus</a:t>
            </a:r>
            <a:r>
              <a:rPr lang="en-GB" b="1" dirty="0"/>
              <a:t> und </a:t>
            </a:r>
            <a:r>
              <a:rPr lang="en-GB" b="1" dirty="0" err="1" smtClean="0"/>
              <a:t>Anpassung</a:t>
            </a:r>
            <a:endParaRPr lang="en-GB" dirty="0"/>
          </a:p>
        </p:txBody>
      </p:sp>
      <p:sp>
        <p:nvSpPr>
          <p:cNvPr id="3" name="Content Placeholder 2"/>
          <p:cNvSpPr>
            <a:spLocks noGrp="1"/>
          </p:cNvSpPr>
          <p:nvPr>
            <p:ph sz="half" idx="1"/>
          </p:nvPr>
        </p:nvSpPr>
        <p:spPr/>
        <p:txBody>
          <a:bodyPr>
            <a:normAutofit fontScale="92500" lnSpcReduction="20000"/>
          </a:bodyPr>
          <a:lstStyle/>
          <a:p>
            <a:r>
              <a:rPr lang="de-DE" dirty="0" smtClean="0"/>
              <a:t>Der </a:t>
            </a:r>
            <a:r>
              <a:rPr lang="de-DE" dirty="0"/>
              <a:t>Lehrer schwankt zwischen seinem frühen Idealismus und seiner späteren Anpassung an das Wertesystem der Andorraner. Aus diesem Zwiespalt heraus beginnt Can, aggressiv auf seine Umwelt zu reagieren und zu trinken. Can kann seinem Selbstbildnis nicht gerecht werden und lädt Schuld auf sich. Die Mutter formuliert dies ganz offen: „Du hast uns alle verraten, aber den Andri vor allem“ (</a:t>
            </a:r>
            <a:r>
              <a:rPr lang="de-DE" dirty="0" smtClean="0"/>
              <a:t>S.74).</a:t>
            </a:r>
            <a:endParaRPr lang="de-DE"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chwanken</a:t>
            </a:r>
            <a:r>
              <a:rPr lang="en-GB" dirty="0" smtClean="0"/>
              <a:t> – to fluctuate/sway</a:t>
            </a:r>
          </a:p>
          <a:p>
            <a:r>
              <a:rPr lang="en-GB" dirty="0" err="1" smtClean="0"/>
              <a:t>Anpassung</a:t>
            </a:r>
            <a:r>
              <a:rPr lang="en-GB" dirty="0" smtClean="0"/>
              <a:t> – conformation</a:t>
            </a:r>
          </a:p>
          <a:p>
            <a:r>
              <a:rPr lang="de-DE" dirty="0"/>
              <a:t>Aus diesem Zwiespalt </a:t>
            </a:r>
            <a:r>
              <a:rPr lang="de-DE" dirty="0" smtClean="0"/>
              <a:t>heraus – out of this conflict/dichotomy </a:t>
            </a:r>
          </a:p>
          <a:p>
            <a:r>
              <a:rPr lang="de-DE" dirty="0" smtClean="0"/>
              <a:t>Selbstbildnis – self-portrayal</a:t>
            </a:r>
          </a:p>
          <a:p>
            <a:r>
              <a:rPr lang="de-DE" smtClean="0"/>
              <a:t>Schuld auf </a:t>
            </a:r>
            <a:r>
              <a:rPr lang="de-DE" dirty="0" smtClean="0"/>
              <a:t>sich laden – to burden oneself with guilt</a:t>
            </a:r>
          </a:p>
          <a:p>
            <a:pPr marL="0" indent="0">
              <a:buNone/>
            </a:pPr>
            <a:endParaRPr lang="en-GB" dirty="0"/>
          </a:p>
        </p:txBody>
      </p:sp>
    </p:spTree>
    <p:extLst>
      <p:ext uri="{BB962C8B-B14F-4D97-AF65-F5344CB8AC3E}">
        <p14:creationId xmlns:p14="http://schemas.microsoft.com/office/powerpoint/2010/main" val="9207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Idealismus</a:t>
            </a:r>
            <a:r>
              <a:rPr lang="en-GB" b="1" dirty="0"/>
              <a:t> und </a:t>
            </a:r>
            <a:r>
              <a:rPr lang="en-GB" b="1" dirty="0" err="1" smtClean="0"/>
              <a:t>Anpassung</a:t>
            </a:r>
            <a:endParaRPr lang="en-GB" dirty="0"/>
          </a:p>
        </p:txBody>
      </p:sp>
      <p:sp>
        <p:nvSpPr>
          <p:cNvPr id="3" name="Content Placeholder 2"/>
          <p:cNvSpPr>
            <a:spLocks noGrp="1"/>
          </p:cNvSpPr>
          <p:nvPr>
            <p:ph sz="half" idx="1"/>
          </p:nvPr>
        </p:nvSpPr>
        <p:spPr/>
        <p:txBody>
          <a:bodyPr>
            <a:normAutofit fontScale="77500" lnSpcReduction="20000"/>
          </a:bodyPr>
          <a:lstStyle/>
          <a:p>
            <a:r>
              <a:rPr lang="de-DE" dirty="0" smtClean="0"/>
              <a:t>Seine </a:t>
            </a:r>
            <a:r>
              <a:rPr lang="de-DE" dirty="0"/>
              <a:t>Schuld Andri betreffend ist überaus vielschichtig. Er versucht, durch die pädagogische Umdeutung seines Fehlers Andri zum Demonstrationsobjekt zu machen und den Andorraner ihr Fehlverhalten zu verdeutlichen. Somit gibt er Andri die Rolle des Juden vor, in die er von den Andorranern gepresst wird und die ihm keine Möglichkeit eröffnet, sein Wesen unabhängig und eigenständig zu entwickeln. Außerdem lässt er Andri glauben, er könne seine Halbschwester Barblin zur Frau nehmen.</a:t>
            </a:r>
          </a:p>
          <a:p>
            <a:endParaRPr lang="en-GB" dirty="0"/>
          </a:p>
        </p:txBody>
      </p:sp>
      <p:sp>
        <p:nvSpPr>
          <p:cNvPr id="4" name="Content Placeholder 3"/>
          <p:cNvSpPr>
            <a:spLocks noGrp="1"/>
          </p:cNvSpPr>
          <p:nvPr>
            <p:ph sz="half" idx="2"/>
          </p:nvPr>
        </p:nvSpPr>
        <p:spPr/>
        <p:txBody>
          <a:bodyPr>
            <a:normAutofit fontScale="77500" lnSpcReduction="20000"/>
          </a:bodyPr>
          <a:lstStyle/>
          <a:p>
            <a:r>
              <a:rPr lang="de-DE" dirty="0"/>
              <a:t>Andri </a:t>
            </a:r>
            <a:r>
              <a:rPr lang="de-DE" dirty="0" smtClean="0"/>
              <a:t>betreffend – as far as Andri is concerned</a:t>
            </a:r>
          </a:p>
          <a:p>
            <a:r>
              <a:rPr lang="de-DE" dirty="0"/>
              <a:t>die pädagogische </a:t>
            </a:r>
            <a:r>
              <a:rPr lang="de-DE" dirty="0" smtClean="0"/>
              <a:t>Umdeutung – the pedagogig reinterpretation</a:t>
            </a:r>
          </a:p>
          <a:p>
            <a:r>
              <a:rPr lang="de-DE" dirty="0" smtClean="0"/>
              <a:t>Fehlverhalten – wrongdoing </a:t>
            </a:r>
          </a:p>
          <a:p>
            <a:r>
              <a:rPr lang="de-DE" dirty="0"/>
              <a:t>v</a:t>
            </a:r>
            <a:r>
              <a:rPr lang="de-DE" dirty="0" smtClean="0"/>
              <a:t>erdeutlichen – to illustrate/make plain/make clear</a:t>
            </a:r>
          </a:p>
          <a:p>
            <a:r>
              <a:rPr lang="de-DE" dirty="0"/>
              <a:t>v</a:t>
            </a:r>
            <a:r>
              <a:rPr lang="de-DE" dirty="0" smtClean="0"/>
              <a:t>orgeben – to purport/specify/suggest</a:t>
            </a:r>
          </a:p>
          <a:p>
            <a:r>
              <a:rPr lang="de-DE" dirty="0"/>
              <a:t>g</a:t>
            </a:r>
            <a:r>
              <a:rPr lang="de-DE" dirty="0" smtClean="0"/>
              <a:t>epresst – constrained</a:t>
            </a:r>
          </a:p>
          <a:p>
            <a:r>
              <a:rPr lang="de-DE" dirty="0"/>
              <a:t>e</a:t>
            </a:r>
            <a:r>
              <a:rPr lang="de-DE" dirty="0" smtClean="0"/>
              <a:t>igenständig – independently/autonomously</a:t>
            </a:r>
          </a:p>
          <a:p>
            <a:endParaRPr lang="en-GB" dirty="0"/>
          </a:p>
        </p:txBody>
      </p:sp>
    </p:spTree>
    <p:extLst>
      <p:ext uri="{BB962C8B-B14F-4D97-AF65-F5344CB8AC3E}">
        <p14:creationId xmlns:p14="http://schemas.microsoft.com/office/powerpoint/2010/main" val="63057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Verrat</a:t>
            </a:r>
            <a:r>
              <a:rPr lang="en-GB" b="1" dirty="0"/>
              <a:t> und </a:t>
            </a:r>
            <a:r>
              <a:rPr lang="en-GB" b="1" dirty="0" err="1" smtClean="0"/>
              <a:t>Schuld</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a:t>Jedoch hat Can noch viele andere Figuren verraten. Er hat die Senora „geliebt“ (</a:t>
            </a:r>
            <a:r>
              <a:rPr lang="de-DE" dirty="0" smtClean="0"/>
              <a:t>S.74), </a:t>
            </a:r>
            <a:r>
              <a:rPr lang="de-DE" dirty="0"/>
              <a:t>hatte aber nie den Mut, zu ihr zu stehen. Außerdem hat er ihr gemeinsames Kind verleugnet. Die Mutter hat er nicht aus Liebe geheiratet, sondern weil sie Andorranerin ist </a:t>
            </a:r>
            <a:r>
              <a:rPr lang="de-DE" dirty="0" smtClean="0"/>
              <a:t>(</a:t>
            </a:r>
            <a:r>
              <a:rPr lang="de-DE" dirty="0" smtClean="0"/>
              <a:t>S</a:t>
            </a:r>
            <a:r>
              <a:rPr lang="de-DE" dirty="0" smtClean="0"/>
              <a:t>.74) </a:t>
            </a:r>
            <a:r>
              <a:rPr lang="de-DE" dirty="0"/>
              <a:t>und er hat ihr Andris wahre Identität verschwiegen. Er ließ Barblin im Glauben, sie könne Andri lieben und zum Mann nehmen. Trotz Andris Heiratsantrags kann er nicht offenbaren, was die Wahrheit ist, und geht, um sich betrinken („Jetzt trinkt er wieder bis Mitternacht“, </a:t>
            </a:r>
            <a:r>
              <a:rPr lang="de-DE" dirty="0" smtClean="0"/>
              <a:t>S.44). </a:t>
            </a:r>
            <a:r>
              <a:rPr lang="de-DE" dirty="0"/>
              <a:t>Und nicht er ist es, der Andri seine wahre Herkunft offenbart, sondern der Pater (</a:t>
            </a:r>
            <a:r>
              <a:rPr lang="de-DE" dirty="0" smtClean="0"/>
              <a:t>S.77).</a:t>
            </a:r>
            <a:endParaRPr lang="de-DE" dirty="0"/>
          </a:p>
        </p:txBody>
      </p:sp>
      <p:sp>
        <p:nvSpPr>
          <p:cNvPr id="4" name="Content Placeholder 3"/>
          <p:cNvSpPr>
            <a:spLocks noGrp="1"/>
          </p:cNvSpPr>
          <p:nvPr>
            <p:ph sz="half" idx="2"/>
          </p:nvPr>
        </p:nvSpPr>
        <p:spPr/>
        <p:txBody>
          <a:bodyPr>
            <a:normAutofit fontScale="70000" lnSpcReduction="20000"/>
          </a:bodyPr>
          <a:lstStyle/>
          <a:p>
            <a:r>
              <a:rPr lang="de-DE" dirty="0"/>
              <a:t>v</a:t>
            </a:r>
            <a:r>
              <a:rPr lang="de-DE" dirty="0" smtClean="0"/>
              <a:t>erleugnen – to disown/deny</a:t>
            </a:r>
          </a:p>
          <a:p>
            <a:r>
              <a:rPr lang="de-DE" dirty="0"/>
              <a:t>v</a:t>
            </a:r>
            <a:r>
              <a:rPr lang="de-DE" dirty="0" smtClean="0"/>
              <a:t>erschwiegen – kept quiet</a:t>
            </a:r>
          </a:p>
          <a:p>
            <a:r>
              <a:rPr lang="de-DE" dirty="0" smtClean="0"/>
              <a:t>Heiratsantrag – marriage proposal</a:t>
            </a:r>
          </a:p>
          <a:p>
            <a:r>
              <a:rPr lang="de-DE" dirty="0" smtClean="0"/>
              <a:t>Herkunft - origin</a:t>
            </a:r>
            <a:endParaRPr lang="en-GB" dirty="0"/>
          </a:p>
        </p:txBody>
      </p:sp>
    </p:spTree>
    <p:extLst>
      <p:ext uri="{BB962C8B-B14F-4D97-AF65-F5344CB8AC3E}">
        <p14:creationId xmlns:p14="http://schemas.microsoft.com/office/powerpoint/2010/main" val="415288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t>Verrat</a:t>
            </a:r>
            <a:r>
              <a:rPr lang="en-GB" b="1" dirty="0"/>
              <a:t> und </a:t>
            </a:r>
            <a:r>
              <a:rPr lang="en-GB" b="1" dirty="0" err="1" smtClean="0"/>
              <a:t>Schuld</a:t>
            </a:r>
            <a:endParaRPr lang="en-GB" dirty="0"/>
          </a:p>
        </p:txBody>
      </p:sp>
      <p:sp>
        <p:nvSpPr>
          <p:cNvPr id="3" name="Content Placeholder 2"/>
          <p:cNvSpPr>
            <a:spLocks noGrp="1"/>
          </p:cNvSpPr>
          <p:nvPr>
            <p:ph sz="half" idx="1"/>
          </p:nvPr>
        </p:nvSpPr>
        <p:spPr/>
        <p:txBody>
          <a:bodyPr>
            <a:normAutofit fontScale="62500" lnSpcReduction="20000"/>
          </a:bodyPr>
          <a:lstStyle/>
          <a:p>
            <a:r>
              <a:rPr lang="de-DE" dirty="0" smtClean="0"/>
              <a:t>Erst </a:t>
            </a:r>
            <a:r>
              <a:rPr lang="de-DE" dirty="0"/>
              <a:t>als die Schwarzen einmarschieren, kann er persönlich seine Schuld eingestehen (zehntes Bild). Allerdings geschieht dies zu spät, denn Andri hat sich in seine Rolle als Jude längst ergeben. Darüber hinaus glaubt Andri, dass Can ein Antisemit sei, weil er ihm Barblin nicht zur Frau geben will („Weil ich Jud bin.“, </a:t>
            </a:r>
            <a:r>
              <a:rPr lang="de-DE" dirty="0" smtClean="0"/>
              <a:t>S.44). </a:t>
            </a:r>
            <a:r>
              <a:rPr lang="de-DE" dirty="0"/>
              <a:t>Und auch bei den Andorranern setzt sich die Wahrheit nicht durch. Die Lüge hat sich somit verselbstständigt und ist nicht mehr aus der Welt zu schaffen: „Einmal werd ich die Wahrheit sagen – das meint man, aber die Lüge ist ein Egel, sie hat die Wahrheit ausgesaugt“ (</a:t>
            </a:r>
            <a:r>
              <a:rPr lang="de-DE" dirty="0" smtClean="0"/>
              <a:t>S.45).</a:t>
            </a:r>
            <a:endParaRPr lang="de-DE" dirty="0"/>
          </a:p>
        </p:txBody>
      </p:sp>
      <p:sp>
        <p:nvSpPr>
          <p:cNvPr id="4" name="Content Placeholder 3"/>
          <p:cNvSpPr>
            <a:spLocks noGrp="1"/>
          </p:cNvSpPr>
          <p:nvPr>
            <p:ph sz="half" idx="2"/>
          </p:nvPr>
        </p:nvSpPr>
        <p:spPr/>
        <p:txBody>
          <a:bodyPr>
            <a:normAutofit fontScale="62500" lnSpcReduction="20000"/>
          </a:bodyPr>
          <a:lstStyle/>
          <a:p>
            <a:r>
              <a:rPr lang="de-DE" dirty="0"/>
              <a:t>e</a:t>
            </a:r>
            <a:r>
              <a:rPr lang="de-DE" dirty="0" smtClean="0"/>
              <a:t>ingestehen – confess/admit</a:t>
            </a:r>
          </a:p>
          <a:p>
            <a:r>
              <a:rPr lang="en-GB" dirty="0" err="1"/>
              <a:t>g</a:t>
            </a:r>
            <a:r>
              <a:rPr lang="en-GB" dirty="0" err="1" smtClean="0"/>
              <a:t>eschehen</a:t>
            </a:r>
            <a:r>
              <a:rPr lang="en-GB" dirty="0" smtClean="0"/>
              <a:t> – to happen</a:t>
            </a:r>
          </a:p>
          <a:p>
            <a:r>
              <a:rPr lang="en-GB" dirty="0" err="1"/>
              <a:t>e</a:t>
            </a:r>
            <a:r>
              <a:rPr lang="en-GB" dirty="0" err="1" smtClean="0"/>
              <a:t>rgeben</a:t>
            </a:r>
            <a:r>
              <a:rPr lang="en-GB" dirty="0" smtClean="0"/>
              <a:t> – to yield to/give in to</a:t>
            </a:r>
          </a:p>
          <a:p>
            <a:r>
              <a:rPr lang="de-DE" dirty="0" smtClean="0"/>
              <a:t>darüber hinaus – furthermore</a:t>
            </a:r>
          </a:p>
          <a:p>
            <a:r>
              <a:rPr lang="en-GB" dirty="0" err="1"/>
              <a:t>s</a:t>
            </a:r>
            <a:r>
              <a:rPr lang="en-GB" dirty="0" err="1" smtClean="0"/>
              <a:t>ich</a:t>
            </a:r>
            <a:r>
              <a:rPr lang="en-GB" dirty="0" smtClean="0"/>
              <a:t> </a:t>
            </a:r>
            <a:r>
              <a:rPr lang="en-GB" dirty="0" err="1" smtClean="0"/>
              <a:t>durchsetzen</a:t>
            </a:r>
            <a:r>
              <a:rPr lang="en-GB" dirty="0" smtClean="0"/>
              <a:t> – to prevail/win through</a:t>
            </a:r>
          </a:p>
          <a:p>
            <a:r>
              <a:rPr lang="de-DE" dirty="0"/>
              <a:t>s</a:t>
            </a:r>
            <a:r>
              <a:rPr lang="de-DE" dirty="0" smtClean="0"/>
              <a:t>ich verselbstständigen – to take on a life of its own</a:t>
            </a:r>
          </a:p>
          <a:p>
            <a:r>
              <a:rPr lang="de-DE" dirty="0"/>
              <a:t>a</a:t>
            </a:r>
            <a:r>
              <a:rPr lang="de-DE" dirty="0" smtClean="0"/>
              <a:t>us der Welt schaffen – to eliminate/get rid of/stop</a:t>
            </a:r>
          </a:p>
          <a:p>
            <a:r>
              <a:rPr lang="en-GB" dirty="0" err="1"/>
              <a:t>e</a:t>
            </a:r>
            <a:r>
              <a:rPr lang="en-GB" dirty="0" err="1" smtClean="0"/>
              <a:t>in</a:t>
            </a:r>
            <a:r>
              <a:rPr lang="en-GB" dirty="0" smtClean="0"/>
              <a:t> </a:t>
            </a:r>
            <a:r>
              <a:rPr lang="en-GB" dirty="0" err="1" smtClean="0"/>
              <a:t>Egel</a:t>
            </a:r>
            <a:r>
              <a:rPr lang="en-GB" dirty="0" smtClean="0"/>
              <a:t> – a leech</a:t>
            </a:r>
          </a:p>
          <a:p>
            <a:r>
              <a:rPr lang="en-GB" dirty="0" err="1"/>
              <a:t>a</a:t>
            </a:r>
            <a:r>
              <a:rPr lang="en-GB" dirty="0" err="1" smtClean="0"/>
              <a:t>ussaugen</a:t>
            </a:r>
            <a:r>
              <a:rPr lang="en-GB" dirty="0" smtClean="0"/>
              <a:t> – to suck out</a:t>
            </a:r>
          </a:p>
          <a:p>
            <a:endParaRPr lang="en-GB" dirty="0"/>
          </a:p>
        </p:txBody>
      </p:sp>
    </p:spTree>
    <p:extLst>
      <p:ext uri="{BB962C8B-B14F-4D97-AF65-F5344CB8AC3E}">
        <p14:creationId xmlns:p14="http://schemas.microsoft.com/office/powerpoint/2010/main" val="10071439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1143</TotalTime>
  <Words>1586</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Der Lehrer - Can</vt:lpstr>
      <vt:lpstr>Rebell und feig</vt:lpstr>
      <vt:lpstr>Rebell und feig</vt:lpstr>
      <vt:lpstr>Rebell und feig</vt:lpstr>
      <vt:lpstr>Idealismus und Anpassung</vt:lpstr>
      <vt:lpstr>Idealismus und Anpassung</vt:lpstr>
      <vt:lpstr>Idealismus und Anpassung</vt:lpstr>
      <vt:lpstr>Verrat und Schuld</vt:lpstr>
      <vt:lpstr>Verrat und Schuld</vt:lpstr>
      <vt:lpstr>Verrat und Schuld</vt:lpstr>
      <vt:lpstr>Verrat und Schuld</vt:lpstr>
      <vt:lpstr>Getting to know Andorra</vt:lpstr>
    </vt:vector>
  </TitlesOfParts>
  <Company>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Lehrer - Can</dc:title>
  <dc:creator>Richard Morris</dc:creator>
  <cp:lastModifiedBy>Richard Morris</cp:lastModifiedBy>
  <cp:revision>21</cp:revision>
  <cp:lastPrinted>2018-01-12T08:01:07Z</cp:lastPrinted>
  <dcterms:created xsi:type="dcterms:W3CDTF">2018-01-07T11:29:41Z</dcterms:created>
  <dcterms:modified xsi:type="dcterms:W3CDTF">2018-01-12T11:30:58Z</dcterms:modified>
</cp:coreProperties>
</file>