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5184FA-24E5-43B8-B3B4-2159A7D07E04}"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A9D23223-C2D0-40DE-924A-727C69AED1F5}" type="slidenum">
              <a:rPr lang="en-GB" smtClean="0"/>
              <a:t>‹#›</a:t>
            </a:fld>
            <a:endParaRPr lang="en-GB"/>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184FA-24E5-43B8-B3B4-2159A7D07E04}"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D23223-C2D0-40DE-924A-727C69AED1F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5184FA-24E5-43B8-B3B4-2159A7D07E04}"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D23223-C2D0-40DE-924A-727C69AED1F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184FA-24E5-43B8-B3B4-2159A7D07E04}" type="datetimeFigureOut">
              <a:rPr lang="en-GB" smtClean="0"/>
              <a:t>24/11/2014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D23223-C2D0-40DE-924A-727C69AED1F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5184FA-24E5-43B8-B3B4-2159A7D07E04}" type="datetimeFigureOut">
              <a:rPr lang="en-GB" smtClean="0"/>
              <a:t>24/11/2014</a:t>
            </a:fld>
            <a:endParaRPr lang="en-GB"/>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D23223-C2D0-40DE-924A-727C69AED1F5}" type="slidenum">
              <a:rPr lang="en-GB" smtClean="0"/>
              <a:t>‹#›</a:t>
            </a:fld>
            <a:endParaRPr lang="en-GB"/>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184FA-24E5-43B8-B3B4-2159A7D07E04}" type="datetimeFigureOut">
              <a:rPr lang="en-GB" smtClean="0"/>
              <a:t>24/11/2014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D23223-C2D0-40DE-924A-727C69AED1F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5184FA-24E5-43B8-B3B4-2159A7D07E04}" type="datetimeFigureOut">
              <a:rPr lang="en-GB" smtClean="0"/>
              <a:t>24/11/2014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D23223-C2D0-40DE-924A-727C69AED1F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5184FA-24E5-43B8-B3B4-2159A7D07E04}" type="datetimeFigureOut">
              <a:rPr lang="en-GB" smtClean="0"/>
              <a:t>24/11/2014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D23223-C2D0-40DE-924A-727C69AED1F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5184FA-24E5-43B8-B3B4-2159A7D07E04}" type="datetimeFigureOut">
              <a:rPr lang="en-GB" smtClean="0"/>
              <a:t>24/11/2014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D23223-C2D0-40DE-924A-727C69AED1F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184FA-24E5-43B8-B3B4-2159A7D07E04}" type="datetimeFigureOut">
              <a:rPr lang="en-GB" smtClean="0"/>
              <a:t>24/11/2014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D23223-C2D0-40DE-924A-727C69AED1F5}" type="slidenum">
              <a:rPr lang="en-GB" smtClean="0"/>
              <a:t>‹#›</a:t>
            </a:fld>
            <a:endParaRPr lang="en-GB"/>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A25184FA-24E5-43B8-B3B4-2159A7D07E04}" type="datetimeFigureOut">
              <a:rPr lang="en-GB" smtClean="0"/>
              <a:t>24/11/2014</a:t>
            </a:fld>
            <a:endParaRPr lang="en-GB"/>
          </a:p>
        </p:txBody>
      </p:sp>
      <p:sp>
        <p:nvSpPr>
          <p:cNvPr id="7" name="Slide Number Placeholder 6"/>
          <p:cNvSpPr>
            <a:spLocks noGrp="1"/>
          </p:cNvSpPr>
          <p:nvPr>
            <p:ph type="sldNum" sz="quarter" idx="12"/>
          </p:nvPr>
        </p:nvSpPr>
        <p:spPr/>
        <p:txBody>
          <a:bodyPr/>
          <a:lstStyle/>
          <a:p>
            <a:fld id="{A9D23223-C2D0-40DE-924A-727C69AED1F5}" type="slidenum">
              <a:rPr lang="en-GB" smtClean="0"/>
              <a:t>‹#›</a:t>
            </a:fld>
            <a:endParaRPr lang="en-GB"/>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GB"/>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25184FA-24E5-43B8-B3B4-2159A7D07E04}" type="datetimeFigureOut">
              <a:rPr lang="en-GB" smtClean="0"/>
              <a:t>24/11/2014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A9D23223-C2D0-40DE-924A-727C69AED1F5}" type="slidenum">
              <a:rPr lang="en-GB" smtClean="0"/>
              <a:t>‹#›</a:t>
            </a:fld>
            <a:endParaRPr lang="en-GB"/>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D.H. Lawrence</a:t>
            </a:r>
            <a:endParaRPr lang="en-GB" dirty="0"/>
          </a:p>
        </p:txBody>
      </p:sp>
      <p:sp>
        <p:nvSpPr>
          <p:cNvPr id="2" name="Title 1"/>
          <p:cNvSpPr>
            <a:spLocks noGrp="1"/>
          </p:cNvSpPr>
          <p:nvPr>
            <p:ph type="ctrTitle"/>
          </p:nvPr>
        </p:nvSpPr>
        <p:spPr/>
        <p:txBody>
          <a:bodyPr/>
          <a:lstStyle/>
          <a:p>
            <a:r>
              <a:rPr lang="en-GB" dirty="0" smtClean="0"/>
              <a:t>Piano</a:t>
            </a:r>
            <a:endParaRPr lang="en-GB" dirty="0"/>
          </a:p>
        </p:txBody>
      </p:sp>
    </p:spTree>
    <p:extLst>
      <p:ext uri="{BB962C8B-B14F-4D97-AF65-F5344CB8AC3E}">
        <p14:creationId xmlns:p14="http://schemas.microsoft.com/office/powerpoint/2010/main" val="4099364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Subject</a:t>
            </a:r>
            <a:endParaRPr lang="en-GB" dirty="0"/>
          </a:p>
        </p:txBody>
      </p:sp>
      <p:sp>
        <p:nvSpPr>
          <p:cNvPr id="3" name="Content Placeholder 2"/>
          <p:cNvSpPr>
            <a:spLocks noGrp="1"/>
          </p:cNvSpPr>
          <p:nvPr>
            <p:ph idx="1"/>
          </p:nvPr>
        </p:nvSpPr>
        <p:spPr/>
        <p:txBody>
          <a:bodyPr>
            <a:normAutofit fontScale="92500" lnSpcReduction="20000"/>
          </a:bodyPr>
          <a:lstStyle/>
          <a:p>
            <a:r>
              <a:rPr lang="en-GB" dirty="0"/>
              <a:t>A middle-aged man goes to a musical concert. He is in evening dress. He is in full control, wealthy, successful, as he listens to the piano and the singer on stage.  But suddenly, with no warning, the music triggers something in him and he is swept away on the tide of memory.</a:t>
            </a:r>
          </a:p>
          <a:p>
            <a:r>
              <a:rPr lang="en-GB" dirty="0"/>
              <a:t>He is a child again, a small boy sitting under a piano in his childhood home. It is dusk. The gas lamps are lit. The parlour is cosy and warm. As his mother plays the piano, he presses her small, bare feet as they in turn press the pedals of the piano. The child’s mother smiles at his touch. The man has become the child, back in the safety, security and warmth of his childhood home, on a Sunday evening, with winter outside and hymns inside the cosy parlour.  </a:t>
            </a:r>
          </a:p>
        </p:txBody>
      </p:sp>
    </p:spTree>
    <p:extLst>
      <p:ext uri="{BB962C8B-B14F-4D97-AF65-F5344CB8AC3E}">
        <p14:creationId xmlns:p14="http://schemas.microsoft.com/office/powerpoint/2010/main" val="3895877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Subject</a:t>
            </a:r>
            <a:endParaRPr lang="en-GB" dirty="0"/>
          </a:p>
        </p:txBody>
      </p:sp>
      <p:sp>
        <p:nvSpPr>
          <p:cNvPr id="3" name="Content Placeholder 2"/>
          <p:cNvSpPr>
            <a:spLocks noGrp="1"/>
          </p:cNvSpPr>
          <p:nvPr>
            <p:ph idx="1"/>
          </p:nvPr>
        </p:nvSpPr>
        <p:spPr/>
        <p:txBody>
          <a:bodyPr/>
          <a:lstStyle/>
          <a:p>
            <a:r>
              <a:rPr lang="en-GB" dirty="0"/>
              <a:t>And now the great swelling of the singer on stage and the passionate accompaniment of the great black piano mean nothing. The man is gone, swept away on the flood of remembrance, and in his place the child who misses so terribly the safety, security and over-whelming love for his mother weeps for the child and the world he has lost.</a:t>
            </a:r>
          </a:p>
          <a:p>
            <a:endParaRPr lang="en-GB" dirty="0"/>
          </a:p>
        </p:txBody>
      </p:sp>
    </p:spTree>
    <p:extLst>
      <p:ext uri="{BB962C8B-B14F-4D97-AF65-F5344CB8AC3E}">
        <p14:creationId xmlns:p14="http://schemas.microsoft.com/office/powerpoint/2010/main" val="4273586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a:t>
            </a:r>
            <a:endParaRPr lang="en-GB" dirty="0"/>
          </a:p>
        </p:txBody>
      </p:sp>
      <p:sp>
        <p:nvSpPr>
          <p:cNvPr id="3" name="Content Placeholder 2"/>
          <p:cNvSpPr>
            <a:spLocks noGrp="1"/>
          </p:cNvSpPr>
          <p:nvPr>
            <p:ph idx="1"/>
          </p:nvPr>
        </p:nvSpPr>
        <p:spPr/>
        <p:txBody>
          <a:bodyPr>
            <a:normAutofit fontScale="92500" lnSpcReduction="10000"/>
          </a:bodyPr>
          <a:lstStyle/>
          <a:p>
            <a:r>
              <a:rPr lang="en-GB" dirty="0"/>
              <a:t>Lawrence's theme is as simple as it is universal. Childhood is, or should be, a profoundly happy memory for every human being.  It is a time when we are given unconditional love; it is a time when our scratches are kissed and our tears are</a:t>
            </a:r>
            <a:r>
              <a:rPr lang="en-GB" b="1" dirty="0"/>
              <a:t> </a:t>
            </a:r>
            <a:r>
              <a:rPr lang="en-GB" dirty="0"/>
              <a:t>dried; it is a time without responsibilities, without the stress and strife and the everyday routines of the adult world; it is a time of smiles and laughter and forgiveness for our trespasses; it is a time when one person shields us from the dragons and demons of the night.  And at unpredictable moments, as we get older, we are suddenly swept back to those innocent days of love and laughter, and we weep for what will never come again.</a:t>
            </a:r>
          </a:p>
          <a:p>
            <a:endParaRPr lang="en-GB" dirty="0"/>
          </a:p>
        </p:txBody>
      </p:sp>
    </p:spTree>
    <p:extLst>
      <p:ext uri="{BB962C8B-B14F-4D97-AF65-F5344CB8AC3E}">
        <p14:creationId xmlns:p14="http://schemas.microsoft.com/office/powerpoint/2010/main" val="3219938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a:t>
            </a:r>
            <a:endParaRPr lang="en-GB" dirty="0"/>
          </a:p>
        </p:txBody>
      </p:sp>
      <p:sp>
        <p:nvSpPr>
          <p:cNvPr id="3" name="Content Placeholder 2"/>
          <p:cNvSpPr>
            <a:spLocks noGrp="1"/>
          </p:cNvSpPr>
          <p:nvPr>
            <p:ph idx="1"/>
          </p:nvPr>
        </p:nvSpPr>
        <p:spPr/>
        <p:txBody>
          <a:bodyPr>
            <a:normAutofit lnSpcReduction="10000"/>
          </a:bodyPr>
          <a:lstStyle/>
          <a:p>
            <a:r>
              <a:rPr lang="en-GB" dirty="0"/>
              <a:t>Several themes are packed in three verses: the persistence of memory, the relationship between parent and child, particularly between that of sons and mothers, the power of music, and the inevitable losses that accompany growing older and growing old. But we must not think this is a sad or pessimistic poem.  It is part of the human condition to lose what we have in childhood. And if the boy had not loved his mother so utterly, the middle-aged man could not have sat in the concert hall and wept. The real tragedy belongs to those unhappy few who have nothing to weep for.</a:t>
            </a:r>
          </a:p>
          <a:p>
            <a:endParaRPr lang="en-GB" dirty="0"/>
          </a:p>
        </p:txBody>
      </p:sp>
    </p:spTree>
    <p:extLst>
      <p:ext uri="{BB962C8B-B14F-4D97-AF65-F5344CB8AC3E}">
        <p14:creationId xmlns:p14="http://schemas.microsoft.com/office/powerpoint/2010/main" val="3266356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Imagery</a:t>
            </a:r>
            <a:endParaRPr lang="en-GB" dirty="0"/>
          </a:p>
        </p:txBody>
      </p:sp>
      <p:sp>
        <p:nvSpPr>
          <p:cNvPr id="3" name="Content Placeholder 2"/>
          <p:cNvSpPr>
            <a:spLocks noGrp="1"/>
          </p:cNvSpPr>
          <p:nvPr>
            <p:ph idx="1"/>
          </p:nvPr>
        </p:nvSpPr>
        <p:spPr/>
        <p:txBody>
          <a:bodyPr/>
          <a:lstStyle/>
          <a:p>
            <a:r>
              <a:rPr lang="en-GB" dirty="0"/>
              <a:t>The images in </a:t>
            </a:r>
            <a:r>
              <a:rPr lang="en-GB" i="1" dirty="0"/>
              <a:t>Piano</a:t>
            </a:r>
            <a:r>
              <a:rPr lang="en-GB" dirty="0"/>
              <a:t> are simple and instantly appealing: the child under the piano; his mother's small, poised feet; the cosy parlour secure against a winter's night; the great black piano; and the man weeping in the crowded concert hall.  Sounds are equally important in the poem: the mother singing in the dusk; the onomatopoeic boom of the tingling strings; the old familiar hymns; the meaningless thunderclap of the concert singer and the piano; the weeping man.</a:t>
            </a:r>
            <a:endParaRPr lang="en-GB" dirty="0"/>
          </a:p>
        </p:txBody>
      </p:sp>
    </p:spTree>
    <p:extLst>
      <p:ext uri="{BB962C8B-B14F-4D97-AF65-F5344CB8AC3E}">
        <p14:creationId xmlns:p14="http://schemas.microsoft.com/office/powerpoint/2010/main" val="1615977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p:txBody>
          <a:bodyPr/>
          <a:lstStyle/>
          <a:p>
            <a:r>
              <a:rPr lang="en-GB" dirty="0"/>
              <a:t>The poem is a simple lyric in three stanzas The first two lines of each stanza are dominated by the present before memories of childhood intrude in the third and fourth lines. The rhyme scheme is a-a-b-b, so that the end of each second line is like a musical chord.  The rhythm is what we call free verse. There is no strict or regular rhyme, but the words are deliberately chosen to carry us along by their melody. There is nothing harsh in the sounds; there are lots of open vowels and liquid sounds; it is almost like a lullaby.</a:t>
            </a:r>
          </a:p>
          <a:p>
            <a:endParaRPr lang="en-GB" dirty="0"/>
          </a:p>
        </p:txBody>
      </p:sp>
    </p:spTree>
    <p:extLst>
      <p:ext uri="{BB962C8B-B14F-4D97-AF65-F5344CB8AC3E}">
        <p14:creationId xmlns:p14="http://schemas.microsoft.com/office/powerpoint/2010/main" val="2193244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p:txBody>
          <a:bodyPr/>
          <a:lstStyle/>
          <a:p>
            <a:r>
              <a:rPr lang="en-GB" dirty="0"/>
              <a:t>Lawrence also employs another effective technique. He does not reveal where he is until the final verse. The first two verses give us the child and his mother and the hymns in the cosy parlour. It is not until the final verse that we realise that this is a memory; the poet is in fact sitting in a crowded concert hall, weeping as he remembers how much he loves what he can never have again.</a:t>
            </a:r>
          </a:p>
          <a:p>
            <a:endParaRPr lang="en-GB" dirty="0"/>
          </a:p>
        </p:txBody>
      </p:sp>
    </p:spTree>
    <p:extLst>
      <p:ext uri="{BB962C8B-B14F-4D97-AF65-F5344CB8AC3E}">
        <p14:creationId xmlns:p14="http://schemas.microsoft.com/office/powerpoint/2010/main" val="2272644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11</TotalTime>
  <Words>774</Words>
  <Application>Microsoft Office PowerPoint</Application>
  <PresentationFormat>On-screen Show (4:3)</PresentationFormat>
  <Paragraphs>17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Apothecary</vt:lpstr>
      <vt:lpstr>Piano</vt:lpstr>
      <vt:lpstr>Subject</vt:lpstr>
      <vt:lpstr>Subject</vt:lpstr>
      <vt:lpstr>Theme</vt:lpstr>
      <vt:lpstr>Theme</vt:lpstr>
      <vt:lpstr>Imagery</vt:lpstr>
      <vt:lpstr>Structure</vt:lpstr>
      <vt:lpstr>Structure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Piano</dc:title>
  <dc:creator>stmaugerH01</dc:creator>
  <cp:lastModifiedBy>stmaugerH01</cp:lastModifiedBy>
  <cp:revision>2</cp:revision>
  <dcterms:created xsi:type="dcterms:W3CDTF">2014-11-24T13:11:28Z</dcterms:created>
  <dcterms:modified xsi:type="dcterms:W3CDTF">2014-11-24T13:23:21Z</dcterms:modified>
</cp:coreProperties>
</file>