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handoutMasterIdLst>
    <p:handoutMasterId r:id="rId13"/>
  </p:handoutMasterIdLst>
  <p:sldIdLst>
    <p:sldId id="263" r:id="rId2"/>
    <p:sldId id="274" r:id="rId3"/>
    <p:sldId id="276" r:id="rId4"/>
    <p:sldId id="273" r:id="rId5"/>
    <p:sldId id="262" r:id="rId6"/>
    <p:sldId id="281" r:id="rId7"/>
    <p:sldId id="282" r:id="rId8"/>
    <p:sldId id="279" r:id="rId9"/>
    <p:sldId id="280" r:id="rId10"/>
    <p:sldId id="28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p15:clr>
            <a:srgbClr val="A4A3A4"/>
          </p15:clr>
        </p15:guide>
        <p15:guide id="2" pos="28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3AF"/>
    <a:srgbClr val="783C2D"/>
    <a:srgbClr val="DC7D28"/>
    <a:srgbClr val="6464A0"/>
    <a:srgbClr val="325F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70" d="100"/>
          <a:sy n="70" d="100"/>
        </p:scale>
        <p:origin x="1386" y="72"/>
      </p:cViewPr>
      <p:guideLst>
        <p:guide orient="horz" pos="2157"/>
        <p:guide pos="287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A457E0-B7E6-E24E-BA12-0ABEC3185120}" type="datetimeFigureOut">
              <a:rPr lang="en-US" smtClean="0"/>
              <a:t>2/17/2016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88A59E-FE67-3043-A00A-EF9E0FCBDE40}" type="slidenum">
              <a:rPr lang="en-US" smtClean="0"/>
              <a:t>‹#›</a:t>
            </a:fld>
            <a:endParaRPr lang="en-US" dirty="0"/>
          </a:p>
        </p:txBody>
      </p:sp>
    </p:spTree>
    <p:extLst>
      <p:ext uri="{BB962C8B-B14F-4D97-AF65-F5344CB8AC3E}">
        <p14:creationId xmlns:p14="http://schemas.microsoft.com/office/powerpoint/2010/main" val="7488722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8A8347-8DF1-B348-8F41-6E1345D82D34}" type="datetimeFigureOut">
              <a:rPr lang="en-US" smtClean="0"/>
              <a:t>2/17/2016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A5C70C-4F3D-A24C-BE6B-90E4410CB343}" type="slidenum">
              <a:rPr lang="en-US" smtClean="0"/>
              <a:t>‹#›</a:t>
            </a:fld>
            <a:endParaRPr lang="en-US" dirty="0"/>
          </a:p>
        </p:txBody>
      </p:sp>
    </p:spTree>
    <p:extLst>
      <p:ext uri="{BB962C8B-B14F-4D97-AF65-F5344CB8AC3E}">
        <p14:creationId xmlns:p14="http://schemas.microsoft.com/office/powerpoint/2010/main" val="3260845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A5C70C-4F3D-A24C-BE6B-90E4410CB343}" type="slidenum">
              <a:rPr lang="en-US" smtClean="0"/>
              <a:t>2</a:t>
            </a:fld>
            <a:endParaRPr lang="en-US" dirty="0"/>
          </a:p>
        </p:txBody>
      </p:sp>
    </p:spTree>
    <p:extLst>
      <p:ext uri="{BB962C8B-B14F-4D97-AF65-F5344CB8AC3E}">
        <p14:creationId xmlns:p14="http://schemas.microsoft.com/office/powerpoint/2010/main" val="11510846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4153" y="6246646"/>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892053"/>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40000" y="1303334"/>
            <a:ext cx="4114551" cy="968675"/>
          </a:xfrm>
        </p:spPr>
        <p:txBody>
          <a:bodyPr lIns="0" tIns="0" rIns="0" bIns="0" anchor="t" anchorCtr="0">
            <a:noAutofit/>
          </a:bodyPr>
          <a:lstStyle>
            <a:lvl1pPr algn="l">
              <a:lnSpc>
                <a:spcPts val="3800"/>
              </a:lnSpc>
              <a:defRPr sz="3600" baseline="0">
                <a:solidFill>
                  <a:schemeClr val="tx2"/>
                </a:solidFill>
                <a:latin typeface="AQA Chevin Pro Light"/>
              </a:defRPr>
            </a:lvl1pPr>
          </a:lstStyle>
          <a:p>
            <a:r>
              <a:rPr lang="en-US" dirty="0" smtClean="0"/>
              <a:t>Presentation</a:t>
            </a:r>
            <a:br>
              <a:rPr lang="en-US" dirty="0" smtClean="0"/>
            </a:br>
            <a:r>
              <a:rPr lang="en-US" dirty="0" smtClean="0"/>
              <a:t>title</a:t>
            </a:r>
            <a:endParaRPr lang="en-US" dirty="0"/>
          </a:p>
        </p:txBody>
      </p:sp>
      <p:sp>
        <p:nvSpPr>
          <p:cNvPr id="3" name="Subtitle 2"/>
          <p:cNvSpPr>
            <a:spLocks noGrp="1"/>
          </p:cNvSpPr>
          <p:nvPr>
            <p:ph type="subTitle" idx="1" hasCustomPrompt="1"/>
          </p:nvPr>
        </p:nvSpPr>
        <p:spPr>
          <a:xfrm>
            <a:off x="540000" y="2611489"/>
            <a:ext cx="4114551" cy="378312"/>
          </a:xfrm>
        </p:spPr>
        <p:txBody>
          <a:bodyPr lIns="0" tIns="0" rIns="0" bIns="0">
            <a:noAutofit/>
          </a:bodyPr>
          <a:lstStyle>
            <a:lvl1pPr marL="0" indent="0" algn="l">
              <a:lnSpc>
                <a:spcPts val="2600"/>
              </a:lnSpc>
              <a:buNone/>
              <a:defRPr sz="2400" b="0" i="0">
                <a:solidFill>
                  <a:schemeClr val="tx2"/>
                </a:solidFill>
                <a:latin typeface="AQA Chevin Pro Light"/>
                <a:cs typeface="AQA Chevin Pro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Presented by</a:t>
            </a:r>
            <a:br>
              <a:rPr lang="en-US" dirty="0" smtClean="0"/>
            </a:br>
            <a:endParaRPr lang="en-US" dirty="0" smtClean="0"/>
          </a:p>
        </p:txBody>
      </p:sp>
      <p:cxnSp>
        <p:nvCxnSpPr>
          <p:cNvPr id="10" name="Straight Connector 9"/>
          <p:cNvCxnSpPr/>
          <p:nvPr userDrawn="1"/>
        </p:nvCxnSpPr>
        <p:spPr>
          <a:xfrm>
            <a:off x="0" y="1191693"/>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0" y="2433050"/>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6339600"/>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userDrawn="1"/>
        </p:nvSpPr>
        <p:spPr>
          <a:xfrm>
            <a:off x="7825042" y="6455753"/>
            <a:ext cx="971126" cy="40224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0"/>
          <p:cNvSpPr>
            <a:spLocks noGrp="1"/>
          </p:cNvSpPr>
          <p:nvPr>
            <p:ph sz="quarter" idx="12" hasCustomPrompt="1"/>
          </p:nvPr>
        </p:nvSpPr>
        <p:spPr>
          <a:xfrm>
            <a:off x="539750" y="3058062"/>
            <a:ext cx="4114801" cy="338138"/>
          </a:xfrm>
        </p:spPr>
        <p:txBody>
          <a:bodyPr rIns="0"/>
          <a:lstStyle>
            <a:lvl1pPr marL="0" indent="0">
              <a:lnSpc>
                <a:spcPts val="2600"/>
              </a:lnSpc>
              <a:buFontTx/>
              <a:buNone/>
              <a:defRPr sz="2400" b="0" i="0">
                <a:solidFill>
                  <a:schemeClr val="tx2"/>
                </a:solidFill>
                <a:latin typeface="AQA Chevin Pro Light"/>
                <a:cs typeface="AQA Chevin Pro Light"/>
              </a:defRPr>
            </a:lvl1pPr>
          </a:lstStyle>
          <a:p>
            <a:pPr lvl="0"/>
            <a:r>
              <a:rPr lang="en-US" dirty="0" smtClean="0"/>
              <a:t>Date &lt;</a:t>
            </a:r>
            <a:r>
              <a:rPr lang="en-US" dirty="0" err="1" smtClean="0"/>
              <a:t>dd</a:t>
            </a:r>
            <a:r>
              <a:rPr lang="en-US" dirty="0" smtClean="0"/>
              <a:t>/mm/</a:t>
            </a:r>
            <a:r>
              <a:rPr lang="en-US" dirty="0" err="1" smtClean="0"/>
              <a:t>yyyy</a:t>
            </a:r>
            <a:r>
              <a:rPr lang="en-US" dirty="0" smtClean="0"/>
              <a:t>&gt;</a:t>
            </a:r>
            <a:endParaRPr lang="en-US" dirty="0"/>
          </a:p>
        </p:txBody>
      </p:sp>
      <p:pic>
        <p:nvPicPr>
          <p:cNvPr id="7" name="Picture 6"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
        <p:nvSpPr>
          <p:cNvPr id="16"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9752075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Dark Orang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358944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 Dark Turquois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2527785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itle Dark Pink">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0718779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Dark Green">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4277853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title Dark Violet">
    <p:bg>
      <p:bgPr>
        <a:solidFill>
          <a:srgbClr val="6464A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6464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698777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Dark Teal">
    <p:bg>
      <p:bgPr>
        <a:solidFill>
          <a:srgbClr val="325F7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325F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0365063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 Dark Yellow">
    <p:bg>
      <p:bgPr>
        <a:solidFill>
          <a:srgbClr val="DC7D2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DC7D2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22394016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Dark Brick">
    <p:bg>
      <p:bgPr>
        <a:solidFill>
          <a:srgbClr val="783C2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783C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279165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Contents</a:t>
            </a:r>
            <a:endParaRPr lang="en-US" dirty="0"/>
          </a:p>
        </p:txBody>
      </p:sp>
      <p:sp>
        <p:nvSpPr>
          <p:cNvPr id="5"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83587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s">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Contents</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userDrawn="1"/>
        </p:nvSpPr>
        <p:spPr>
          <a:xfrm>
            <a:off x="7845425" y="6459079"/>
            <a:ext cx="768350" cy="3068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1053803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Section title</a:t>
            </a:r>
            <a:endParaRPr lang="en-US"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sp>
        <p:nvSpPr>
          <p:cNvPr id="5"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9046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sentation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Presentation title</a:t>
            </a:r>
            <a:endParaRPr lang="en-US"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sp>
        <p:nvSpPr>
          <p:cNvPr id="7" name="Content Placeholder 6"/>
          <p:cNvSpPr>
            <a:spLocks noGrp="1"/>
          </p:cNvSpPr>
          <p:nvPr>
            <p:ph sz="quarter" idx="12"/>
          </p:nvPr>
        </p:nvSpPr>
        <p:spPr>
          <a:xfrm>
            <a:off x="540000" y="1731600"/>
            <a:ext cx="8046000" cy="4406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799465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Video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idx="1" hasCustomPrompt="1"/>
          </p:nvPr>
        </p:nvSpPr>
        <p:spPr/>
        <p:txBody>
          <a:bodyPr/>
          <a:lstStyle/>
          <a:p>
            <a:pPr lvl="0"/>
            <a:r>
              <a:rPr lang="en-US" dirty="0" smtClean="0"/>
              <a:t>Insert video</a:t>
            </a:r>
            <a:endParaRPr lang="en-US" dirty="0"/>
          </a:p>
        </p:txBody>
      </p:sp>
      <p:sp>
        <p:nvSpPr>
          <p:cNvPr id="5" name="Footer Placeholder 4"/>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1834673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ext and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sz="half" idx="1"/>
          </p:nvPr>
        </p:nvSpPr>
        <p:spPr>
          <a:xfrm>
            <a:off x="540000" y="1727271"/>
            <a:ext cx="4546350" cy="4406400"/>
          </a:xfrm>
        </p:spPr>
        <p:txBody>
          <a:bodyPr rIns="0"/>
          <a:lstStyle>
            <a:lvl1pPr>
              <a:defRPr sz="1800"/>
            </a:lvl1pPr>
            <a:lvl2pPr>
              <a:defRPr sz="1600"/>
            </a:lvl2pPr>
            <a:lvl3pPr>
              <a:defRPr sz="1400"/>
            </a:lvl3pPr>
            <a:lvl4pPr>
              <a:defRPr sz="1200"/>
            </a:lvl4pPr>
            <a:lvl5pPr>
              <a:defRPr sz="1000"/>
            </a:lvl5pPr>
            <a:lvl6pPr>
              <a:defRPr sz="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hasCustomPrompt="1"/>
          </p:nvPr>
        </p:nvSpPr>
        <p:spPr>
          <a:xfrm>
            <a:off x="5394324" y="1727199"/>
            <a:ext cx="3190875" cy="4406400"/>
          </a:xfrm>
        </p:spPr>
        <p:txBody>
          <a:bodyPr rIns="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Insert image or graphic</a:t>
            </a:r>
            <a:endParaRPr lang="en-US" dirty="0"/>
          </a:p>
        </p:txBody>
      </p:sp>
      <p:sp>
        <p:nvSpPr>
          <p:cNvPr id="6" name="Footer Placeholder 5"/>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2104452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6" name="Rectangle 15"/>
          <p:cNvSpPr/>
          <p:nvPr userDrawn="1"/>
        </p:nvSpPr>
        <p:spPr>
          <a:xfrm>
            <a:off x="0" y="899455"/>
            <a:ext cx="8768155" cy="2211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Footer Placeholder 7"/>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
        <p:nvSpPr>
          <p:cNvPr id="11" name="Title 1"/>
          <p:cNvSpPr>
            <a:spLocks noGrp="1"/>
          </p:cNvSpPr>
          <p:nvPr>
            <p:ph type="ctrTitle" hasCustomPrompt="1"/>
          </p:nvPr>
        </p:nvSpPr>
        <p:spPr>
          <a:xfrm>
            <a:off x="540000" y="1666873"/>
            <a:ext cx="4028825" cy="494942"/>
          </a:xfrm>
        </p:spPr>
        <p:txBody>
          <a:bodyPr lIns="0" tIns="0" rIns="0" bIns="0" anchor="t" anchorCtr="0">
            <a:noAutofit/>
          </a:bodyPr>
          <a:lstStyle>
            <a:lvl1pPr algn="l">
              <a:lnSpc>
                <a:spcPts val="3800"/>
              </a:lnSpc>
              <a:defRPr sz="3600" baseline="0">
                <a:solidFill>
                  <a:schemeClr val="tx2"/>
                </a:solidFill>
              </a:defRPr>
            </a:lvl1pPr>
          </a:lstStyle>
          <a:p>
            <a:r>
              <a:rPr lang="en-US" dirty="0" smtClean="0"/>
              <a:t>Thank you</a:t>
            </a:r>
            <a:endParaRPr lang="en-US" dirty="0"/>
          </a:p>
        </p:txBody>
      </p:sp>
      <p:cxnSp>
        <p:nvCxnSpPr>
          <p:cNvPr id="13" name="Straight Connector 12"/>
          <p:cNvCxnSpPr/>
          <p:nvPr userDrawn="1"/>
        </p:nvCxnSpPr>
        <p:spPr>
          <a:xfrm>
            <a:off x="0" y="1191600"/>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0" y="2309805"/>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Rectangle 1"/>
          <p:cNvSpPr/>
          <p:nvPr userDrawn="1"/>
        </p:nvSpPr>
        <p:spPr>
          <a:xfrm>
            <a:off x="7780867" y="6458400"/>
            <a:ext cx="829733" cy="3651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Tree>
    <p:extLst>
      <p:ext uri="{BB962C8B-B14F-4D97-AF65-F5344CB8AC3E}">
        <p14:creationId xmlns:p14="http://schemas.microsoft.com/office/powerpoint/2010/main" val="23454167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title Dark Blu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3711481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441132"/>
            <a:ext cx="8045200" cy="431181"/>
          </a:xfrm>
          <a:prstGeom prst="rect">
            <a:avLst/>
          </a:prstGeom>
        </p:spPr>
        <p:txBody>
          <a:bodyPr vert="horz" lIns="0" tIns="0" rIns="91440" bIns="0" rtlCol="0" anchor="t" anchorCtr="0">
            <a:noAutofit/>
          </a:bodyPr>
          <a:lstStyle/>
          <a:p>
            <a:r>
              <a:rPr lang="en-US" dirty="0" smtClean="0"/>
              <a:t>Presentation title</a:t>
            </a:r>
            <a:endParaRPr lang="en-US" dirty="0"/>
          </a:p>
        </p:txBody>
      </p:sp>
      <p:sp>
        <p:nvSpPr>
          <p:cNvPr id="3" name="Text Placeholder 2"/>
          <p:cNvSpPr>
            <a:spLocks noGrp="1"/>
          </p:cNvSpPr>
          <p:nvPr>
            <p:ph type="body" idx="1"/>
          </p:nvPr>
        </p:nvSpPr>
        <p:spPr>
          <a:xfrm>
            <a:off x="540000" y="1731713"/>
            <a:ext cx="8045200" cy="4406804"/>
          </a:xfrm>
          <a:prstGeom prst="rect">
            <a:avLst/>
          </a:prstGeom>
        </p:spPr>
        <p:txBody>
          <a:bodyPr vert="horz" lIns="0" tIns="0" rIns="9144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cxnSp>
        <p:nvCxnSpPr>
          <p:cNvPr id="10" name="Straight Connector 9"/>
          <p:cNvCxnSpPr/>
          <p:nvPr/>
        </p:nvCxnSpPr>
        <p:spPr>
          <a:xfrm>
            <a:off x="0" y="96202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0" y="634047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540000" y="6621960"/>
            <a:ext cx="1339600" cy="123246"/>
          </a:xfrm>
          <a:prstGeom prst="rect">
            <a:avLst/>
          </a:prstGeom>
        </p:spPr>
        <p:txBody>
          <a:bodyPr vert="horz" lIns="0" tIns="0" rIns="0" bIns="0" rtlCol="0" anchor="t" anchorCtr="0"/>
          <a:lstStyle>
            <a:lvl1pPr algn="l">
              <a:lnSpc>
                <a:spcPts val="1000"/>
              </a:lnSpc>
              <a:defRPr sz="800" b="0" i="0">
                <a:solidFill>
                  <a:schemeClr val="tx1"/>
                </a:solidFill>
                <a:latin typeface="+mn-lt"/>
                <a:cs typeface="AQA Chevin Pro Light"/>
              </a:defRPr>
            </a:lvl1pPr>
          </a:lstStyle>
          <a:p>
            <a:endParaRPr lang="en-US" dirty="0"/>
          </a:p>
        </p:txBody>
      </p:sp>
      <p:pic>
        <p:nvPicPr>
          <p:cNvPr id="8" name="Picture 7" descr="AQA_New_logo_20mm_no_strapline_RGB.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
        <p:nvSpPr>
          <p:cNvPr id="11" name="TextBox 10"/>
          <p:cNvSpPr txBox="1"/>
          <p:nvPr/>
        </p:nvSpPr>
        <p:spPr>
          <a:xfrm>
            <a:off x="540000" y="6415200"/>
            <a:ext cx="1436438" cy="123111"/>
          </a:xfrm>
          <a:prstGeom prst="rect">
            <a:avLst/>
          </a:prstGeom>
          <a:noFill/>
        </p:spPr>
        <p:txBody>
          <a:bodyPr wrap="square" lIns="0" tIns="0" rIns="0" bIns="0" rtlCol="0">
            <a:spAutoFit/>
          </a:bodyPr>
          <a:lstStyle/>
          <a:p>
            <a:fld id="{80DAB091-367A-9141-A74C-3AA754BCBACD}" type="slidenum">
              <a:rPr lang="en-US" sz="800" smtClean="0"/>
              <a:t>‹#›</a:t>
            </a:fld>
            <a:r>
              <a:rPr lang="en-US" sz="800" dirty="0" smtClean="0"/>
              <a:t> of x</a:t>
            </a:r>
            <a:endParaRPr lang="en-US" sz="800" dirty="0"/>
          </a:p>
        </p:txBody>
      </p:sp>
    </p:spTree>
    <p:extLst>
      <p:ext uri="{BB962C8B-B14F-4D97-AF65-F5344CB8AC3E}">
        <p14:creationId xmlns:p14="http://schemas.microsoft.com/office/powerpoint/2010/main" val="404071153"/>
      </p:ext>
    </p:extLst>
  </p:cSld>
  <p:clrMap bg1="lt1" tx1="dk1" bg2="lt2" tx2="dk2" accent1="accent1" accent2="accent2" accent3="accent3" accent4="accent4" accent5="accent5" accent6="accent6" hlink="hlink" folHlink="folHlink"/>
  <p:sldLayoutIdLst>
    <p:sldLayoutId id="2147483661" r:id="rId1"/>
    <p:sldLayoutId id="2147483679" r:id="rId2"/>
    <p:sldLayoutId id="2147483677" r:id="rId3"/>
    <p:sldLayoutId id="2147483680" r:id="rId4"/>
    <p:sldLayoutId id="2147483667" r:id="rId5"/>
    <p:sldLayoutId id="2147483662" r:id="rId6"/>
    <p:sldLayoutId id="2147483664" r:id="rId7"/>
    <p:sldLayoutId id="2147483665" r:id="rId8"/>
    <p:sldLayoutId id="2147483678" r:id="rId9"/>
    <p:sldLayoutId id="2147483669" r:id="rId10"/>
    <p:sldLayoutId id="2147483670" r:id="rId11"/>
    <p:sldLayoutId id="2147483671" r:id="rId12"/>
    <p:sldLayoutId id="2147483672" r:id="rId13"/>
    <p:sldLayoutId id="2147483674" r:id="rId14"/>
    <p:sldLayoutId id="2147483673" r:id="rId15"/>
    <p:sldLayoutId id="2147483675" r:id="rId16"/>
    <p:sldLayoutId id="2147483676" r:id="rId17"/>
  </p:sldLayoutIdLst>
  <p:timing>
    <p:tnLst>
      <p:par>
        <p:cTn id="1" dur="indefinite" restart="never" nodeType="tmRoot"/>
      </p:par>
    </p:tnLst>
  </p:timing>
  <p:hf hdr="0" dt="0"/>
  <p:txStyles>
    <p:titleStyle>
      <a:lvl1pPr algn="l" defTabSz="457200" rtl="0" eaLnBrk="1" latinLnBrk="0" hangingPunct="1">
        <a:lnSpc>
          <a:spcPts val="2800"/>
        </a:lnSpc>
        <a:spcBef>
          <a:spcPct val="0"/>
        </a:spcBef>
        <a:buNone/>
        <a:defRPr sz="2600" b="0" i="0" kern="1200">
          <a:solidFill>
            <a:schemeClr val="tx2"/>
          </a:solidFill>
          <a:latin typeface="AQA Chevin Pro Light"/>
          <a:ea typeface="+mj-ea"/>
          <a:cs typeface="AQA Chevin Pro Light"/>
        </a:defRPr>
      </a:lvl1pPr>
    </p:titleStyle>
    <p:body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1303334"/>
            <a:ext cx="7181600" cy="968675"/>
          </a:xfrm>
        </p:spPr>
        <p:txBody>
          <a:bodyPr/>
          <a:lstStyle/>
          <a:p>
            <a:r>
              <a:rPr lang="en-US" dirty="0" smtClean="0"/>
              <a:t>Ratios</a:t>
            </a:r>
            <a:endParaRPr lang="en-US" dirty="0"/>
          </a:p>
        </p:txBody>
      </p:sp>
      <p:sp>
        <p:nvSpPr>
          <p:cNvPr id="3" name="Subtitle 2"/>
          <p:cNvSpPr>
            <a:spLocks noGrp="1"/>
          </p:cNvSpPr>
          <p:nvPr>
            <p:ph type="subTitle" idx="1"/>
          </p:nvPr>
        </p:nvSpPr>
        <p:spPr>
          <a:xfrm>
            <a:off x="539999" y="2611489"/>
            <a:ext cx="7181601" cy="378312"/>
          </a:xfrm>
        </p:spPr>
        <p:txBody>
          <a:bodyPr/>
          <a:lstStyle/>
          <a:p>
            <a:r>
              <a:rPr lang="en-US" dirty="0"/>
              <a:t>Mathematics for </a:t>
            </a:r>
            <a:r>
              <a:rPr lang="en-US" dirty="0" smtClean="0"/>
              <a:t>A-level </a:t>
            </a:r>
            <a:r>
              <a:rPr lang="en-US" dirty="0"/>
              <a:t>Science</a:t>
            </a:r>
            <a:br>
              <a:rPr lang="en-US" dirty="0"/>
            </a:br>
            <a:endParaRPr lang="en-US" dirty="0"/>
          </a:p>
        </p:txBody>
      </p:sp>
      <p:sp>
        <p:nvSpPr>
          <p:cNvPr id="7" name="Footer Placeholder 3"/>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855347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 A-level Biology past paper question</a:t>
            </a:r>
            <a:endParaRPr lang="en-GB"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 y="1153658"/>
            <a:ext cx="8170863" cy="4379391"/>
          </a:xfrm>
          <a:prstGeom prst="rect">
            <a:avLst/>
          </a:prstGeom>
        </p:spPr>
      </p:pic>
      <p:sp>
        <p:nvSpPr>
          <p:cNvPr id="4" name="TextBox 3"/>
          <p:cNvSpPr txBox="1"/>
          <p:nvPr/>
        </p:nvSpPr>
        <p:spPr>
          <a:xfrm>
            <a:off x="1254809" y="5152571"/>
            <a:ext cx="6489918" cy="369332"/>
          </a:xfrm>
          <a:prstGeom prst="rect">
            <a:avLst/>
          </a:prstGeom>
          <a:noFill/>
        </p:spPr>
        <p:txBody>
          <a:bodyPr wrap="none" rtlCol="0">
            <a:spAutoFit/>
          </a:bodyPr>
          <a:lstStyle/>
          <a:p>
            <a:r>
              <a:rPr lang="en-GB" dirty="0" smtClean="0">
                <a:solidFill>
                  <a:srgbClr val="FF0000"/>
                </a:solidFill>
              </a:rPr>
              <a:t>The ratio is simply </a:t>
            </a:r>
            <a:r>
              <a:rPr lang="en-GB" b="1" dirty="0" smtClean="0">
                <a:solidFill>
                  <a:srgbClr val="FF0000"/>
                </a:solidFill>
              </a:rPr>
              <a:t>142:50</a:t>
            </a:r>
            <a:r>
              <a:rPr lang="en-GB" dirty="0" smtClean="0">
                <a:solidFill>
                  <a:srgbClr val="FF0000"/>
                </a:solidFill>
              </a:rPr>
              <a:t>.  This should be simplified to </a:t>
            </a:r>
            <a:r>
              <a:rPr lang="en-GB" b="1" dirty="0" smtClean="0">
                <a:solidFill>
                  <a:srgbClr val="FF0000"/>
                </a:solidFill>
              </a:rPr>
              <a:t>2.84:1</a:t>
            </a:r>
            <a:endParaRPr lang="en-GB" b="1" dirty="0">
              <a:solidFill>
                <a:srgbClr val="FF0000"/>
              </a:solidFill>
            </a:endParaRPr>
          </a:p>
        </p:txBody>
      </p:sp>
    </p:spTree>
    <p:extLst>
      <p:ext uri="{BB962C8B-B14F-4D97-AF65-F5344CB8AC3E}">
        <p14:creationId xmlns:p14="http://schemas.microsoft.com/office/powerpoint/2010/main" val="370212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ratios important?</a:t>
            </a:r>
            <a:endParaRPr lang="en-US" dirty="0"/>
          </a:p>
        </p:txBody>
      </p:sp>
      <p:sp>
        <p:nvSpPr>
          <p:cNvPr id="3" name="Footer Placeholder 2"/>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24857"/>
            <a:ext cx="8253238" cy="5013660"/>
          </a:xfrm>
        </p:spPr>
        <p:txBody>
          <a:bodyPr/>
          <a:lstStyle/>
          <a:p>
            <a:pPr marL="0" indent="0">
              <a:buNone/>
            </a:pPr>
            <a:r>
              <a:rPr lang="en-US" dirty="0" smtClean="0"/>
              <a:t>Understanding ratio allows us to easily compare separate quantities.  We can then examine patterns, comment on the relationship, or use ratios to help us solve equations.</a:t>
            </a:r>
          </a:p>
          <a:p>
            <a:pPr marL="0" indent="0">
              <a:buNone/>
            </a:pPr>
            <a:endParaRPr lang="en-US" dirty="0"/>
          </a:p>
          <a:p>
            <a:pPr marL="0" indent="0">
              <a:buNone/>
            </a:pPr>
            <a:r>
              <a:rPr lang="en-US" b="1" dirty="0" smtClean="0"/>
              <a:t>For example:</a:t>
            </a:r>
          </a:p>
          <a:p>
            <a:pPr marL="0" indent="0">
              <a:buNone/>
            </a:pPr>
            <a:r>
              <a:rPr lang="en-US" dirty="0"/>
              <a:t> </a:t>
            </a:r>
            <a:r>
              <a:rPr lang="en-US" dirty="0" smtClean="0"/>
              <a:t>- Use 3 parts red paint to 1 part white paint.</a:t>
            </a:r>
          </a:p>
          <a:p>
            <a:pPr marL="0" indent="0">
              <a:buNone/>
            </a:pPr>
            <a:r>
              <a:rPr lang="en-US" dirty="0"/>
              <a:t> </a:t>
            </a:r>
            <a:r>
              <a:rPr lang="en-US" dirty="0" smtClean="0"/>
              <a:t>- Use 1 teabag to 250 ml of water.</a:t>
            </a:r>
          </a:p>
          <a:p>
            <a:pPr marL="0" indent="0">
              <a:buNone/>
            </a:pPr>
            <a:r>
              <a:rPr lang="en-US" dirty="0"/>
              <a:t> </a:t>
            </a:r>
            <a:r>
              <a:rPr lang="en-US" dirty="0" smtClean="0"/>
              <a:t>- Use 1 shovel of cement to 2 shovels of sand.</a:t>
            </a:r>
          </a:p>
          <a:p>
            <a:pPr marL="0" indent="0">
              <a:buNone/>
            </a:pPr>
            <a:endParaRPr lang="en-US" dirty="0"/>
          </a:p>
          <a:p>
            <a:pPr marL="0" indent="0">
              <a:buNone/>
            </a:pPr>
            <a:r>
              <a:rPr lang="en-US" dirty="0" smtClean="0"/>
              <a:t>The order of the ratio is very important. </a:t>
            </a:r>
          </a:p>
          <a:p>
            <a:pPr marL="0" indent="0">
              <a:buNone/>
            </a:pPr>
            <a:endParaRPr lang="en-US" dirty="0" smtClean="0"/>
          </a:p>
          <a:p>
            <a:pPr marL="0" indent="0">
              <a:buNone/>
            </a:pPr>
            <a:r>
              <a:rPr lang="en-US" dirty="0" smtClean="0"/>
              <a:t>The number of teabags used per ml of water would be </a:t>
            </a:r>
            <a:r>
              <a:rPr lang="en-US" b="1" dirty="0" smtClean="0"/>
              <a:t>1:250</a:t>
            </a:r>
            <a:r>
              <a:rPr lang="en-US" dirty="0" smtClean="0"/>
              <a:t>.  Saying that the answer was 250:1 would mean something very different.</a:t>
            </a:r>
          </a:p>
          <a:p>
            <a:pPr marL="0" indent="0">
              <a:buNone/>
            </a:pPr>
            <a:endParaRPr lang="en-US" dirty="0"/>
          </a:p>
          <a:p>
            <a:pPr marL="0" indent="0">
              <a:buNone/>
            </a:pPr>
            <a:endParaRPr lang="en-US" dirty="0" smtClean="0"/>
          </a:p>
          <a:p>
            <a:pPr marL="0" indent="0">
              <a:buNone/>
            </a:pPr>
            <a:endParaRPr lang="en-GB" baseline="30000" dirty="0"/>
          </a:p>
          <a:p>
            <a:pPr marL="0" indent="0">
              <a:buNone/>
            </a:pPr>
            <a:endParaRPr lang="en-GB" dirty="0"/>
          </a:p>
        </p:txBody>
      </p:sp>
    </p:spTree>
    <p:extLst>
      <p:ext uri="{BB962C8B-B14F-4D97-AF65-F5344CB8AC3E}">
        <p14:creationId xmlns:p14="http://schemas.microsoft.com/office/powerpoint/2010/main" val="679166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ratios</a:t>
            </a:r>
            <a:endParaRPr lang="en-US" dirty="0"/>
          </a:p>
        </p:txBody>
      </p:sp>
      <p:sp>
        <p:nvSpPr>
          <p:cNvPr id="3" name="Footer Placeholder 2"/>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259417"/>
            <a:ext cx="8045200" cy="4879100"/>
          </a:xfrm>
        </p:spPr>
        <p:txBody>
          <a:bodyPr/>
          <a:lstStyle/>
          <a:p>
            <a:pPr marL="0" indent="0">
              <a:buNone/>
            </a:pPr>
            <a:r>
              <a:rPr lang="en-GB" dirty="0" smtClean="0"/>
              <a:t>We can use ratios to scale measurements, drawings, and calculations up and down. </a:t>
            </a:r>
          </a:p>
          <a:p>
            <a:pPr marL="0" indent="0">
              <a:buNone/>
            </a:pPr>
            <a:endParaRPr lang="en-GB" dirty="0"/>
          </a:p>
          <a:p>
            <a:pPr marL="0" indent="0">
              <a:buNone/>
            </a:pPr>
            <a:r>
              <a:rPr lang="en-GB" dirty="0" smtClean="0"/>
              <a:t>The height to width ratio of a picture is </a:t>
            </a:r>
            <a:r>
              <a:rPr lang="en-GB" b="1" dirty="0" smtClean="0"/>
              <a:t>3:2</a:t>
            </a:r>
            <a:r>
              <a:rPr lang="en-GB" dirty="0" smtClean="0"/>
              <a:t>.   For every 3 cm of height there is 2 cm of width.</a:t>
            </a:r>
          </a:p>
          <a:p>
            <a:pPr marL="0" indent="0">
              <a:buNone/>
            </a:pPr>
            <a:endParaRPr lang="en-GB" dirty="0"/>
          </a:p>
          <a:p>
            <a:pPr marL="0" indent="0">
              <a:buNone/>
            </a:pPr>
            <a:r>
              <a:rPr lang="en-GB" dirty="0" smtClean="0"/>
              <a:t>We could increase the size of the picture so that it is 30 cm high. If we do this, the picture should be 20 cm wide.  If we made the picture 60 cm high, it should be 40 cm wide, which is still in the ratio </a:t>
            </a:r>
            <a:r>
              <a:rPr lang="en-GB" b="1" dirty="0" smtClean="0"/>
              <a:t>3:2</a:t>
            </a:r>
            <a:r>
              <a:rPr lang="en-GB" dirty="0" smtClean="0"/>
              <a:t>.</a:t>
            </a:r>
            <a:endParaRPr lang="en-GB" dirty="0"/>
          </a:p>
        </p:txBody>
      </p:sp>
      <p:pic>
        <p:nvPicPr>
          <p:cNvPr id="1026" name="Picture 2" descr="http://img1.123freevectors.com/wp-content/uploads/new/transport/066-vintage-old-fashioned-bicycle-free-clip-art-l.png"/>
          <p:cNvPicPr>
            <a:picLocks noChangeAspect="1" noChangeArrowheads="1"/>
          </p:cNvPicPr>
          <p:nvPr/>
        </p:nvPicPr>
        <p:blipFill rotWithShape="1">
          <a:blip r:embed="rId2">
            <a:extLst>
              <a:ext uri="{28A0092B-C50C-407E-A947-70E740481C1C}">
                <a14:useLocalDpi xmlns:a14="http://schemas.microsoft.com/office/drawing/2010/main" val="0"/>
              </a:ext>
            </a:extLst>
          </a:blip>
          <a:srcRect l="16456" r="17004"/>
          <a:stretch/>
        </p:blipFill>
        <p:spPr bwMode="auto">
          <a:xfrm>
            <a:off x="5254171" y="3762950"/>
            <a:ext cx="2117922" cy="213257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img1.123freevectors.com/wp-content/uploads/new/transport/066-vintage-old-fashioned-bicycle-free-clip-art-l.png"/>
          <p:cNvPicPr>
            <a:picLocks noChangeAspect="1" noChangeArrowheads="1"/>
          </p:cNvPicPr>
          <p:nvPr/>
        </p:nvPicPr>
        <p:blipFill rotWithShape="1">
          <a:blip r:embed="rId2">
            <a:extLst>
              <a:ext uri="{28A0092B-C50C-407E-A947-70E740481C1C}">
                <a14:useLocalDpi xmlns:a14="http://schemas.microsoft.com/office/drawing/2010/main" val="0"/>
              </a:ext>
            </a:extLst>
          </a:blip>
          <a:srcRect l="16456" r="17004"/>
          <a:stretch/>
        </p:blipFill>
        <p:spPr bwMode="auto">
          <a:xfrm>
            <a:off x="1756228" y="4484010"/>
            <a:ext cx="1181750" cy="1189925"/>
          </a:xfrm>
          <a:prstGeom prst="rect">
            <a:avLst/>
          </a:prstGeom>
          <a:noFill/>
          <a:extLst>
            <a:ext uri="{909E8E84-426E-40DD-AFC4-6F175D3DCCD1}">
              <a14:hiddenFill xmlns:a14="http://schemas.microsoft.com/office/drawing/2010/main">
                <a:solidFill>
                  <a:srgbClr val="FFFFFF"/>
                </a:solidFill>
              </a14:hiddenFill>
            </a:ext>
          </a:extLst>
        </p:spPr>
      </p:pic>
      <p:sp>
        <p:nvSpPr>
          <p:cNvPr id="4" name="Left Brace 3"/>
          <p:cNvSpPr/>
          <p:nvPr/>
        </p:nvSpPr>
        <p:spPr>
          <a:xfrm>
            <a:off x="4870980" y="3769424"/>
            <a:ext cx="333828" cy="213257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dirty="0"/>
          </a:p>
        </p:txBody>
      </p:sp>
      <p:sp>
        <p:nvSpPr>
          <p:cNvPr id="11" name="TextBox 10"/>
          <p:cNvSpPr txBox="1"/>
          <p:nvPr/>
        </p:nvSpPr>
        <p:spPr>
          <a:xfrm>
            <a:off x="4057937" y="4644571"/>
            <a:ext cx="813043" cy="369332"/>
          </a:xfrm>
          <a:prstGeom prst="rect">
            <a:avLst/>
          </a:prstGeom>
          <a:noFill/>
        </p:spPr>
        <p:txBody>
          <a:bodyPr wrap="none" rtlCol="0">
            <a:spAutoFit/>
          </a:bodyPr>
          <a:lstStyle/>
          <a:p>
            <a:r>
              <a:rPr lang="en-GB" dirty="0" smtClean="0"/>
              <a:t>60 cm</a:t>
            </a:r>
          </a:p>
        </p:txBody>
      </p:sp>
      <p:sp>
        <p:nvSpPr>
          <p:cNvPr id="13" name="Rectangle 12"/>
          <p:cNvSpPr/>
          <p:nvPr/>
        </p:nvSpPr>
        <p:spPr>
          <a:xfrm>
            <a:off x="5863549" y="6056965"/>
            <a:ext cx="813043" cy="369332"/>
          </a:xfrm>
          <a:prstGeom prst="rect">
            <a:avLst/>
          </a:prstGeom>
        </p:spPr>
        <p:txBody>
          <a:bodyPr wrap="none">
            <a:spAutoFit/>
          </a:bodyPr>
          <a:lstStyle/>
          <a:p>
            <a:r>
              <a:rPr lang="en-GB" dirty="0" smtClean="0"/>
              <a:t>40 cm</a:t>
            </a:r>
            <a:endParaRPr lang="en-GB" dirty="0"/>
          </a:p>
        </p:txBody>
      </p:sp>
      <p:sp>
        <p:nvSpPr>
          <p:cNvPr id="14" name="Left Brace 13"/>
          <p:cNvSpPr/>
          <p:nvPr/>
        </p:nvSpPr>
        <p:spPr>
          <a:xfrm rot="16200000">
            <a:off x="6146700" y="4999248"/>
            <a:ext cx="246742" cy="2031794"/>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GB" dirty="0"/>
          </a:p>
        </p:txBody>
      </p:sp>
      <p:sp>
        <p:nvSpPr>
          <p:cNvPr id="15" name="Left Brace 14"/>
          <p:cNvSpPr/>
          <p:nvPr/>
        </p:nvSpPr>
        <p:spPr>
          <a:xfrm>
            <a:off x="1494973" y="4484010"/>
            <a:ext cx="159657" cy="131092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dirty="0"/>
          </a:p>
        </p:txBody>
      </p:sp>
      <p:sp>
        <p:nvSpPr>
          <p:cNvPr id="16" name="Left Brace 15"/>
          <p:cNvSpPr/>
          <p:nvPr/>
        </p:nvSpPr>
        <p:spPr>
          <a:xfrm rot="16200000">
            <a:off x="2236998" y="5314164"/>
            <a:ext cx="220210" cy="118175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GB" dirty="0"/>
          </a:p>
        </p:txBody>
      </p:sp>
      <p:sp>
        <p:nvSpPr>
          <p:cNvPr id="18" name="Rectangle 17"/>
          <p:cNvSpPr/>
          <p:nvPr/>
        </p:nvSpPr>
        <p:spPr>
          <a:xfrm>
            <a:off x="669231" y="4954806"/>
            <a:ext cx="813043" cy="369332"/>
          </a:xfrm>
          <a:prstGeom prst="rect">
            <a:avLst/>
          </a:prstGeom>
        </p:spPr>
        <p:txBody>
          <a:bodyPr wrap="none">
            <a:spAutoFit/>
          </a:bodyPr>
          <a:lstStyle/>
          <a:p>
            <a:r>
              <a:rPr lang="en-GB" dirty="0" smtClean="0"/>
              <a:t>30 cm</a:t>
            </a:r>
            <a:endParaRPr lang="en-GB" dirty="0"/>
          </a:p>
        </p:txBody>
      </p:sp>
      <p:sp>
        <p:nvSpPr>
          <p:cNvPr id="19" name="Rectangle 18"/>
          <p:cNvSpPr/>
          <p:nvPr/>
        </p:nvSpPr>
        <p:spPr>
          <a:xfrm>
            <a:off x="1972641" y="6037307"/>
            <a:ext cx="813043" cy="369332"/>
          </a:xfrm>
          <a:prstGeom prst="rect">
            <a:avLst/>
          </a:prstGeom>
        </p:spPr>
        <p:txBody>
          <a:bodyPr wrap="none">
            <a:spAutoFit/>
          </a:bodyPr>
          <a:lstStyle/>
          <a:p>
            <a:r>
              <a:rPr lang="en-GB" dirty="0" smtClean="0"/>
              <a:t>20 cm</a:t>
            </a:r>
            <a:endParaRPr lang="en-GB" dirty="0"/>
          </a:p>
        </p:txBody>
      </p:sp>
    </p:spTree>
    <p:extLst>
      <p:ext uri="{BB962C8B-B14F-4D97-AF65-F5344CB8AC3E}">
        <p14:creationId xmlns:p14="http://schemas.microsoft.com/office/powerpoint/2010/main" val="54100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ratios as fractions</a:t>
            </a:r>
            <a:endParaRPr lang="en-US" dirty="0"/>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540000" y="1168960"/>
                <a:ext cx="8045200" cy="4406804"/>
              </a:xfrm>
            </p:spPr>
            <p:txBody>
              <a:bodyPr/>
              <a:lstStyle/>
              <a:p>
                <a:pPr marL="0" indent="0">
                  <a:buNone/>
                </a:pPr>
                <a:r>
                  <a:rPr lang="en-US" dirty="0" smtClean="0"/>
                  <a:t>We can write a ratio as a fraction by scaling the ratio so that it is divided by the total number of parts.</a:t>
                </a:r>
              </a:p>
              <a:p>
                <a:pPr marL="0" indent="0">
                  <a:buNone/>
                </a:pPr>
                <a:endParaRPr lang="en-US" dirty="0"/>
              </a:p>
              <a:p>
                <a:pPr marL="0" indent="0">
                  <a:lnSpc>
                    <a:spcPct val="150000"/>
                  </a:lnSpc>
                  <a:buNone/>
                </a:pPr>
                <a:r>
                  <a:rPr lang="en-US" dirty="0" smtClean="0"/>
                  <a:t>Example:  To make mortar, we need 1 part cement, and 2 parts sand.  The total number of parts for one batch of mortar is </a:t>
                </a:r>
                <a14:m>
                  <m:oMath xmlns:m="http://schemas.openxmlformats.org/officeDocument/2006/math">
                    <m:r>
                      <a:rPr lang="en-GB" b="0" i="1" smtClean="0">
                        <a:latin typeface="Cambria Math"/>
                      </a:rPr>
                      <m:t>1+2=</m:t>
                    </m:r>
                    <m:r>
                      <a:rPr lang="en-GB" b="1" i="1" smtClean="0">
                        <a:latin typeface="Cambria Math"/>
                      </a:rPr>
                      <m:t>𝟑</m:t>
                    </m:r>
                  </m:oMath>
                </a14:m>
                <a:r>
                  <a:rPr lang="en-US" dirty="0" smtClean="0"/>
                  <a:t>.  Thus the ratio for creating mortar is </a:t>
                </a:r>
                <a:r>
                  <a:rPr lang="en-US" b="1" dirty="0" smtClean="0"/>
                  <a:t>1:2</a:t>
                </a:r>
                <a:r>
                  <a:rPr lang="en-US" dirty="0" smtClean="0"/>
                  <a:t> which can also now be expressed as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a:rPr>
                          <m:t>𝟏</m:t>
                        </m:r>
                      </m:num>
                      <m:den>
                        <m:r>
                          <a:rPr lang="en-GB" b="1" i="1" smtClean="0">
                            <a:latin typeface="Cambria Math"/>
                          </a:rPr>
                          <m:t>𝟑</m:t>
                        </m:r>
                      </m:den>
                    </m:f>
                    <m:r>
                      <a:rPr lang="en-GB" b="1" i="1" smtClean="0">
                        <a:latin typeface="Cambria Math"/>
                      </a:rPr>
                      <m:t>:</m:t>
                    </m:r>
                    <m:f>
                      <m:fPr>
                        <m:ctrlPr>
                          <a:rPr lang="en-GB" b="1" i="1" smtClean="0">
                            <a:latin typeface="Cambria Math" panose="02040503050406030204" pitchFamily="18" charset="0"/>
                          </a:rPr>
                        </m:ctrlPr>
                      </m:fPr>
                      <m:num>
                        <m:r>
                          <a:rPr lang="en-GB" b="1" i="1" smtClean="0">
                            <a:latin typeface="Cambria Math"/>
                          </a:rPr>
                          <m:t>𝟐</m:t>
                        </m:r>
                      </m:num>
                      <m:den>
                        <m:r>
                          <a:rPr lang="en-GB" b="1" i="1" smtClean="0">
                            <a:latin typeface="Cambria Math"/>
                          </a:rPr>
                          <m:t>𝟑</m:t>
                        </m:r>
                      </m:den>
                    </m:f>
                  </m:oMath>
                </a14:m>
                <a:endParaRPr lang="en-US" b="1" dirty="0" smtClean="0"/>
              </a:p>
              <a:p>
                <a:pPr marL="0" indent="0">
                  <a:lnSpc>
                    <a:spcPct val="150000"/>
                  </a:lnSpc>
                  <a:buNone/>
                </a:pPr>
                <a:endParaRPr lang="en-US" b="1" dirty="0"/>
              </a:p>
              <a:p>
                <a:pPr marL="0" indent="0">
                  <a:lnSpc>
                    <a:spcPct val="150000"/>
                  </a:lnSpc>
                  <a:buNone/>
                </a:pPr>
                <a:r>
                  <a:rPr lang="en-US" dirty="0" smtClean="0"/>
                  <a:t>From this form, it is easy to see how much of the total mixture is sand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2</m:t>
                        </m:r>
                      </m:num>
                      <m:den>
                        <m:r>
                          <a:rPr lang="en-GB" b="0" i="1" smtClean="0">
                            <a:latin typeface="Cambria Math"/>
                          </a:rPr>
                          <m:t>3</m:t>
                        </m:r>
                      </m:den>
                    </m:f>
                    <m:r>
                      <a:rPr lang="en-GB" b="0" i="1" smtClean="0">
                        <a:latin typeface="Cambria Math"/>
                      </a:rPr>
                      <m:t>)</m:t>
                    </m:r>
                  </m:oMath>
                </a14:m>
                <a:r>
                  <a:rPr lang="en-US" dirty="0" smtClean="0"/>
                  <a:t> and how much is concrete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1</m:t>
                        </m:r>
                      </m:num>
                      <m:den>
                        <m:r>
                          <a:rPr lang="en-GB" b="0" i="1" smtClean="0">
                            <a:latin typeface="Cambria Math"/>
                          </a:rPr>
                          <m:t>3</m:t>
                        </m:r>
                      </m:den>
                    </m:f>
                  </m:oMath>
                </a14:m>
                <a:r>
                  <a:rPr lang="en-US" dirty="0" smtClean="0"/>
                  <a:t>).</a:t>
                </a:r>
              </a:p>
              <a:p>
                <a:pPr marL="0" indent="0">
                  <a:buNone/>
                </a:pPr>
                <a:endParaRPr lang="en-US" dirty="0"/>
              </a:p>
              <a:p>
                <a:pPr marL="0" indent="0">
                  <a:buNone/>
                </a:pPr>
                <a:endParaRPr lang="en-US" dirty="0"/>
              </a:p>
              <a:p>
                <a:pPr marL="0" indent="0">
                  <a:buNone/>
                </a:pPr>
                <a:endParaRPr lang="en-GB" baseline="30000" dirty="0"/>
              </a:p>
              <a:p>
                <a:pPr marL="0" indent="0">
                  <a:buNone/>
                </a:pPr>
                <a:endParaRPr lang="en-US"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540000" y="1168960"/>
                <a:ext cx="8045200" cy="4406804"/>
              </a:xfrm>
              <a:blipFill rotWithShape="1">
                <a:blip r:embed="rId2"/>
                <a:stretch>
                  <a:fillRect l="-1820" t="-2213" r="-1061"/>
                </a:stretch>
              </a:blipFill>
            </p:spPr>
            <p:txBody>
              <a:bodyPr/>
              <a:lstStyle/>
              <a:p>
                <a:r>
                  <a:rPr lang="en-GB">
                    <a:noFill/>
                  </a:rPr>
                  <a:t> </a:t>
                </a:r>
              </a:p>
            </p:txBody>
          </p:sp>
        </mc:Fallback>
      </mc:AlternateContent>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6" name="Content Placeholder 4"/>
          <p:cNvSpPr txBox="1">
            <a:spLocks/>
          </p:cNvSpPr>
          <p:nvPr/>
        </p:nvSpPr>
        <p:spPr>
          <a:xfrm>
            <a:off x="4457700" y="1155980"/>
            <a:ext cx="4127500" cy="4406804"/>
          </a:xfrm>
          <a:prstGeom prst="rect">
            <a:avLst/>
          </a:prstGeom>
        </p:spPr>
        <p:txBody>
          <a:bodyPr vert="horz" lIns="0" tIns="0" rIns="91440" bIns="0" rtlCol="0">
            <a:noAutofit/>
          </a:bodyPr>
          <a:lst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smtClean="0"/>
          </a:p>
          <a:p>
            <a:pPr marL="0" indent="0">
              <a:buFont typeface="Arial"/>
              <a:buNone/>
            </a:pPr>
            <a:endParaRPr lang="en-US" dirty="0" smtClean="0"/>
          </a:p>
          <a:p>
            <a:pPr marL="0" indent="0">
              <a:buFont typeface="Arial"/>
              <a:buNone/>
            </a:pPr>
            <a:endParaRPr lang="en-US" dirty="0" smtClean="0"/>
          </a:p>
          <a:p>
            <a:pPr marL="0" indent="0">
              <a:buFont typeface="Arial"/>
              <a:buNone/>
            </a:pPr>
            <a:endParaRPr lang="en-GB" baseline="30000" dirty="0" smtClean="0"/>
          </a:p>
          <a:p>
            <a:pPr marL="0" indent="0">
              <a:buFont typeface="Arial"/>
              <a:buNone/>
            </a:pPr>
            <a:endParaRPr lang="en-US" dirty="0"/>
          </a:p>
        </p:txBody>
      </p:sp>
    </p:spTree>
    <p:extLst>
      <p:ext uri="{BB962C8B-B14F-4D97-AF65-F5344CB8AC3E}">
        <p14:creationId xmlns:p14="http://schemas.microsoft.com/office/powerpoint/2010/main" val="1972362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GCSE Mathematics question</a:t>
            </a:r>
            <a:endParaRPr lang="en-US" dirty="0"/>
          </a:p>
        </p:txBody>
      </p:sp>
      <p:pic>
        <p:nvPicPr>
          <p:cNvPr id="3" name="Content Placeholder 2"/>
          <p:cNvPicPr>
            <a:picLocks noGrp="1" noChangeAspect="1"/>
          </p:cNvPicPr>
          <p:nvPr>
            <p:ph sz="quarter" idx="12"/>
          </p:nvPr>
        </p:nvPicPr>
        <p:blipFill>
          <a:blip r:embed="rId2">
            <a:extLst>
              <a:ext uri="{28A0092B-C50C-407E-A947-70E740481C1C}">
                <a14:useLocalDpi xmlns:a14="http://schemas.microsoft.com/office/drawing/2010/main" val="0"/>
              </a:ext>
            </a:extLst>
          </a:blip>
          <a:stretch>
            <a:fillRect/>
          </a:stretch>
        </p:blipFill>
        <p:spPr>
          <a:xfrm>
            <a:off x="964180" y="1211262"/>
            <a:ext cx="6631144" cy="3520395"/>
          </a:xfrm>
        </p:spPr>
      </p:pic>
      <p:sp>
        <p:nvSpPr>
          <p:cNvPr id="4" name="Footer Placeholder 3"/>
          <p:cNvSpPr>
            <a:spLocks noGrp="1"/>
          </p:cNvSpPr>
          <p:nvPr>
            <p:ph type="ftr" sz="quarter" idx="10"/>
          </p:nvPr>
        </p:nvSpPr>
        <p:spPr/>
        <p:txBody>
          <a:body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741361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GCSE Mathematics question</a:t>
            </a:r>
            <a:endParaRPr lang="en-US" dirty="0"/>
          </a:p>
        </p:txBody>
      </p:sp>
      <p:pic>
        <p:nvPicPr>
          <p:cNvPr id="3" name="Content Placeholder 2"/>
          <p:cNvPicPr>
            <a:picLocks noGrp="1" noChangeAspect="1"/>
          </p:cNvPicPr>
          <p:nvPr>
            <p:ph sz="quarter" idx="12"/>
          </p:nvPr>
        </p:nvPicPr>
        <p:blipFill>
          <a:blip r:embed="rId2">
            <a:extLst>
              <a:ext uri="{28A0092B-C50C-407E-A947-70E740481C1C}">
                <a14:useLocalDpi xmlns:a14="http://schemas.microsoft.com/office/drawing/2010/main" val="0"/>
              </a:ext>
            </a:extLst>
          </a:blip>
          <a:stretch>
            <a:fillRect/>
          </a:stretch>
        </p:blipFill>
        <p:spPr>
          <a:xfrm>
            <a:off x="964180" y="1167719"/>
            <a:ext cx="6631144" cy="3520395"/>
          </a:xfrm>
        </p:spPr>
      </p:pic>
      <p:sp>
        <p:nvSpPr>
          <p:cNvPr id="4" name="Footer Placeholder 3"/>
          <p:cNvSpPr>
            <a:spLocks noGrp="1"/>
          </p:cNvSpPr>
          <p:nvPr>
            <p:ph type="ftr" sz="quarter" idx="10"/>
          </p:nvPr>
        </p:nvSpPr>
        <p:spPr/>
        <p:txBody>
          <a:bodyPr/>
          <a:lstStyle/>
          <a:p>
            <a:r>
              <a:rPr lang="en-US" dirty="0" smtClean="0"/>
              <a:t>Copyright © AQA and its licensors. All rights reserved.</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818198" y="4810034"/>
                <a:ext cx="7728398" cy="923330"/>
              </a:xfrm>
              <a:prstGeom prst="rect">
                <a:avLst/>
              </a:prstGeom>
              <a:noFill/>
            </p:spPr>
            <p:txBody>
              <a:bodyPr wrap="none" rtlCol="0">
                <a:spAutoFit/>
              </a:bodyPr>
              <a:lstStyle/>
              <a:p>
                <a:r>
                  <a:rPr lang="en-GB" dirty="0" smtClean="0">
                    <a:solidFill>
                      <a:srgbClr val="FF0000"/>
                    </a:solidFill>
                  </a:rPr>
                  <a:t>The ratio is 14:4 which is equal to 7:2</a:t>
                </a:r>
              </a:p>
              <a:p>
                <a:r>
                  <a:rPr lang="en-GB" dirty="0" smtClean="0">
                    <a:solidFill>
                      <a:srgbClr val="FF0000"/>
                    </a:solidFill>
                  </a:rPr>
                  <a:t>If 450 g of minced beef represents 2 parts of the total amount, </a:t>
                </a:r>
              </a:p>
              <a:p>
                <a:r>
                  <a:rPr lang="en-GB" dirty="0" smtClean="0">
                    <a:solidFill>
                      <a:srgbClr val="FF0000"/>
                    </a:solidFill>
                  </a:rPr>
                  <a:t>1 part is equal to 225 g, and 7 parts would be equal to </a:t>
                </a:r>
                <a14:m>
                  <m:oMath xmlns:m="http://schemas.openxmlformats.org/officeDocument/2006/math">
                    <m:r>
                      <m:rPr>
                        <m:nor/>
                      </m:rPr>
                      <a:rPr lang="en-GB" b="0" i="0" smtClean="0">
                        <a:solidFill>
                          <a:srgbClr val="FF0000"/>
                        </a:solidFill>
                      </a:rPr>
                      <m:t>7</m:t>
                    </m:r>
                    <m:r>
                      <a:rPr lang="en-GB" b="0" i="1" smtClean="0">
                        <a:solidFill>
                          <a:srgbClr val="FF0000"/>
                        </a:solidFill>
                        <a:latin typeface="Cambria Math"/>
                        <a:ea typeface="Cambria Math"/>
                      </a:rPr>
                      <m:t>×</m:t>
                    </m:r>
                    <m:r>
                      <m:rPr>
                        <m:nor/>
                      </m:rPr>
                      <a:rPr lang="en-GB" b="0" i="0" smtClean="0">
                        <a:solidFill>
                          <a:srgbClr val="FF0000"/>
                        </a:solidFill>
                        <a:ea typeface="Cambria Math"/>
                      </a:rPr>
                      <m:t> </m:t>
                    </m:r>
                    <m:r>
                      <m:rPr>
                        <m:nor/>
                      </m:rPr>
                      <a:rPr lang="en-GB" b="0" i="0" smtClean="0">
                        <a:solidFill>
                          <a:srgbClr val="FF0000"/>
                        </a:solidFill>
                      </a:rPr>
                      <m:t>225 = 1575 </m:t>
                    </m:r>
                    <m:r>
                      <m:rPr>
                        <m:nor/>
                      </m:rPr>
                      <a:rPr lang="en-GB" b="0" i="0" smtClean="0">
                        <a:solidFill>
                          <a:srgbClr val="FF0000"/>
                        </a:solidFill>
                      </a:rPr>
                      <m:t>g</m:t>
                    </m:r>
                  </m:oMath>
                </a14:m>
                <a:endParaRPr lang="en-GB" dirty="0">
                  <a:solidFill>
                    <a:srgbClr val="FF0000"/>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818198" y="4810034"/>
                <a:ext cx="7728398" cy="923330"/>
              </a:xfrm>
              <a:prstGeom prst="rect">
                <a:avLst/>
              </a:prstGeom>
              <a:blipFill rotWithShape="1">
                <a:blip r:embed="rId3"/>
                <a:stretch>
                  <a:fillRect l="-631" t="-3289" b="-9211"/>
                </a:stretch>
              </a:blipFill>
            </p:spPr>
            <p:txBody>
              <a:bodyPr/>
              <a:lstStyle/>
              <a:p>
                <a:r>
                  <a:rPr lang="en-GB">
                    <a:noFill/>
                  </a:rPr>
                  <a:t> </a:t>
                </a:r>
              </a:p>
            </p:txBody>
          </p:sp>
        </mc:Fallback>
      </mc:AlternateContent>
    </p:spTree>
    <p:extLst>
      <p:ext uri="{BB962C8B-B14F-4D97-AF65-F5344CB8AC3E}">
        <p14:creationId xmlns:p14="http://schemas.microsoft.com/office/powerpoint/2010/main" val="4203686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GCSE Mathematics question	</a:t>
            </a:r>
            <a:endParaRPr lang="en-US" dirty="0"/>
          </a:p>
        </p:txBody>
      </p:sp>
      <p:sp>
        <p:nvSpPr>
          <p:cNvPr id="4" name="Footer Placeholder 3"/>
          <p:cNvSpPr>
            <a:spLocks noGrp="1"/>
          </p:cNvSpPr>
          <p:nvPr>
            <p:ph type="ftr" sz="quarter" idx="10"/>
          </p:nvPr>
        </p:nvSpPr>
        <p:spPr/>
        <p:txBody>
          <a:bodyPr/>
          <a:lstStyle/>
          <a:p>
            <a:r>
              <a:rPr lang="en-US" dirty="0" smtClean="0"/>
              <a:t>Copyright © AQA and its licensors. All rights reserved.</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6074" y="1101043"/>
            <a:ext cx="5060497" cy="2594759"/>
          </a:xfrm>
          <a:prstGeom prst="rect">
            <a:avLst/>
          </a:prstGeom>
        </p:spPr>
      </p:pic>
    </p:spTree>
    <p:extLst>
      <p:ext uri="{BB962C8B-B14F-4D97-AF65-F5344CB8AC3E}">
        <p14:creationId xmlns:p14="http://schemas.microsoft.com/office/powerpoint/2010/main" val="441856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GCSE Mathematics question	</a:t>
            </a:r>
            <a:endParaRPr lang="en-US" dirty="0"/>
          </a:p>
        </p:txBody>
      </p:sp>
      <p:sp>
        <p:nvSpPr>
          <p:cNvPr id="4" name="Footer Placeholder 3"/>
          <p:cNvSpPr>
            <a:spLocks noGrp="1"/>
          </p:cNvSpPr>
          <p:nvPr>
            <p:ph type="ftr" sz="quarter" idx="10"/>
          </p:nvPr>
        </p:nvSpPr>
        <p:spPr/>
        <p:txBody>
          <a:bodyPr/>
          <a:lstStyle/>
          <a:p>
            <a:r>
              <a:rPr lang="en-US" dirty="0" smtClean="0"/>
              <a:t>Copyright © AQA and its licensors. All rights reserved.</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6074" y="1101043"/>
            <a:ext cx="5060497" cy="2594759"/>
          </a:xfrm>
          <a:prstGeom prst="rect">
            <a:avLst/>
          </a:prstGeom>
        </p:spPr>
      </p:pic>
      <mc:AlternateContent xmlns:mc="http://schemas.openxmlformats.org/markup-compatibility/2006" xmlns:a14="http://schemas.microsoft.com/office/drawing/2010/main">
        <mc:Choice Requires="a14">
          <p:sp>
            <p:nvSpPr>
              <p:cNvPr id="6" name="TextBox 5"/>
              <p:cNvSpPr txBox="1"/>
              <p:nvPr/>
            </p:nvSpPr>
            <p:spPr>
              <a:xfrm>
                <a:off x="633280" y="3511136"/>
                <a:ext cx="7951920" cy="1754326"/>
              </a:xfrm>
              <a:prstGeom prst="rect">
                <a:avLst/>
              </a:prstGeom>
              <a:noFill/>
            </p:spPr>
            <p:txBody>
              <a:bodyPr wrap="none" rtlCol="0">
                <a:spAutoFit/>
              </a:bodyPr>
              <a:lstStyle/>
              <a:p>
                <a:r>
                  <a:rPr lang="en-GB" dirty="0" smtClean="0">
                    <a:solidFill>
                      <a:srgbClr val="FF0000"/>
                    </a:solidFill>
                  </a:rPr>
                  <a:t>The difference between Ali and Beth is 2 parts, and this is equal to 10 marks</a:t>
                </a:r>
              </a:p>
              <a:p>
                <a:r>
                  <a:rPr lang="en-GB" dirty="0" smtClean="0">
                    <a:solidFill>
                      <a:srgbClr val="FF0000"/>
                    </a:solidFill>
                  </a:rPr>
                  <a:t>So each part is equal to 5 marks.</a:t>
                </a:r>
              </a:p>
              <a:p>
                <a:endParaRPr lang="en-GB" dirty="0">
                  <a:solidFill>
                    <a:srgbClr val="FF0000"/>
                  </a:solidFill>
                </a:endParaRPr>
              </a:p>
              <a:p>
                <a:r>
                  <a:rPr lang="en-GB" dirty="0" smtClean="0">
                    <a:solidFill>
                      <a:srgbClr val="FF0000"/>
                    </a:solidFill>
                  </a:rPr>
                  <a:t>Ali then scored </a:t>
                </a:r>
                <a14:m>
                  <m:oMath xmlns:m="http://schemas.openxmlformats.org/officeDocument/2006/math">
                    <m:r>
                      <m:rPr>
                        <m:nor/>
                      </m:rPr>
                      <a:rPr lang="en-GB" b="0" i="0" smtClean="0">
                        <a:solidFill>
                          <a:srgbClr val="FF0000"/>
                        </a:solidFill>
                        <a:latin typeface="Arial" panose="020B0604020202020204" pitchFamily="34" charset="0"/>
                        <a:cs typeface="Arial" panose="020B0604020202020204" pitchFamily="34" charset="0"/>
                      </a:rPr>
                      <m:t>5 </m:t>
                    </m:r>
                    <m:r>
                      <m:rPr>
                        <m:nor/>
                      </m:rPr>
                      <a:rPr lang="en-GB" b="0" i="0" smtClean="0">
                        <a:solidFill>
                          <a:srgbClr val="FF0000"/>
                        </a:solidFill>
                        <a:latin typeface="Arial" panose="020B0604020202020204" pitchFamily="34" charset="0"/>
                        <a:ea typeface="Cambria Math"/>
                        <a:cs typeface="Arial" panose="020B0604020202020204" pitchFamily="34" charset="0"/>
                      </a:rPr>
                      <m:t>×</m:t>
                    </m:r>
                    <m:r>
                      <m:rPr>
                        <m:nor/>
                      </m:rPr>
                      <a:rPr lang="en-GB" b="0" i="0" smtClean="0">
                        <a:solidFill>
                          <a:srgbClr val="FF0000"/>
                        </a:solidFill>
                        <a:latin typeface="Arial" panose="020B0604020202020204" pitchFamily="34" charset="0"/>
                        <a:ea typeface="Cambria Math"/>
                        <a:cs typeface="Arial" panose="020B0604020202020204" pitchFamily="34" charset="0"/>
                      </a:rPr>
                      <m:t> 5 = 25</m:t>
                    </m:r>
                  </m:oMath>
                </a14:m>
                <a:r>
                  <a:rPr lang="en-GB" dirty="0" smtClean="0">
                    <a:solidFill>
                      <a:srgbClr val="FF0000"/>
                    </a:solidFill>
                  </a:rPr>
                  <a:t> marks.</a:t>
                </a:r>
              </a:p>
              <a:p>
                <a:r>
                  <a:rPr lang="en-GB" dirty="0" smtClean="0">
                    <a:solidFill>
                      <a:srgbClr val="FF0000"/>
                    </a:solidFill>
                  </a:rPr>
                  <a:t>Beth scored </a:t>
                </a:r>
                <a14:m>
                  <m:oMath xmlns:m="http://schemas.openxmlformats.org/officeDocument/2006/math">
                    <m:r>
                      <m:rPr>
                        <m:nor/>
                      </m:rPr>
                      <a:rPr lang="en-GB" b="0" i="0" smtClean="0">
                        <a:solidFill>
                          <a:srgbClr val="FF0000"/>
                        </a:solidFill>
                      </a:rPr>
                      <m:t>3 </m:t>
                    </m:r>
                    <m:r>
                      <m:rPr>
                        <m:nor/>
                      </m:rPr>
                      <a:rPr lang="en-GB" b="0" i="0" smtClean="0">
                        <a:solidFill>
                          <a:srgbClr val="FF0000"/>
                        </a:solidFill>
                        <a:ea typeface="Cambria Math"/>
                      </a:rPr>
                      <m:t>×</m:t>
                    </m:r>
                    <m:r>
                      <m:rPr>
                        <m:nor/>
                      </m:rPr>
                      <a:rPr lang="en-GB" b="0" i="0" smtClean="0">
                        <a:solidFill>
                          <a:srgbClr val="FF0000"/>
                        </a:solidFill>
                        <a:ea typeface="Cambria Math"/>
                      </a:rPr>
                      <m:t> 5 =</m:t>
                    </m:r>
                  </m:oMath>
                </a14:m>
                <a:r>
                  <a:rPr lang="en-GB" dirty="0" smtClean="0">
                    <a:solidFill>
                      <a:srgbClr val="FF0000"/>
                    </a:solidFill>
                  </a:rPr>
                  <a:t> </a:t>
                </a:r>
                <a:r>
                  <a:rPr lang="en-GB" dirty="0" smtClean="0">
                    <a:solidFill>
                      <a:srgbClr val="FF0000"/>
                    </a:solidFill>
                    <a:ea typeface="Cambria Math" panose="02040503050406030204" pitchFamily="18" charset="0"/>
                  </a:rPr>
                  <a:t>15</a:t>
                </a:r>
                <a:r>
                  <a:rPr lang="en-GB" dirty="0" smtClean="0">
                    <a:solidFill>
                      <a:srgbClr val="FF0000"/>
                    </a:solidFill>
                  </a:rPr>
                  <a:t> marks.  </a:t>
                </a:r>
              </a:p>
              <a:p>
                <a:r>
                  <a:rPr lang="en-GB" dirty="0" smtClean="0">
                    <a:solidFill>
                      <a:srgbClr val="FF0000"/>
                    </a:solidFill>
                  </a:rPr>
                  <a:t>Clare scored </a:t>
                </a:r>
                <a14:m>
                  <m:oMath xmlns:m="http://schemas.openxmlformats.org/officeDocument/2006/math">
                    <m:r>
                      <m:rPr>
                        <m:nor/>
                      </m:rPr>
                      <a:rPr lang="en-GB" b="0" i="0" smtClean="0">
                        <a:solidFill>
                          <a:srgbClr val="FF0000"/>
                        </a:solidFill>
                        <a:latin typeface="Arial" panose="020B0604020202020204" pitchFamily="34" charset="0"/>
                        <a:cs typeface="Arial" panose="020B0604020202020204" pitchFamily="34" charset="0"/>
                      </a:rPr>
                      <m:t>25 + 7 = 32</m:t>
                    </m:r>
                  </m:oMath>
                </a14:m>
                <a:r>
                  <a:rPr lang="en-GB" dirty="0" smtClean="0">
                    <a:solidFill>
                      <a:srgbClr val="FF0000"/>
                    </a:solidFill>
                  </a:rPr>
                  <a:t> marks.</a:t>
                </a:r>
                <a:endParaRPr lang="en-GB" dirty="0">
                  <a:solidFill>
                    <a:srgbClr val="FF0000"/>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3280" y="3511136"/>
                <a:ext cx="7951920" cy="1754326"/>
              </a:xfrm>
              <a:prstGeom prst="rect">
                <a:avLst/>
              </a:prstGeom>
              <a:blipFill rotWithShape="1">
                <a:blip r:embed="rId3"/>
                <a:stretch>
                  <a:fillRect l="-690" t="-1736" b="-4514"/>
                </a:stretch>
              </a:blipFill>
            </p:spPr>
            <p:txBody>
              <a:bodyPr/>
              <a:lstStyle/>
              <a:p>
                <a:r>
                  <a:rPr lang="en-GB">
                    <a:noFill/>
                  </a:rPr>
                  <a:t> </a:t>
                </a:r>
              </a:p>
            </p:txBody>
          </p:sp>
        </mc:Fallback>
      </mc:AlternateContent>
    </p:spTree>
    <p:extLst>
      <p:ext uri="{BB962C8B-B14F-4D97-AF65-F5344CB8AC3E}">
        <p14:creationId xmlns:p14="http://schemas.microsoft.com/office/powerpoint/2010/main" val="3960339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 A-level Biology past paper question</a:t>
            </a:r>
            <a:endParaRPr lang="en-GB"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 y="1153658"/>
            <a:ext cx="8170863" cy="4379391"/>
          </a:xfrm>
          <a:prstGeom prst="rect">
            <a:avLst/>
          </a:prstGeom>
        </p:spPr>
      </p:pic>
    </p:spTree>
    <p:extLst>
      <p:ext uri="{BB962C8B-B14F-4D97-AF65-F5344CB8AC3E}">
        <p14:creationId xmlns:p14="http://schemas.microsoft.com/office/powerpoint/2010/main" val="3300715105"/>
      </p:ext>
    </p:extLst>
  </p:cSld>
  <p:clrMapOvr>
    <a:masterClrMapping/>
  </p:clrMapOvr>
</p:sld>
</file>

<file path=ppt/theme/theme1.xml><?xml version="1.0" encoding="utf-8"?>
<a:theme xmlns:a="http://schemas.openxmlformats.org/drawingml/2006/main" name="AQA Presentation">
  <a:themeElements>
    <a:clrScheme name="AQA PowerPoint1">
      <a:dk1>
        <a:srgbClr val="4B4B4B"/>
      </a:dk1>
      <a:lt1>
        <a:srgbClr val="FFFFFF"/>
      </a:lt1>
      <a:dk2>
        <a:srgbClr val="412878"/>
      </a:dk2>
      <a:lt2>
        <a:srgbClr val="FFFFFE"/>
      </a:lt2>
      <a:accent1>
        <a:srgbClr val="C8194B"/>
      </a:accent1>
      <a:accent2>
        <a:srgbClr val="3273AF"/>
      </a:accent2>
      <a:accent3>
        <a:srgbClr val="C84B32"/>
      </a:accent3>
      <a:accent4>
        <a:srgbClr val="418C87"/>
      </a:accent4>
      <a:accent5>
        <a:srgbClr val="AF64A0"/>
      </a:accent5>
      <a:accent6>
        <a:srgbClr val="4B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AQA Presentation</Template>
  <TotalTime>4672</TotalTime>
  <Words>547</Words>
  <Application>Microsoft Office PowerPoint</Application>
  <PresentationFormat>On-screen Show (4:3)</PresentationFormat>
  <Paragraphs>63</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AQA Chevin Pro Light</vt:lpstr>
      <vt:lpstr>Arial</vt:lpstr>
      <vt:lpstr>Calibri</vt:lpstr>
      <vt:lpstr>Cambria Math</vt:lpstr>
      <vt:lpstr>AQA Presentation</vt:lpstr>
      <vt:lpstr>Ratios</vt:lpstr>
      <vt:lpstr>Why are ratios important?</vt:lpstr>
      <vt:lpstr>Scaling ratios</vt:lpstr>
      <vt:lpstr>Writing ratios as fractions</vt:lpstr>
      <vt:lpstr>Examples – GCSE Mathematics question</vt:lpstr>
      <vt:lpstr>Examples – GCSE Mathematics question</vt:lpstr>
      <vt:lpstr>Examples – GCSE Mathematics question </vt:lpstr>
      <vt:lpstr>Examples – GCSE Mathematics question </vt:lpstr>
      <vt:lpstr>Examples – A-level Biology past paper question</vt:lpstr>
      <vt:lpstr>Examples – A-level Biology past paper 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Ratios</dc:title>
  <dc:creator>Rick Le Sauvage</dc:creator>
  <cp:lastModifiedBy>Rick Le Sauvage</cp:lastModifiedBy>
  <cp:revision>1</cp:revision>
  <dcterms:created xsi:type="dcterms:W3CDTF">2015-06-29T07:16:53Z</dcterms:created>
  <dcterms:modified xsi:type="dcterms:W3CDTF">2016-02-17T16:32:38Z</dcterms:modified>
</cp:coreProperties>
</file>