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309" r:id="rId3"/>
    <p:sldId id="310" r:id="rId4"/>
    <p:sldId id="261" r:id="rId5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13 </a:t>
            </a:r>
            <a:r>
              <a:rPr lang="en-GB" sz="2800" dirty="0" smtClean="0"/>
              <a:t>Biodiversity within a community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19062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Species richness</a:t>
            </a:r>
          </a:p>
        </p:txBody>
      </p:sp>
      <p:sp>
        <p:nvSpPr>
          <p:cNvPr id="1051" name="Rectangle 1050"/>
          <p:cNvSpPr/>
          <p:nvPr/>
        </p:nvSpPr>
        <p:spPr>
          <a:xfrm>
            <a:off x="3465847" y="1634437"/>
            <a:ext cx="2389632" cy="58477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The number of different species in a habitat.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518594" y="2870792"/>
            <a:ext cx="4541964" cy="2633956"/>
            <a:chOff x="1518594" y="2870792"/>
            <a:chExt cx="4541964" cy="2633956"/>
          </a:xfrm>
        </p:grpSpPr>
        <p:sp>
          <p:nvSpPr>
            <p:cNvPr id="1053" name="Freeform 1052"/>
            <p:cNvSpPr/>
            <p:nvPr/>
          </p:nvSpPr>
          <p:spPr>
            <a:xfrm>
              <a:off x="1518594" y="2870792"/>
              <a:ext cx="4541964" cy="2633956"/>
            </a:xfrm>
            <a:custGeom>
              <a:avLst/>
              <a:gdLst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500226"/>
                <a:gd name="connsiteX1" fmla="*/ 2604977 w 4423144"/>
                <a:gd name="connsiteY1" fmla="*/ 0 h 2500226"/>
                <a:gd name="connsiteX2" fmla="*/ 4423144 w 4423144"/>
                <a:gd name="connsiteY2" fmla="*/ 1520456 h 2500226"/>
                <a:gd name="connsiteX3" fmla="*/ 3179135 w 4423144"/>
                <a:gd name="connsiteY3" fmla="*/ 2456121 h 2500226"/>
                <a:gd name="connsiteX4" fmla="*/ 616688 w 4423144"/>
                <a:gd name="connsiteY4" fmla="*/ 2307265 h 2500226"/>
                <a:gd name="connsiteX5" fmla="*/ 0 w 4423144"/>
                <a:gd name="connsiteY5" fmla="*/ 988828 h 2500226"/>
                <a:gd name="connsiteX6" fmla="*/ 733646 w 4423144"/>
                <a:gd name="connsiteY6" fmla="*/ 446567 h 2500226"/>
                <a:gd name="connsiteX0" fmla="*/ 733646 w 4423144"/>
                <a:gd name="connsiteY0" fmla="*/ 446567 h 2633956"/>
                <a:gd name="connsiteX1" fmla="*/ 2604977 w 4423144"/>
                <a:gd name="connsiteY1" fmla="*/ 0 h 2633956"/>
                <a:gd name="connsiteX2" fmla="*/ 4423144 w 4423144"/>
                <a:gd name="connsiteY2" fmla="*/ 1520456 h 2633956"/>
                <a:gd name="connsiteX3" fmla="*/ 3179135 w 4423144"/>
                <a:gd name="connsiteY3" fmla="*/ 2456121 h 2633956"/>
                <a:gd name="connsiteX4" fmla="*/ 616688 w 4423144"/>
                <a:gd name="connsiteY4" fmla="*/ 2307265 h 2633956"/>
                <a:gd name="connsiteX5" fmla="*/ 0 w 4423144"/>
                <a:gd name="connsiteY5" fmla="*/ 988828 h 2633956"/>
                <a:gd name="connsiteX6" fmla="*/ 733646 w 4423144"/>
                <a:gd name="connsiteY6" fmla="*/ 446567 h 2633956"/>
                <a:gd name="connsiteX0" fmla="*/ 733646 w 4423144"/>
                <a:gd name="connsiteY0" fmla="*/ 446567 h 2633956"/>
                <a:gd name="connsiteX1" fmla="*/ 2604977 w 4423144"/>
                <a:gd name="connsiteY1" fmla="*/ 0 h 2633956"/>
                <a:gd name="connsiteX2" fmla="*/ 4423144 w 4423144"/>
                <a:gd name="connsiteY2" fmla="*/ 1520456 h 2633956"/>
                <a:gd name="connsiteX3" fmla="*/ 3179135 w 4423144"/>
                <a:gd name="connsiteY3" fmla="*/ 2456121 h 2633956"/>
                <a:gd name="connsiteX4" fmla="*/ 616688 w 4423144"/>
                <a:gd name="connsiteY4" fmla="*/ 2307265 h 2633956"/>
                <a:gd name="connsiteX5" fmla="*/ 0 w 4423144"/>
                <a:gd name="connsiteY5" fmla="*/ 988828 h 2633956"/>
                <a:gd name="connsiteX6" fmla="*/ 733646 w 442314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41964" h="2633956">
                  <a:moveTo>
                    <a:pt x="852466" y="446567"/>
                  </a:moveTo>
                  <a:cubicBezTo>
                    <a:pt x="1699527" y="116957"/>
                    <a:pt x="1717248" y="31898"/>
                    <a:pt x="2723797" y="0"/>
                  </a:cubicBezTo>
                  <a:cubicBezTo>
                    <a:pt x="3840216" y="198475"/>
                    <a:pt x="4329313" y="832884"/>
                    <a:pt x="4541964" y="1520456"/>
                  </a:cubicBezTo>
                  <a:cubicBezTo>
                    <a:pt x="4414373" y="2076893"/>
                    <a:pt x="3935908" y="2335619"/>
                    <a:pt x="3297955" y="2456121"/>
                  </a:cubicBezTo>
                  <a:cubicBezTo>
                    <a:pt x="2263052" y="2597888"/>
                    <a:pt x="1313210" y="2835349"/>
                    <a:pt x="735508" y="2307265"/>
                  </a:cubicBezTo>
                  <a:cubicBezTo>
                    <a:pt x="94010" y="1559442"/>
                    <a:pt x="-175347" y="1460205"/>
                    <a:pt x="118820" y="988828"/>
                  </a:cubicBezTo>
                  <a:cubicBezTo>
                    <a:pt x="459062" y="563525"/>
                    <a:pt x="607917" y="627321"/>
                    <a:pt x="852466" y="446567"/>
                  </a:cubicBez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2" name="Oval 1051"/>
            <p:cNvSpPr/>
            <p:nvPr/>
          </p:nvSpPr>
          <p:spPr>
            <a:xfrm>
              <a:off x="3923928" y="3284984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Oval 162"/>
            <p:cNvSpPr/>
            <p:nvPr/>
          </p:nvSpPr>
          <p:spPr>
            <a:xfrm>
              <a:off x="4685928" y="4613361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Oval 163"/>
            <p:cNvSpPr/>
            <p:nvPr/>
          </p:nvSpPr>
          <p:spPr>
            <a:xfrm>
              <a:off x="3783329" y="3998586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Oval 164"/>
            <p:cNvSpPr/>
            <p:nvPr/>
          </p:nvSpPr>
          <p:spPr>
            <a:xfrm>
              <a:off x="2299548" y="4441839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Oval 165"/>
            <p:cNvSpPr/>
            <p:nvPr/>
          </p:nvSpPr>
          <p:spPr>
            <a:xfrm>
              <a:off x="4685928" y="3501008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Oval 166"/>
            <p:cNvSpPr/>
            <p:nvPr/>
          </p:nvSpPr>
          <p:spPr>
            <a:xfrm>
              <a:off x="2718105" y="3556896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8" name="Oval 167"/>
            <p:cNvSpPr/>
            <p:nvPr/>
          </p:nvSpPr>
          <p:spPr>
            <a:xfrm>
              <a:off x="3217216" y="4873887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9" name="Oval 168"/>
            <p:cNvSpPr/>
            <p:nvPr/>
          </p:nvSpPr>
          <p:spPr>
            <a:xfrm>
              <a:off x="5117976" y="3896795"/>
              <a:ext cx="432048" cy="43204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2" name="Oval 171"/>
            <p:cNvSpPr/>
            <p:nvPr/>
          </p:nvSpPr>
          <p:spPr>
            <a:xfrm>
              <a:off x="3869517" y="4593018"/>
              <a:ext cx="432048" cy="43204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Oval 172"/>
            <p:cNvSpPr/>
            <p:nvPr/>
          </p:nvSpPr>
          <p:spPr>
            <a:xfrm>
              <a:off x="2094671" y="3680771"/>
              <a:ext cx="432048" cy="43204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" name="Oval 173"/>
            <p:cNvSpPr/>
            <p:nvPr/>
          </p:nvSpPr>
          <p:spPr>
            <a:xfrm>
              <a:off x="4606300" y="4103578"/>
              <a:ext cx="432048" cy="43204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Oval 176"/>
            <p:cNvSpPr/>
            <p:nvPr/>
          </p:nvSpPr>
          <p:spPr>
            <a:xfrm>
              <a:off x="3312623" y="3157736"/>
              <a:ext cx="432048" cy="43204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" name="Oval 177"/>
            <p:cNvSpPr/>
            <p:nvPr/>
          </p:nvSpPr>
          <p:spPr>
            <a:xfrm>
              <a:off x="3039844" y="4187770"/>
              <a:ext cx="432048" cy="43204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0" name="Rectangle 179"/>
          <p:cNvSpPr/>
          <p:nvPr/>
        </p:nvSpPr>
        <p:spPr>
          <a:xfrm>
            <a:off x="6516216" y="2988459"/>
            <a:ext cx="2088232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Species </a:t>
            </a:r>
            <a:r>
              <a:rPr lang="en-GB" sz="1600" dirty="0" smtClean="0"/>
              <a:t>richness </a:t>
            </a:r>
            <a:r>
              <a:rPr lang="en-GB" sz="1600" dirty="0"/>
              <a:t>= 3</a:t>
            </a:r>
          </a:p>
        </p:txBody>
      </p: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13 Biodiversity within a community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22792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Relative abundance</a:t>
            </a:r>
          </a:p>
        </p:txBody>
      </p:sp>
      <p:sp>
        <p:nvSpPr>
          <p:cNvPr id="1051" name="Rectangle 1050"/>
          <p:cNvSpPr/>
          <p:nvPr/>
        </p:nvSpPr>
        <p:spPr>
          <a:xfrm>
            <a:off x="593632" y="2089875"/>
            <a:ext cx="2970256" cy="830997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The number of individuals in each of the species present (species evenness).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593364" y="1807032"/>
            <a:ext cx="902654" cy="1354217"/>
            <a:chOff x="4039966" y="1828264"/>
            <a:chExt cx="902654" cy="1354217"/>
          </a:xfrm>
        </p:grpSpPr>
        <p:sp>
          <p:nvSpPr>
            <p:cNvPr id="180" name="Rectangle 179"/>
            <p:cNvSpPr/>
            <p:nvPr/>
          </p:nvSpPr>
          <p:spPr>
            <a:xfrm>
              <a:off x="4039966" y="1828264"/>
              <a:ext cx="902654" cy="135421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r"/>
              <a:r>
                <a:rPr lang="en-GB" sz="1600" dirty="0" smtClean="0"/>
                <a:t>= 7</a:t>
              </a:r>
            </a:p>
            <a:p>
              <a:pPr algn="r"/>
              <a:endParaRPr lang="en-GB" sz="1600" dirty="0" smtClean="0"/>
            </a:p>
            <a:p>
              <a:pPr algn="r"/>
              <a:r>
                <a:rPr lang="en-GB" sz="1600" dirty="0" smtClean="0"/>
                <a:t>= 3</a:t>
              </a:r>
            </a:p>
            <a:p>
              <a:pPr algn="r"/>
              <a:r>
                <a:rPr lang="en-GB" sz="1600" dirty="0" smtClean="0"/>
                <a:t> </a:t>
              </a:r>
            </a:p>
            <a:p>
              <a:pPr algn="r"/>
              <a:r>
                <a:rPr lang="en-GB" sz="1600" dirty="0" smtClean="0"/>
                <a:t>= 3</a:t>
              </a:r>
              <a:endParaRPr lang="en-GB" sz="1600" dirty="0"/>
            </a:p>
          </p:txBody>
        </p:sp>
        <p:sp>
          <p:nvSpPr>
            <p:cNvPr id="166" name="Oval 165"/>
            <p:cNvSpPr/>
            <p:nvPr/>
          </p:nvSpPr>
          <p:spPr>
            <a:xfrm>
              <a:off x="4195641" y="1892508"/>
              <a:ext cx="295652" cy="2956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9" name="Oval 168"/>
            <p:cNvSpPr/>
            <p:nvPr/>
          </p:nvSpPr>
          <p:spPr>
            <a:xfrm>
              <a:off x="4195641" y="2804878"/>
              <a:ext cx="295652" cy="29565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" name="Oval 173"/>
            <p:cNvSpPr/>
            <p:nvPr/>
          </p:nvSpPr>
          <p:spPr>
            <a:xfrm>
              <a:off x="4195641" y="2365210"/>
              <a:ext cx="295652" cy="2956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540000" y="3621048"/>
            <a:ext cx="1947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Species diversity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93632" y="4221088"/>
            <a:ext cx="4104456" cy="1569660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The relationship between the number of species in a community and the number of individuals in each species</a:t>
            </a:r>
            <a:r>
              <a:rPr lang="en-GB" sz="1600" dirty="0" smtClean="0"/>
              <a:t>.</a:t>
            </a:r>
          </a:p>
          <a:p>
            <a:pPr algn="just"/>
            <a:endParaRPr lang="en-GB" sz="1600" dirty="0"/>
          </a:p>
          <a:p>
            <a:pPr algn="just"/>
            <a:r>
              <a:rPr lang="en-GB" sz="1600" i="1" dirty="0"/>
              <a:t>N</a:t>
            </a:r>
            <a:r>
              <a:rPr lang="en-GB" sz="1600" dirty="0"/>
              <a:t> = the number of organisms of all species</a:t>
            </a:r>
          </a:p>
          <a:p>
            <a:pPr algn="just"/>
            <a:r>
              <a:rPr lang="en-GB" sz="1600" i="1" dirty="0"/>
              <a:t>n</a:t>
            </a:r>
            <a:r>
              <a:rPr lang="en-GB" sz="1600" dirty="0"/>
              <a:t> = the number of organisms of each species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5205026" y="4495472"/>
                <a:ext cx="2914497" cy="733149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/>
                        </a:rPr>
                        <m:t>𝒅</m:t>
                      </m:r>
                      <m:r>
                        <m:rPr>
                          <m:aln/>
                        </m:rPr>
                        <a:rPr lang="en-GB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000" b="1" i="1" smtClean="0">
                              <a:latin typeface="Cambria Math"/>
                            </a:rPr>
                            <m:t>𝑵</m:t>
                          </m:r>
                          <m:d>
                            <m:dPr>
                              <m:ctrlPr>
                                <a:rPr lang="en-GB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000" b="1" i="1" smtClean="0">
                                  <a:latin typeface="Cambria Math"/>
                                </a:rPr>
                                <m:t>𝑵</m:t>
                              </m:r>
                              <m:r>
                                <a:rPr lang="en-GB" sz="20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2000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</m:num>
                        <m:den>
                          <m:r>
                            <a:rPr lang="en-GB" sz="2000" b="1" i="1" smtClean="0">
                              <a:latin typeface="Cambria Math"/>
                            </a:rPr>
                            <m:t>𝜮</m:t>
                          </m:r>
                          <m:r>
                            <a:rPr lang="en-GB" sz="2000" b="1" i="1" smtClean="0">
                              <a:latin typeface="Cambria Math"/>
                            </a:rPr>
                            <m:t>𝒏</m:t>
                          </m:r>
                          <m:d>
                            <m:dPr>
                              <m:ctrlPr>
                                <a:rPr lang="en-GB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000" b="1" i="1" smtClean="0">
                                  <a:latin typeface="Cambria Math"/>
                                </a:rPr>
                                <m:t>𝒏</m:t>
                              </m:r>
                              <m:r>
                                <a:rPr lang="en-GB" sz="20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2000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000" b="1" dirty="0"/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026" y="4495472"/>
                <a:ext cx="2914497" cy="73314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4117220" y="1867748"/>
            <a:ext cx="1920606" cy="1232786"/>
            <a:chOff x="1518594" y="2870792"/>
            <a:chExt cx="4541964" cy="2633956"/>
          </a:xfrm>
        </p:grpSpPr>
        <p:sp>
          <p:nvSpPr>
            <p:cNvPr id="17" name="Freeform 16"/>
            <p:cNvSpPr/>
            <p:nvPr/>
          </p:nvSpPr>
          <p:spPr>
            <a:xfrm>
              <a:off x="1518594" y="2870792"/>
              <a:ext cx="4541964" cy="2633956"/>
            </a:xfrm>
            <a:custGeom>
              <a:avLst/>
              <a:gdLst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500226"/>
                <a:gd name="connsiteX1" fmla="*/ 2604977 w 4423144"/>
                <a:gd name="connsiteY1" fmla="*/ 0 h 2500226"/>
                <a:gd name="connsiteX2" fmla="*/ 4423144 w 4423144"/>
                <a:gd name="connsiteY2" fmla="*/ 1520456 h 2500226"/>
                <a:gd name="connsiteX3" fmla="*/ 3179135 w 4423144"/>
                <a:gd name="connsiteY3" fmla="*/ 2456121 h 2500226"/>
                <a:gd name="connsiteX4" fmla="*/ 616688 w 4423144"/>
                <a:gd name="connsiteY4" fmla="*/ 2307265 h 2500226"/>
                <a:gd name="connsiteX5" fmla="*/ 0 w 4423144"/>
                <a:gd name="connsiteY5" fmla="*/ 988828 h 2500226"/>
                <a:gd name="connsiteX6" fmla="*/ 733646 w 4423144"/>
                <a:gd name="connsiteY6" fmla="*/ 446567 h 2500226"/>
                <a:gd name="connsiteX0" fmla="*/ 733646 w 4423144"/>
                <a:gd name="connsiteY0" fmla="*/ 446567 h 2633956"/>
                <a:gd name="connsiteX1" fmla="*/ 2604977 w 4423144"/>
                <a:gd name="connsiteY1" fmla="*/ 0 h 2633956"/>
                <a:gd name="connsiteX2" fmla="*/ 4423144 w 4423144"/>
                <a:gd name="connsiteY2" fmla="*/ 1520456 h 2633956"/>
                <a:gd name="connsiteX3" fmla="*/ 3179135 w 4423144"/>
                <a:gd name="connsiteY3" fmla="*/ 2456121 h 2633956"/>
                <a:gd name="connsiteX4" fmla="*/ 616688 w 4423144"/>
                <a:gd name="connsiteY4" fmla="*/ 2307265 h 2633956"/>
                <a:gd name="connsiteX5" fmla="*/ 0 w 4423144"/>
                <a:gd name="connsiteY5" fmla="*/ 988828 h 2633956"/>
                <a:gd name="connsiteX6" fmla="*/ 733646 w 4423144"/>
                <a:gd name="connsiteY6" fmla="*/ 446567 h 2633956"/>
                <a:gd name="connsiteX0" fmla="*/ 733646 w 4423144"/>
                <a:gd name="connsiteY0" fmla="*/ 446567 h 2633956"/>
                <a:gd name="connsiteX1" fmla="*/ 2604977 w 4423144"/>
                <a:gd name="connsiteY1" fmla="*/ 0 h 2633956"/>
                <a:gd name="connsiteX2" fmla="*/ 4423144 w 4423144"/>
                <a:gd name="connsiteY2" fmla="*/ 1520456 h 2633956"/>
                <a:gd name="connsiteX3" fmla="*/ 3179135 w 4423144"/>
                <a:gd name="connsiteY3" fmla="*/ 2456121 h 2633956"/>
                <a:gd name="connsiteX4" fmla="*/ 616688 w 4423144"/>
                <a:gd name="connsiteY4" fmla="*/ 2307265 h 2633956"/>
                <a:gd name="connsiteX5" fmla="*/ 0 w 4423144"/>
                <a:gd name="connsiteY5" fmla="*/ 988828 h 2633956"/>
                <a:gd name="connsiteX6" fmla="*/ 733646 w 442314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41964" h="2633956">
                  <a:moveTo>
                    <a:pt x="852466" y="446567"/>
                  </a:moveTo>
                  <a:cubicBezTo>
                    <a:pt x="1699527" y="116957"/>
                    <a:pt x="1717248" y="31898"/>
                    <a:pt x="2723797" y="0"/>
                  </a:cubicBezTo>
                  <a:cubicBezTo>
                    <a:pt x="3840216" y="198475"/>
                    <a:pt x="4329313" y="832884"/>
                    <a:pt x="4541964" y="1520456"/>
                  </a:cubicBezTo>
                  <a:cubicBezTo>
                    <a:pt x="4414373" y="2076893"/>
                    <a:pt x="3935908" y="2335619"/>
                    <a:pt x="3297955" y="2456121"/>
                  </a:cubicBezTo>
                  <a:cubicBezTo>
                    <a:pt x="2263052" y="2597888"/>
                    <a:pt x="1313210" y="2835349"/>
                    <a:pt x="735508" y="2307265"/>
                  </a:cubicBezTo>
                  <a:cubicBezTo>
                    <a:pt x="94010" y="1559442"/>
                    <a:pt x="-175347" y="1460205"/>
                    <a:pt x="118820" y="988828"/>
                  </a:cubicBezTo>
                  <a:cubicBezTo>
                    <a:pt x="459062" y="563525"/>
                    <a:pt x="607917" y="627321"/>
                    <a:pt x="852466" y="446567"/>
                  </a:cubicBez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3923928" y="3284984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4685928" y="4613361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3783329" y="3998586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2299548" y="4441839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4685928" y="3501008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2718105" y="3556896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3217216" y="4873887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5117976" y="3896795"/>
              <a:ext cx="432048" cy="43204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>
              <a:off x="3869517" y="4593018"/>
              <a:ext cx="432048" cy="43204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2094671" y="3680771"/>
              <a:ext cx="432048" cy="43204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4606300" y="4103578"/>
              <a:ext cx="432048" cy="43204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3312623" y="3157736"/>
              <a:ext cx="432048" cy="43204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3039844" y="4187770"/>
              <a:ext cx="432048" cy="43204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5430149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13 Biodiversity within a community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32766" y="1652451"/>
            <a:ext cx="3682480" cy="2135528"/>
            <a:chOff x="1011932" y="1920695"/>
            <a:chExt cx="3682480" cy="2135528"/>
          </a:xfrm>
        </p:grpSpPr>
        <p:sp>
          <p:nvSpPr>
            <p:cNvPr id="1053" name="Freeform 1052"/>
            <p:cNvSpPr/>
            <p:nvPr/>
          </p:nvSpPr>
          <p:spPr>
            <a:xfrm>
              <a:off x="1011932" y="1920695"/>
              <a:ext cx="3682480" cy="2135528"/>
            </a:xfrm>
            <a:custGeom>
              <a:avLst/>
              <a:gdLst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500226"/>
                <a:gd name="connsiteX1" fmla="*/ 2604977 w 4423144"/>
                <a:gd name="connsiteY1" fmla="*/ 0 h 2500226"/>
                <a:gd name="connsiteX2" fmla="*/ 4423144 w 4423144"/>
                <a:gd name="connsiteY2" fmla="*/ 1520456 h 2500226"/>
                <a:gd name="connsiteX3" fmla="*/ 3179135 w 4423144"/>
                <a:gd name="connsiteY3" fmla="*/ 2456121 h 2500226"/>
                <a:gd name="connsiteX4" fmla="*/ 616688 w 4423144"/>
                <a:gd name="connsiteY4" fmla="*/ 2307265 h 2500226"/>
                <a:gd name="connsiteX5" fmla="*/ 0 w 4423144"/>
                <a:gd name="connsiteY5" fmla="*/ 988828 h 2500226"/>
                <a:gd name="connsiteX6" fmla="*/ 733646 w 4423144"/>
                <a:gd name="connsiteY6" fmla="*/ 446567 h 2500226"/>
                <a:gd name="connsiteX0" fmla="*/ 733646 w 4423144"/>
                <a:gd name="connsiteY0" fmla="*/ 446567 h 2633956"/>
                <a:gd name="connsiteX1" fmla="*/ 2604977 w 4423144"/>
                <a:gd name="connsiteY1" fmla="*/ 0 h 2633956"/>
                <a:gd name="connsiteX2" fmla="*/ 4423144 w 4423144"/>
                <a:gd name="connsiteY2" fmla="*/ 1520456 h 2633956"/>
                <a:gd name="connsiteX3" fmla="*/ 3179135 w 4423144"/>
                <a:gd name="connsiteY3" fmla="*/ 2456121 h 2633956"/>
                <a:gd name="connsiteX4" fmla="*/ 616688 w 4423144"/>
                <a:gd name="connsiteY4" fmla="*/ 2307265 h 2633956"/>
                <a:gd name="connsiteX5" fmla="*/ 0 w 4423144"/>
                <a:gd name="connsiteY5" fmla="*/ 988828 h 2633956"/>
                <a:gd name="connsiteX6" fmla="*/ 733646 w 4423144"/>
                <a:gd name="connsiteY6" fmla="*/ 446567 h 2633956"/>
                <a:gd name="connsiteX0" fmla="*/ 733646 w 4423144"/>
                <a:gd name="connsiteY0" fmla="*/ 446567 h 2633956"/>
                <a:gd name="connsiteX1" fmla="*/ 2604977 w 4423144"/>
                <a:gd name="connsiteY1" fmla="*/ 0 h 2633956"/>
                <a:gd name="connsiteX2" fmla="*/ 4423144 w 4423144"/>
                <a:gd name="connsiteY2" fmla="*/ 1520456 h 2633956"/>
                <a:gd name="connsiteX3" fmla="*/ 3179135 w 4423144"/>
                <a:gd name="connsiteY3" fmla="*/ 2456121 h 2633956"/>
                <a:gd name="connsiteX4" fmla="*/ 616688 w 4423144"/>
                <a:gd name="connsiteY4" fmla="*/ 2307265 h 2633956"/>
                <a:gd name="connsiteX5" fmla="*/ 0 w 4423144"/>
                <a:gd name="connsiteY5" fmla="*/ 988828 h 2633956"/>
                <a:gd name="connsiteX6" fmla="*/ 733646 w 442314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41964" h="2633956">
                  <a:moveTo>
                    <a:pt x="852466" y="446567"/>
                  </a:moveTo>
                  <a:cubicBezTo>
                    <a:pt x="1699527" y="116957"/>
                    <a:pt x="1717248" y="31898"/>
                    <a:pt x="2723797" y="0"/>
                  </a:cubicBezTo>
                  <a:cubicBezTo>
                    <a:pt x="3840216" y="198475"/>
                    <a:pt x="4329313" y="832884"/>
                    <a:pt x="4541964" y="1520456"/>
                  </a:cubicBezTo>
                  <a:cubicBezTo>
                    <a:pt x="4414373" y="2076893"/>
                    <a:pt x="3935908" y="2335619"/>
                    <a:pt x="3297955" y="2456121"/>
                  </a:cubicBezTo>
                  <a:cubicBezTo>
                    <a:pt x="2263052" y="2597888"/>
                    <a:pt x="1313210" y="2835349"/>
                    <a:pt x="735508" y="2307265"/>
                  </a:cubicBezTo>
                  <a:cubicBezTo>
                    <a:pt x="94010" y="1559442"/>
                    <a:pt x="-175347" y="1460205"/>
                    <a:pt x="118820" y="988828"/>
                  </a:cubicBezTo>
                  <a:cubicBezTo>
                    <a:pt x="459062" y="563525"/>
                    <a:pt x="607917" y="627321"/>
                    <a:pt x="852466" y="446567"/>
                  </a:cubicBez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2" name="Oval 1051"/>
            <p:cNvSpPr/>
            <p:nvPr/>
          </p:nvSpPr>
          <p:spPr>
            <a:xfrm>
              <a:off x="2804535" y="2006613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Oval 162"/>
            <p:cNvSpPr/>
            <p:nvPr/>
          </p:nvSpPr>
          <p:spPr>
            <a:xfrm>
              <a:off x="3566535" y="3334990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Oval 163"/>
            <p:cNvSpPr/>
            <p:nvPr/>
          </p:nvSpPr>
          <p:spPr>
            <a:xfrm>
              <a:off x="2663936" y="2720215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Oval 164"/>
            <p:cNvSpPr/>
            <p:nvPr/>
          </p:nvSpPr>
          <p:spPr>
            <a:xfrm>
              <a:off x="1552815" y="3314647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Oval 165"/>
            <p:cNvSpPr/>
            <p:nvPr/>
          </p:nvSpPr>
          <p:spPr>
            <a:xfrm>
              <a:off x="3566535" y="2222637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Oval 166"/>
            <p:cNvSpPr/>
            <p:nvPr/>
          </p:nvSpPr>
          <p:spPr>
            <a:xfrm>
              <a:off x="1727960" y="2335234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8" name="Oval 167"/>
            <p:cNvSpPr/>
            <p:nvPr/>
          </p:nvSpPr>
          <p:spPr>
            <a:xfrm>
              <a:off x="2097823" y="3595516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9" name="Oval 168"/>
            <p:cNvSpPr/>
            <p:nvPr/>
          </p:nvSpPr>
          <p:spPr>
            <a:xfrm>
              <a:off x="3998583" y="2618424"/>
              <a:ext cx="350290" cy="35029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2" name="Oval 171"/>
            <p:cNvSpPr/>
            <p:nvPr/>
          </p:nvSpPr>
          <p:spPr>
            <a:xfrm>
              <a:off x="2750124" y="3314647"/>
              <a:ext cx="350290" cy="35029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Oval 172"/>
            <p:cNvSpPr/>
            <p:nvPr/>
          </p:nvSpPr>
          <p:spPr>
            <a:xfrm>
              <a:off x="1213731" y="2615471"/>
              <a:ext cx="350290" cy="35029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" name="Oval 173"/>
            <p:cNvSpPr/>
            <p:nvPr/>
          </p:nvSpPr>
          <p:spPr>
            <a:xfrm>
              <a:off x="3486907" y="2825207"/>
              <a:ext cx="350290" cy="35029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Oval 176"/>
            <p:cNvSpPr/>
            <p:nvPr/>
          </p:nvSpPr>
          <p:spPr>
            <a:xfrm>
              <a:off x="2365143" y="2278524"/>
              <a:ext cx="350290" cy="35029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8" name="Oval 177"/>
            <p:cNvSpPr/>
            <p:nvPr/>
          </p:nvSpPr>
          <p:spPr>
            <a:xfrm>
              <a:off x="1920451" y="2909399"/>
              <a:ext cx="350290" cy="35029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0" name="Rectangle 179"/>
          <p:cNvSpPr/>
          <p:nvPr/>
        </p:nvSpPr>
        <p:spPr>
          <a:xfrm>
            <a:off x="4572000" y="1652451"/>
            <a:ext cx="3744416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Species diversity:</a:t>
            </a:r>
          </a:p>
          <a:p>
            <a:endParaRPr lang="en-GB" sz="1600" dirty="0"/>
          </a:p>
          <a:p>
            <a:r>
              <a:rPr lang="en-GB" sz="1600" dirty="0"/>
              <a:t>d = 13(13-1) / (7x6) + (3x2) + (3x2)</a:t>
            </a:r>
          </a:p>
          <a:p>
            <a:r>
              <a:rPr lang="en-GB" sz="1600" dirty="0"/>
              <a:t>d = 156/54</a:t>
            </a:r>
          </a:p>
          <a:p>
            <a:r>
              <a:rPr lang="en-GB" sz="1600" dirty="0"/>
              <a:t>d = 2.9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993976" y="4070422"/>
            <a:ext cx="3682480" cy="2135528"/>
            <a:chOff x="1037825" y="4256372"/>
            <a:chExt cx="3682480" cy="2135528"/>
          </a:xfrm>
        </p:grpSpPr>
        <p:sp>
          <p:nvSpPr>
            <p:cNvPr id="38" name="Freeform 37"/>
            <p:cNvSpPr/>
            <p:nvPr/>
          </p:nvSpPr>
          <p:spPr>
            <a:xfrm>
              <a:off x="1037825" y="4256372"/>
              <a:ext cx="3682480" cy="2135528"/>
            </a:xfrm>
            <a:custGeom>
              <a:avLst/>
              <a:gdLst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456121"/>
                <a:gd name="connsiteX1" fmla="*/ 2604977 w 4423144"/>
                <a:gd name="connsiteY1" fmla="*/ 0 h 2456121"/>
                <a:gd name="connsiteX2" fmla="*/ 4423144 w 4423144"/>
                <a:gd name="connsiteY2" fmla="*/ 1520456 h 2456121"/>
                <a:gd name="connsiteX3" fmla="*/ 3179135 w 4423144"/>
                <a:gd name="connsiteY3" fmla="*/ 2456121 h 2456121"/>
                <a:gd name="connsiteX4" fmla="*/ 616688 w 4423144"/>
                <a:gd name="connsiteY4" fmla="*/ 2307265 h 2456121"/>
                <a:gd name="connsiteX5" fmla="*/ 0 w 4423144"/>
                <a:gd name="connsiteY5" fmla="*/ 988828 h 2456121"/>
                <a:gd name="connsiteX6" fmla="*/ 733646 w 4423144"/>
                <a:gd name="connsiteY6" fmla="*/ 446567 h 2456121"/>
                <a:gd name="connsiteX0" fmla="*/ 733646 w 4423144"/>
                <a:gd name="connsiteY0" fmla="*/ 446567 h 2500226"/>
                <a:gd name="connsiteX1" fmla="*/ 2604977 w 4423144"/>
                <a:gd name="connsiteY1" fmla="*/ 0 h 2500226"/>
                <a:gd name="connsiteX2" fmla="*/ 4423144 w 4423144"/>
                <a:gd name="connsiteY2" fmla="*/ 1520456 h 2500226"/>
                <a:gd name="connsiteX3" fmla="*/ 3179135 w 4423144"/>
                <a:gd name="connsiteY3" fmla="*/ 2456121 h 2500226"/>
                <a:gd name="connsiteX4" fmla="*/ 616688 w 4423144"/>
                <a:gd name="connsiteY4" fmla="*/ 2307265 h 2500226"/>
                <a:gd name="connsiteX5" fmla="*/ 0 w 4423144"/>
                <a:gd name="connsiteY5" fmla="*/ 988828 h 2500226"/>
                <a:gd name="connsiteX6" fmla="*/ 733646 w 4423144"/>
                <a:gd name="connsiteY6" fmla="*/ 446567 h 2500226"/>
                <a:gd name="connsiteX0" fmla="*/ 733646 w 4423144"/>
                <a:gd name="connsiteY0" fmla="*/ 446567 h 2633956"/>
                <a:gd name="connsiteX1" fmla="*/ 2604977 w 4423144"/>
                <a:gd name="connsiteY1" fmla="*/ 0 h 2633956"/>
                <a:gd name="connsiteX2" fmla="*/ 4423144 w 4423144"/>
                <a:gd name="connsiteY2" fmla="*/ 1520456 h 2633956"/>
                <a:gd name="connsiteX3" fmla="*/ 3179135 w 4423144"/>
                <a:gd name="connsiteY3" fmla="*/ 2456121 h 2633956"/>
                <a:gd name="connsiteX4" fmla="*/ 616688 w 4423144"/>
                <a:gd name="connsiteY4" fmla="*/ 2307265 h 2633956"/>
                <a:gd name="connsiteX5" fmla="*/ 0 w 4423144"/>
                <a:gd name="connsiteY5" fmla="*/ 988828 h 2633956"/>
                <a:gd name="connsiteX6" fmla="*/ 733646 w 4423144"/>
                <a:gd name="connsiteY6" fmla="*/ 446567 h 2633956"/>
                <a:gd name="connsiteX0" fmla="*/ 733646 w 4423144"/>
                <a:gd name="connsiteY0" fmla="*/ 446567 h 2633956"/>
                <a:gd name="connsiteX1" fmla="*/ 2604977 w 4423144"/>
                <a:gd name="connsiteY1" fmla="*/ 0 h 2633956"/>
                <a:gd name="connsiteX2" fmla="*/ 4423144 w 4423144"/>
                <a:gd name="connsiteY2" fmla="*/ 1520456 h 2633956"/>
                <a:gd name="connsiteX3" fmla="*/ 3179135 w 4423144"/>
                <a:gd name="connsiteY3" fmla="*/ 2456121 h 2633956"/>
                <a:gd name="connsiteX4" fmla="*/ 616688 w 4423144"/>
                <a:gd name="connsiteY4" fmla="*/ 2307265 h 2633956"/>
                <a:gd name="connsiteX5" fmla="*/ 0 w 4423144"/>
                <a:gd name="connsiteY5" fmla="*/ 988828 h 2633956"/>
                <a:gd name="connsiteX6" fmla="*/ 733646 w 442314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  <a:gd name="connsiteX0" fmla="*/ 852466 w 4541964"/>
                <a:gd name="connsiteY0" fmla="*/ 446567 h 2633956"/>
                <a:gd name="connsiteX1" fmla="*/ 2723797 w 4541964"/>
                <a:gd name="connsiteY1" fmla="*/ 0 h 2633956"/>
                <a:gd name="connsiteX2" fmla="*/ 4541964 w 4541964"/>
                <a:gd name="connsiteY2" fmla="*/ 1520456 h 2633956"/>
                <a:gd name="connsiteX3" fmla="*/ 3297955 w 4541964"/>
                <a:gd name="connsiteY3" fmla="*/ 2456121 h 2633956"/>
                <a:gd name="connsiteX4" fmla="*/ 735508 w 4541964"/>
                <a:gd name="connsiteY4" fmla="*/ 2307265 h 2633956"/>
                <a:gd name="connsiteX5" fmla="*/ 118820 w 4541964"/>
                <a:gd name="connsiteY5" fmla="*/ 988828 h 2633956"/>
                <a:gd name="connsiteX6" fmla="*/ 852466 w 4541964"/>
                <a:gd name="connsiteY6" fmla="*/ 446567 h 2633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41964" h="2633956">
                  <a:moveTo>
                    <a:pt x="852466" y="446567"/>
                  </a:moveTo>
                  <a:cubicBezTo>
                    <a:pt x="1699527" y="116957"/>
                    <a:pt x="1717248" y="31898"/>
                    <a:pt x="2723797" y="0"/>
                  </a:cubicBezTo>
                  <a:cubicBezTo>
                    <a:pt x="3840216" y="198475"/>
                    <a:pt x="4329313" y="832884"/>
                    <a:pt x="4541964" y="1520456"/>
                  </a:cubicBezTo>
                  <a:cubicBezTo>
                    <a:pt x="4414373" y="2076893"/>
                    <a:pt x="3935908" y="2335619"/>
                    <a:pt x="3297955" y="2456121"/>
                  </a:cubicBezTo>
                  <a:cubicBezTo>
                    <a:pt x="2263052" y="2597888"/>
                    <a:pt x="1313210" y="2835349"/>
                    <a:pt x="735508" y="2307265"/>
                  </a:cubicBezTo>
                  <a:cubicBezTo>
                    <a:pt x="94010" y="1559442"/>
                    <a:pt x="-175347" y="1460205"/>
                    <a:pt x="118820" y="988828"/>
                  </a:cubicBezTo>
                  <a:cubicBezTo>
                    <a:pt x="459062" y="563525"/>
                    <a:pt x="607917" y="627321"/>
                    <a:pt x="852466" y="446567"/>
                  </a:cubicBez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2830428" y="4342290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>
              <a:off x="3592428" y="5670667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2689829" y="5055892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1578708" y="5650324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3592428" y="4558314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1753853" y="4670911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2123716" y="5931193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4024476" y="4954101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2776017" y="5650324"/>
              <a:ext cx="350290" cy="35029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1239624" y="4951148"/>
              <a:ext cx="350290" cy="35029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3512800" y="5160884"/>
              <a:ext cx="350290" cy="35029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2391036" y="4614201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>
              <a:off x="1946344" y="5245076"/>
              <a:ext cx="350290" cy="3502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2" name="Rectangle 51"/>
          <p:cNvSpPr/>
          <p:nvPr/>
        </p:nvSpPr>
        <p:spPr>
          <a:xfrm>
            <a:off x="1009710" y="4911013"/>
            <a:ext cx="3744416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Species diversity:</a:t>
            </a:r>
          </a:p>
          <a:p>
            <a:endParaRPr lang="en-GB" sz="1600" dirty="0"/>
          </a:p>
          <a:p>
            <a:r>
              <a:rPr lang="en-GB" sz="1600" dirty="0"/>
              <a:t>d = (13x12) / (10x9) + (1x0) + (1x0) + (1x0)</a:t>
            </a:r>
          </a:p>
          <a:p>
            <a:r>
              <a:rPr lang="en-GB" sz="1600" dirty="0"/>
              <a:t>d = 156/90</a:t>
            </a:r>
          </a:p>
          <a:p>
            <a:r>
              <a:rPr lang="en-GB" sz="1600" dirty="0"/>
              <a:t>d = 1.7</a:t>
            </a:r>
          </a:p>
        </p:txBody>
      </p:sp>
    </p:spTree>
    <p:extLst>
      <p:ext uri="{BB962C8B-B14F-4D97-AF65-F5344CB8AC3E}">
        <p14:creationId xmlns:p14="http://schemas.microsoft.com/office/powerpoint/2010/main" val="89202731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13 Biodiversity within a community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93631" y="1556792"/>
            <a:ext cx="6278243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Questions</a:t>
            </a:r>
            <a:endParaRPr lang="en-GB" sz="1050" b="1" dirty="0"/>
          </a:p>
          <a:p>
            <a:r>
              <a:rPr lang="en-GB" sz="1050" b="1" dirty="0"/>
              <a:t> </a:t>
            </a:r>
            <a:endParaRPr lang="en-GB" sz="1050" b="1" dirty="0" smtClean="0"/>
          </a:p>
          <a:p>
            <a:endParaRPr lang="en-GB" sz="1050" dirty="0"/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Why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is species richness not a good measure of diversity?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What effect has agriculture had on biodiversity?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What would the diversity index be for a crop monoculture?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how deforestation might lead to an increase in diversity.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Suggest why it is important to maintain biodiversity.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31562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bb8ec2a15d86172d223895313d8ccb1d91f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187</Words>
  <Application>Microsoft Office PowerPoint</Application>
  <PresentationFormat>On-screen Show (4:3)</PresentationFormat>
  <Paragraphs>42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Lydia.Young</cp:lastModifiedBy>
  <cp:revision>74</cp:revision>
  <dcterms:created xsi:type="dcterms:W3CDTF">2014-09-05T07:23:33Z</dcterms:created>
  <dcterms:modified xsi:type="dcterms:W3CDTF">2015-03-25T19:09:38Z</dcterms:modified>
</cp:coreProperties>
</file>