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30T12:42:09.5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2751 164 16400,'-1'0'0,"0"0"0,0 0 0,0 1 0,0-1 0,0 0 0,0 1 0,0-1 0,0 1 0,0-1 0,0 1 0,0-1 0,0 1 0,0 0 0,0-1 0,0 1 0,1 0 0,-1 0 0,0-1 0,1 1 0,-1 0 0,0 0 0,1 0 0,-1 0 0,1 0 0,0 0 0,-1 0 0,1 0 0,0 0 0,-1 0 0,1 0 0,0 0 0,0 0 0,0 1 0,0-1 0,0 46 0,1-31 0,-1-6 0,0 0 0,0 1 0,1-1 0,1 0 0,0 1 0,0-1 0,2 4 0,-3-12 0,0 0 0,0 0 0,0 0 0,0 0 0,0 0 0,1 0 0,-1 0 0,1-1 0,-1 1 0,1 0 0,-1-1 0,1 1 0,0-1 0,0 0 0,0 1 0,0-1 0,0 0 0,0 0 0,0 0 0,0-1 0,1 1 0,-1 0 0,0-1 0,0 0 0,1 1 0,-1-1 0,0 0 0,3 0 0,-5 0 0,1 0 0,-1 0 0,1 0 0,0 1 0,-1-1 0,1 0 0,0 0 0,-1 0 0,1 0 0,-1 0 0,1 0 0,0 0 0,-1-1 0,1 1 0,0 0 0,-1 0 0,1 0 0,-1-1 0,1 1 0,-1 0 0,1-1 0,-1 1 0,1 0 0,-1-1 0,1 1 0,-1-1 0,1 1 0,-1-1 0,1 1 0,-1-1 0,0 1 0,1-1 0,-1 1 0,0-1 0,1 1 0,-1-1 0,0 0 0,0 1 0,0-1 0,0 1 0,0-1 0,1 0 0,-1 1 0,0-1 0,0 0 0,0 1 0,-1-1 0,0-11 0,-2 1 0,1-1 0,-2 1 0,1-1 0,-2 1 0,1 0 0,-1 1 0,-1-1 0,0 1 0,-1 0 0,-1-2 0,-27-35 0,-30-34 0,54 69 0,1 1 0,-1 0 0,-1 0 0,0 1 0,-14-8 0,21 14 0,0 1 0,0 1 0,0-1 0,-1 1 0,1 0 0,-1 0 0,0 1 0,1-1 0,-1 1 0,0 1 0,0-1 0,0 1 0,0 0 0,1 0 0,-1 1 0,0-1 0,-5 2 0,-7 3 0,-1 1 0,1 0 0,0 1 0,0 1 0,-3 3 0,-23 13 0,38-20 0,-1-1 0,1 1 0,-1 0 0,1 0 0,0 1 0,1-1 0,-1 2 0,-61 80 0,33-52 0,-1-2 0,-2-1 0,0-1 0,-3-3 0,0-1 0,-11 4 0,4-4 0,-2-2 0,0-3 0,-1-1 0,0-3 0,-40 7 0,71-19 0,1 1 0,-1 0 0,1 1 0,1 1 0,-1 1 0,1 1 0,1 0 0,0 1 0,0 0 0,1 2 0,1 0 0,-4 4 0,-25 30 0,3 2 0,1 1 0,-1 8 0,-13 15 0,33-46 0,-2 0 0,-1-2 0,-1 0 0,-1-2 0,-1 0 0,-12 6 0,-48 24 0,-2-3 0,-2-3 0,-2-5 0,-1-4 0,-29 4 0,52-21 0,-2-4 0,-14 0 0,-90 10 0</inkml:trace>
</inkml:ink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BBFF-77C1-4BF1-A3B2-2505841100BA}" type="datetimeFigureOut">
              <a:rPr lang="en-US" dirty="0"/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3879-1153-42D3-8EC7-7A3CC94658D3}" type="datetimeFigureOut">
              <a:rPr lang="en-US" dirty="0"/>
              <a:t>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1496-D8B1-4FDC-98A5-AD2561A2EE12}" type="datetimeFigureOut">
              <a:rPr lang="en-US" dirty="0"/>
              <a:t>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3855-5B08-4570-810C-DE4498675D2C}" type="datetimeFigureOut">
              <a:rPr lang="en-US" dirty="0"/>
              <a:t>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1B1A-3400-4A09-B018-5620D6ADA4AF}" type="datetimeFigureOut">
              <a:rPr lang="en-US" dirty="0"/>
              <a:t>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E65E-8B04-4250-B4A9-5C65F355F1A2}" type="datetimeFigureOut">
              <a:rPr lang="en-US" dirty="0"/>
              <a:t>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881F-8E44-4F15-AB98-80B7869E49CA}" type="datetimeFigureOut">
              <a:rPr lang="en-US" dirty="0"/>
              <a:t>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2069-43FA-49C5-9F0E-58E1EB237AEF}" type="datetimeFigureOut">
              <a:rPr lang="en-US" dirty="0"/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5854CA-19F4-4771-B6A2-DA5C0742B220}" type="datetimeFigureOut">
              <a:rPr lang="en-US" dirty="0"/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BB1-BB31-4EB8-A961-18800A74EAA8}" type="datetimeFigureOut">
              <a:rPr lang="en-US" dirty="0"/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B886-74BB-4D5E-9EA9-584482FE40E6}" type="datetimeFigureOut">
              <a:rPr lang="en-US" dirty="0"/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CCD1-3502-4C30-947C-75FC88992007}" type="datetimeFigureOut">
              <a:rPr lang="en-US" dirty="0"/>
              <a:t>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797A-E8AF-4231-9C64-308C5BB9ED3E}" type="datetimeFigureOut">
              <a:rPr lang="en-US" dirty="0"/>
              <a:t>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4146-07E2-48CA-8629-5887ED47FCDB}" type="datetimeFigureOut">
              <a:rPr lang="en-US" dirty="0"/>
              <a:t>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E718-B4F0-433E-A285-0013249184C0}" type="datetimeFigureOut">
              <a:rPr lang="en-US" dirty="0"/>
              <a:t>1/30/2020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44C4-3D72-4D6E-86A4-F5491DC49E6D}" type="datetimeFigureOut">
              <a:rPr lang="en-US" dirty="0"/>
              <a:t>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dirty="0"/>
              <a:t>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3B3F-C0CE-47CB-BCED-F49A710726FF}" type="datetimeFigureOut">
              <a:rPr lang="en-US" dirty="0"/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5A064-1DE0-4612-BF57-8DE3C87F00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2.5 Bonne </a:t>
            </a:r>
            <a:r>
              <a:rPr lang="en-GB" dirty="0" err="1"/>
              <a:t>année</a:t>
            </a:r>
            <a:r>
              <a:rPr lang="en-GB" dirty="0"/>
              <a:t>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1347AB-67F8-4F99-824C-CE1C037308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Writing about New Year and combining the present and the near future tenses</a:t>
            </a:r>
          </a:p>
        </p:txBody>
      </p:sp>
    </p:spTree>
    <p:extLst>
      <p:ext uri="{BB962C8B-B14F-4D97-AF65-F5344CB8AC3E}">
        <p14:creationId xmlns:p14="http://schemas.microsoft.com/office/powerpoint/2010/main" val="229060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BA856-6A21-415D-B744-62E6EBECB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 future </a:t>
            </a:r>
            <a:r>
              <a:rPr lang="en-GB" dirty="0" err="1"/>
              <a:t>proche</a:t>
            </a:r>
            <a:r>
              <a:rPr lang="en-GB" dirty="0"/>
              <a:t> - </a:t>
            </a:r>
            <a:r>
              <a:rPr lang="en-GB" dirty="0" err="1"/>
              <a:t>révision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ED019-EFED-4CA3-A654-BA9DEBD3F26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Comment </a:t>
            </a:r>
            <a:r>
              <a:rPr lang="en-GB" dirty="0" err="1"/>
              <a:t>ça</a:t>
            </a:r>
            <a:r>
              <a:rPr lang="en-GB" dirty="0"/>
              <a:t> se </a:t>
            </a:r>
            <a:r>
              <a:rPr lang="en-GB" dirty="0" err="1"/>
              <a:t>conjuge</a:t>
            </a:r>
            <a:r>
              <a:rPr lang="en-GB" dirty="0"/>
              <a:t>?</a:t>
            </a:r>
          </a:p>
          <a:p>
            <a:r>
              <a:rPr lang="en-GB" dirty="0"/>
              <a:t>How do we form it?</a:t>
            </a:r>
          </a:p>
          <a:p>
            <a:r>
              <a:rPr lang="en-GB" dirty="0"/>
              <a:t>Utilise le </a:t>
            </a:r>
            <a:r>
              <a:rPr lang="en-GB" dirty="0" err="1"/>
              <a:t>présent</a:t>
            </a:r>
            <a:r>
              <a:rPr lang="en-GB" dirty="0"/>
              <a:t> du </a:t>
            </a:r>
            <a:r>
              <a:rPr lang="en-GB" dirty="0" err="1"/>
              <a:t>verbe</a:t>
            </a:r>
            <a:r>
              <a:rPr lang="en-GB" dirty="0"/>
              <a:t> “</a:t>
            </a:r>
            <a:r>
              <a:rPr lang="en-GB" dirty="0" err="1">
                <a:solidFill>
                  <a:schemeClr val="bg1"/>
                </a:solidFill>
                <a:highlight>
                  <a:srgbClr val="FFFF00"/>
                </a:highlight>
              </a:rPr>
              <a:t>aller</a:t>
            </a:r>
            <a:r>
              <a:rPr lang="en-GB" dirty="0"/>
              <a:t>” et </a:t>
            </a:r>
            <a:r>
              <a:rPr lang="en-GB" dirty="0" err="1"/>
              <a:t>ajoute</a:t>
            </a:r>
            <a:r>
              <a:rPr lang="en-GB" dirty="0"/>
              <a:t> </a:t>
            </a:r>
            <a:r>
              <a:rPr lang="en-GB" dirty="0" err="1">
                <a:highlight>
                  <a:srgbClr val="00FF00"/>
                </a:highlight>
              </a:rPr>
              <a:t>l’action</a:t>
            </a:r>
            <a:r>
              <a:rPr lang="en-GB" dirty="0">
                <a:highlight>
                  <a:srgbClr val="00FF00"/>
                </a:highlight>
              </a:rPr>
              <a:t> à </a:t>
            </a:r>
            <a:r>
              <a:rPr lang="en-GB" dirty="0" err="1">
                <a:highlight>
                  <a:srgbClr val="00FF00"/>
                </a:highlight>
              </a:rPr>
              <a:t>l’infinitif</a:t>
            </a:r>
            <a:r>
              <a:rPr lang="en-GB" dirty="0"/>
              <a:t>!</a:t>
            </a:r>
          </a:p>
          <a:p>
            <a:r>
              <a:rPr lang="en-GB" dirty="0"/>
              <a:t>Use the present tense of the verb “</a:t>
            </a:r>
            <a:r>
              <a:rPr lang="en-GB" dirty="0" err="1"/>
              <a:t>aller</a:t>
            </a:r>
            <a:r>
              <a:rPr lang="en-GB" dirty="0"/>
              <a:t>” and add the action in the infinitive form!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B641A7-5A2B-49A4-92BC-4A10C91C9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426605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Je </a:t>
            </a:r>
            <a:r>
              <a:rPr lang="en-GB" dirty="0" err="1">
                <a:solidFill>
                  <a:schemeClr val="bg1"/>
                </a:solidFill>
                <a:highlight>
                  <a:srgbClr val="FFFF00"/>
                </a:highlight>
              </a:rPr>
              <a:t>vais</a:t>
            </a:r>
            <a:r>
              <a:rPr lang="en-GB" dirty="0"/>
              <a:t> </a:t>
            </a:r>
            <a:r>
              <a:rPr lang="en-GB" dirty="0">
                <a:highlight>
                  <a:srgbClr val="00FF00"/>
                </a:highlight>
              </a:rPr>
              <a:t>manger</a:t>
            </a:r>
            <a:r>
              <a:rPr lang="en-GB" dirty="0"/>
              <a:t> </a:t>
            </a:r>
            <a:r>
              <a:rPr lang="en-GB" dirty="0" err="1"/>
              <a:t>une</a:t>
            </a:r>
            <a:r>
              <a:rPr lang="en-GB" dirty="0"/>
              <a:t> quiche Lorraine.</a:t>
            </a:r>
          </a:p>
          <a:p>
            <a:r>
              <a:rPr lang="en-GB" dirty="0"/>
              <a:t>Tu </a:t>
            </a:r>
            <a:r>
              <a:rPr lang="en-GB" dirty="0">
                <a:solidFill>
                  <a:schemeClr val="bg1"/>
                </a:solidFill>
                <a:highlight>
                  <a:srgbClr val="FFFF00"/>
                </a:highlight>
              </a:rPr>
              <a:t>vas</a:t>
            </a:r>
            <a:r>
              <a:rPr lang="en-GB" dirty="0"/>
              <a:t> </a:t>
            </a:r>
            <a:r>
              <a:rPr lang="en-GB" dirty="0" err="1">
                <a:highlight>
                  <a:srgbClr val="00FF00"/>
                </a:highlight>
              </a:rPr>
              <a:t>choisir</a:t>
            </a:r>
            <a:r>
              <a:rPr lang="en-GB" dirty="0"/>
              <a:t> des </a:t>
            </a:r>
            <a:r>
              <a:rPr lang="en-GB" dirty="0" err="1"/>
              <a:t>cadeaux</a:t>
            </a:r>
            <a:r>
              <a:rPr lang="en-GB" dirty="0"/>
              <a:t>.</a:t>
            </a:r>
          </a:p>
          <a:p>
            <a:r>
              <a:rPr lang="en-GB" dirty="0"/>
              <a:t>Il/</a:t>
            </a:r>
            <a:r>
              <a:rPr lang="en-GB" dirty="0" err="1"/>
              <a:t>elle</a:t>
            </a:r>
            <a:r>
              <a:rPr lang="en-GB" dirty="0"/>
              <a:t>/on </a:t>
            </a:r>
            <a:r>
              <a:rPr lang="en-GB" dirty="0" err="1">
                <a:solidFill>
                  <a:schemeClr val="bg1"/>
                </a:solidFill>
                <a:highlight>
                  <a:srgbClr val="FFFF00"/>
                </a:highlight>
              </a:rPr>
              <a:t>va</a:t>
            </a:r>
            <a:r>
              <a:rPr lang="en-GB" dirty="0"/>
              <a:t> </a:t>
            </a:r>
            <a:r>
              <a:rPr lang="en-GB" dirty="0">
                <a:highlight>
                  <a:srgbClr val="00FF00"/>
                </a:highlight>
              </a:rPr>
              <a:t>chanter</a:t>
            </a:r>
            <a:r>
              <a:rPr lang="en-GB" dirty="0"/>
              <a:t> dans </a:t>
            </a:r>
            <a:r>
              <a:rPr lang="en-GB" dirty="0" err="1"/>
              <a:t>une</a:t>
            </a:r>
            <a:r>
              <a:rPr lang="en-GB" dirty="0"/>
              <a:t> chorale.</a:t>
            </a:r>
          </a:p>
          <a:p>
            <a:r>
              <a:rPr lang="en-GB" dirty="0"/>
              <a:t>Nous </a:t>
            </a:r>
            <a:r>
              <a:rPr lang="en-GB" dirty="0" err="1">
                <a:solidFill>
                  <a:schemeClr val="bg1"/>
                </a:solidFill>
                <a:highlight>
                  <a:srgbClr val="FFFF00"/>
                </a:highlight>
              </a:rPr>
              <a:t>allons</a:t>
            </a:r>
            <a:r>
              <a:rPr lang="en-GB" dirty="0"/>
              <a:t> </a:t>
            </a:r>
            <a:r>
              <a:rPr lang="en-GB" dirty="0" err="1">
                <a:highlight>
                  <a:srgbClr val="00FF00"/>
                </a:highlight>
              </a:rPr>
              <a:t>goûter</a:t>
            </a:r>
            <a:r>
              <a:rPr lang="en-GB" dirty="0"/>
              <a:t> au jus </a:t>
            </a:r>
            <a:r>
              <a:rPr lang="en-GB" dirty="0" err="1"/>
              <a:t>d’orange</a:t>
            </a:r>
            <a:r>
              <a:rPr lang="en-GB" dirty="0"/>
              <a:t> </a:t>
            </a:r>
            <a:r>
              <a:rPr lang="en-GB" dirty="0" err="1"/>
              <a:t>chaud</a:t>
            </a:r>
            <a:r>
              <a:rPr lang="en-GB" dirty="0"/>
              <a:t>.</a:t>
            </a:r>
          </a:p>
          <a:p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>
                <a:solidFill>
                  <a:schemeClr val="bg1"/>
                </a:solidFill>
                <a:highlight>
                  <a:srgbClr val="FFFF00"/>
                </a:highlight>
              </a:rPr>
              <a:t>allez</a:t>
            </a:r>
            <a:r>
              <a:rPr lang="en-GB" dirty="0">
                <a:solidFill>
                  <a:schemeClr val="bg1"/>
                </a:solidFill>
                <a:highlight>
                  <a:srgbClr val="FFFF00"/>
                </a:highlight>
              </a:rPr>
              <a:t> </a:t>
            </a:r>
            <a:r>
              <a:rPr lang="en-GB" dirty="0">
                <a:highlight>
                  <a:srgbClr val="00FF00"/>
                </a:highlight>
              </a:rPr>
              <a:t>faire</a:t>
            </a:r>
            <a:r>
              <a:rPr lang="en-GB" dirty="0"/>
              <a:t> </a:t>
            </a:r>
            <a:r>
              <a:rPr lang="en-GB" dirty="0" err="1"/>
              <a:t>une</a:t>
            </a:r>
            <a:r>
              <a:rPr lang="en-GB" dirty="0"/>
              <a:t> soirée pyjama avec des </a:t>
            </a:r>
            <a:r>
              <a:rPr lang="en-GB" dirty="0" err="1"/>
              <a:t>copains</a:t>
            </a:r>
            <a:r>
              <a:rPr lang="en-GB" dirty="0"/>
              <a:t>.</a:t>
            </a:r>
          </a:p>
          <a:p>
            <a:r>
              <a:rPr lang="en-GB" dirty="0" err="1"/>
              <a:t>Ils</a:t>
            </a:r>
            <a:r>
              <a:rPr lang="en-GB" dirty="0"/>
              <a:t>/</a:t>
            </a:r>
            <a:r>
              <a:rPr lang="en-GB" dirty="0" err="1"/>
              <a:t>elles</a:t>
            </a:r>
            <a:r>
              <a:rPr lang="en-GB" dirty="0"/>
              <a:t> </a:t>
            </a:r>
            <a:r>
              <a:rPr lang="en-GB" dirty="0" err="1">
                <a:solidFill>
                  <a:schemeClr val="bg1"/>
                </a:solidFill>
                <a:highlight>
                  <a:srgbClr val="FFFF00"/>
                </a:highlight>
              </a:rPr>
              <a:t>vont</a:t>
            </a:r>
            <a:r>
              <a:rPr lang="en-GB" dirty="0"/>
              <a:t> </a:t>
            </a:r>
            <a:r>
              <a:rPr lang="en-GB" dirty="0">
                <a:highlight>
                  <a:srgbClr val="00FF00"/>
                </a:highlight>
              </a:rPr>
              <a:t>faire</a:t>
            </a:r>
            <a:r>
              <a:rPr lang="en-GB" dirty="0"/>
              <a:t> la </a:t>
            </a:r>
            <a:r>
              <a:rPr lang="en-GB" dirty="0" err="1"/>
              <a:t>grasse</a:t>
            </a:r>
            <a:r>
              <a:rPr lang="en-GB" dirty="0"/>
              <a:t> matinée.</a:t>
            </a:r>
          </a:p>
        </p:txBody>
      </p:sp>
    </p:spTree>
    <p:extLst>
      <p:ext uri="{BB962C8B-B14F-4D97-AF65-F5344CB8AC3E}">
        <p14:creationId xmlns:p14="http://schemas.microsoft.com/office/powerpoint/2010/main" val="334895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57C85-807C-4821-AA5C-497751A1C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</a:t>
            </a:r>
            <a:r>
              <a:rPr lang="en-GB" dirty="0" err="1"/>
              <a:t>bonnes</a:t>
            </a:r>
            <a:r>
              <a:rPr lang="en-GB" dirty="0"/>
              <a:t> </a:t>
            </a:r>
            <a:r>
              <a:rPr lang="en-GB" dirty="0" err="1"/>
              <a:t>résolutions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24992-D75B-4DAE-AE4D-B38A59BADFC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err="1"/>
              <a:t>Tourne</a:t>
            </a:r>
            <a:r>
              <a:rPr lang="en-GB" dirty="0"/>
              <a:t> à la page 42</a:t>
            </a:r>
          </a:p>
          <a:p>
            <a:r>
              <a:rPr lang="en-GB" dirty="0"/>
              <a:t>Comment </a:t>
            </a:r>
            <a:r>
              <a:rPr lang="en-GB" dirty="0" err="1"/>
              <a:t>dit</a:t>
            </a:r>
            <a:r>
              <a:rPr lang="en-GB" dirty="0"/>
              <a:t>-on…..?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 am going to leave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 am going to go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 am going to finish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 am going to be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 am going to help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9AEB90-4C6E-4E62-B24D-5AFC83B513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57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57C85-807C-4821-AA5C-497751A1C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</a:t>
            </a:r>
            <a:r>
              <a:rPr lang="en-GB" dirty="0" err="1"/>
              <a:t>bonnes</a:t>
            </a:r>
            <a:r>
              <a:rPr lang="en-GB" dirty="0"/>
              <a:t> </a:t>
            </a:r>
            <a:r>
              <a:rPr lang="en-GB" dirty="0" err="1"/>
              <a:t>résolutions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24992-D75B-4DAE-AE4D-B38A59BADFC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err="1"/>
              <a:t>Tourne</a:t>
            </a:r>
            <a:r>
              <a:rPr lang="en-GB" dirty="0"/>
              <a:t> à la page 42</a:t>
            </a:r>
          </a:p>
          <a:p>
            <a:r>
              <a:rPr lang="en-GB" dirty="0"/>
              <a:t>Comment </a:t>
            </a:r>
            <a:r>
              <a:rPr lang="en-GB" dirty="0" err="1"/>
              <a:t>dit</a:t>
            </a:r>
            <a:r>
              <a:rPr lang="en-GB" dirty="0"/>
              <a:t>-on…..?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 am going to leave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 am going to go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 am going to finish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 am going to be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 am going </a:t>
            </a:r>
            <a:r>
              <a:rPr lang="en-GB"/>
              <a:t>to help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9AEB90-4C6E-4E62-B24D-5AFC83B513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Je </a:t>
            </a:r>
            <a:r>
              <a:rPr lang="en-GB" dirty="0" err="1"/>
              <a:t>vais</a:t>
            </a:r>
            <a:r>
              <a:rPr lang="en-GB" dirty="0"/>
              <a:t> </a:t>
            </a:r>
            <a:r>
              <a:rPr lang="en-GB" dirty="0" err="1"/>
              <a:t>laisser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Je </a:t>
            </a:r>
            <a:r>
              <a:rPr lang="en-GB" dirty="0" err="1"/>
              <a:t>vais</a:t>
            </a:r>
            <a:r>
              <a:rPr lang="en-GB" dirty="0"/>
              <a:t> </a:t>
            </a:r>
            <a:r>
              <a:rPr lang="en-GB" dirty="0" err="1"/>
              <a:t>aller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Je </a:t>
            </a:r>
            <a:r>
              <a:rPr lang="en-GB" dirty="0" err="1"/>
              <a:t>vais</a:t>
            </a:r>
            <a:r>
              <a:rPr lang="en-GB" dirty="0"/>
              <a:t> </a:t>
            </a:r>
            <a:r>
              <a:rPr lang="en-GB" dirty="0" err="1"/>
              <a:t>finir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Je </a:t>
            </a:r>
            <a:r>
              <a:rPr lang="en-GB" dirty="0" err="1"/>
              <a:t>vais</a:t>
            </a:r>
            <a:r>
              <a:rPr lang="en-GB" dirty="0"/>
              <a:t> </a:t>
            </a:r>
            <a:r>
              <a:rPr lang="en-GB" dirty="0" err="1"/>
              <a:t>être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Je </a:t>
            </a:r>
            <a:r>
              <a:rPr lang="en-GB" dirty="0" err="1"/>
              <a:t>vais</a:t>
            </a:r>
            <a:r>
              <a:rPr lang="en-GB" dirty="0"/>
              <a:t> aider</a:t>
            </a:r>
          </a:p>
        </p:txBody>
      </p:sp>
    </p:spTree>
    <p:extLst>
      <p:ext uri="{BB962C8B-B14F-4D97-AF65-F5344CB8AC3E}">
        <p14:creationId xmlns:p14="http://schemas.microsoft.com/office/powerpoint/2010/main" val="1384641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70977-794A-48FC-84E5-704D18AFA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Exercice</a:t>
            </a:r>
            <a:r>
              <a:rPr lang="en-GB" dirty="0"/>
              <a:t> de </a:t>
            </a:r>
            <a:r>
              <a:rPr lang="en-GB" dirty="0" err="1"/>
              <a:t>grammaire</a:t>
            </a:r>
            <a:r>
              <a:rPr lang="en-GB" dirty="0"/>
              <a:t> p42, ex4, les </a:t>
            </a:r>
            <a:r>
              <a:rPr lang="en-GB" dirty="0" err="1"/>
              <a:t>bonnes</a:t>
            </a:r>
            <a:r>
              <a:rPr lang="en-GB" dirty="0"/>
              <a:t> </a:t>
            </a:r>
            <a:r>
              <a:rPr lang="en-GB" dirty="0" err="1"/>
              <a:t>résolutions</a:t>
            </a:r>
            <a:endParaRPr lang="en-GB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0CAD08C-CE3C-45DF-9F79-F8C6F82154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22131"/>
              </p:ext>
            </p:extLst>
          </p:nvPr>
        </p:nvGraphicFramePr>
        <p:xfrm>
          <a:off x="681038" y="2336800"/>
          <a:ext cx="961390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625">
                  <a:extLst>
                    <a:ext uri="{9D8B030D-6E8A-4147-A177-3AD203B41FA5}">
                      <a16:colId xmlns:a16="http://schemas.microsoft.com/office/drawing/2014/main" val="1472513577"/>
                    </a:ext>
                  </a:extLst>
                </a:gridCol>
                <a:gridCol w="1578543">
                  <a:extLst>
                    <a:ext uri="{9D8B030D-6E8A-4147-A177-3AD203B41FA5}">
                      <a16:colId xmlns:a16="http://schemas.microsoft.com/office/drawing/2014/main" val="4005876957"/>
                    </a:ext>
                  </a:extLst>
                </a:gridCol>
                <a:gridCol w="3455470">
                  <a:extLst>
                    <a:ext uri="{9D8B030D-6E8A-4147-A177-3AD203B41FA5}">
                      <a16:colId xmlns:a16="http://schemas.microsoft.com/office/drawing/2014/main" val="2097898439"/>
                    </a:ext>
                  </a:extLst>
                </a:gridCol>
                <a:gridCol w="3865262">
                  <a:extLst>
                    <a:ext uri="{9D8B030D-6E8A-4147-A177-3AD203B41FA5}">
                      <a16:colId xmlns:a16="http://schemas.microsoft.com/office/drawing/2014/main" val="7288789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L’infinitif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En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ce</a:t>
                      </a:r>
                      <a:r>
                        <a:rPr lang="en-GB" dirty="0"/>
                        <a:t> moment (present)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 bonne resolution (future </a:t>
                      </a:r>
                      <a:r>
                        <a:rPr lang="en-GB" dirty="0" err="1"/>
                        <a:t>proche</a:t>
                      </a:r>
                      <a:r>
                        <a:rPr lang="en-GB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765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 play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_____ sur ma </a:t>
                      </a:r>
                      <a:r>
                        <a:rPr lang="en-GB" dirty="0" err="1"/>
                        <a:t>tablette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Le weekend, je _______ _______ au tennis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883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 finish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_____ </a:t>
                      </a:r>
                      <a:r>
                        <a:rPr lang="en-GB" dirty="0" err="1"/>
                        <a:t>mes</a:t>
                      </a:r>
                      <a:r>
                        <a:rPr lang="en-GB" dirty="0"/>
                        <a:t> devoirs dans le car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_______ _________ </a:t>
                      </a:r>
                      <a:r>
                        <a:rPr lang="en-GB" dirty="0" err="1"/>
                        <a:t>mes</a:t>
                      </a:r>
                      <a:r>
                        <a:rPr lang="en-GB" dirty="0"/>
                        <a:t> devoirs à la </a:t>
                      </a:r>
                      <a:r>
                        <a:rPr lang="en-GB" dirty="0" err="1"/>
                        <a:t>maison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09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 visit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______ ______ à </a:t>
                      </a:r>
                      <a:r>
                        <a:rPr lang="en-GB" dirty="0" err="1"/>
                        <a:t>mamie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une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fois</a:t>
                      </a:r>
                      <a:r>
                        <a:rPr lang="en-GB" dirty="0"/>
                        <a:t> par </a:t>
                      </a:r>
                      <a:r>
                        <a:rPr lang="en-GB" dirty="0" err="1"/>
                        <a:t>mois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_______ _______ _______ à </a:t>
                      </a:r>
                      <a:r>
                        <a:rPr lang="en-GB" dirty="0" err="1"/>
                        <a:t>mamie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une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fois</a:t>
                      </a:r>
                      <a:r>
                        <a:rPr lang="en-GB" dirty="0"/>
                        <a:t> par </a:t>
                      </a:r>
                      <a:r>
                        <a:rPr lang="en-GB" dirty="0" err="1"/>
                        <a:t>semaine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835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 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ne ______ pas de sport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_______ _______ plus de 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811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 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______ bête </a:t>
                      </a:r>
                      <a:r>
                        <a:rPr lang="en-GB" dirty="0" err="1"/>
                        <a:t>en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classe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_______ _______ </a:t>
                      </a:r>
                      <a:r>
                        <a:rPr lang="en-GB" dirty="0" err="1"/>
                        <a:t>raisonnable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en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classe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367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5926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70977-794A-48FC-84E5-704D18AFA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Exercice</a:t>
            </a:r>
            <a:r>
              <a:rPr lang="en-GB" dirty="0"/>
              <a:t> de </a:t>
            </a:r>
            <a:r>
              <a:rPr lang="en-GB" dirty="0" err="1"/>
              <a:t>grammaire</a:t>
            </a:r>
            <a:r>
              <a:rPr lang="en-GB" dirty="0"/>
              <a:t> p42, ex4, les </a:t>
            </a:r>
            <a:r>
              <a:rPr lang="en-GB" dirty="0" err="1"/>
              <a:t>bonnes</a:t>
            </a:r>
            <a:r>
              <a:rPr lang="en-GB" dirty="0"/>
              <a:t> </a:t>
            </a:r>
            <a:r>
              <a:rPr lang="en-GB" dirty="0" err="1"/>
              <a:t>résolutions</a:t>
            </a:r>
            <a:endParaRPr lang="en-GB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0CAD08C-CE3C-45DF-9F79-F8C6F82154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9856481"/>
              </p:ext>
            </p:extLst>
          </p:nvPr>
        </p:nvGraphicFramePr>
        <p:xfrm>
          <a:off x="681038" y="2336800"/>
          <a:ext cx="961390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625">
                  <a:extLst>
                    <a:ext uri="{9D8B030D-6E8A-4147-A177-3AD203B41FA5}">
                      <a16:colId xmlns:a16="http://schemas.microsoft.com/office/drawing/2014/main" val="1472513577"/>
                    </a:ext>
                  </a:extLst>
                </a:gridCol>
                <a:gridCol w="1578543">
                  <a:extLst>
                    <a:ext uri="{9D8B030D-6E8A-4147-A177-3AD203B41FA5}">
                      <a16:colId xmlns:a16="http://schemas.microsoft.com/office/drawing/2014/main" val="4005876957"/>
                    </a:ext>
                  </a:extLst>
                </a:gridCol>
                <a:gridCol w="3455470">
                  <a:extLst>
                    <a:ext uri="{9D8B030D-6E8A-4147-A177-3AD203B41FA5}">
                      <a16:colId xmlns:a16="http://schemas.microsoft.com/office/drawing/2014/main" val="2097898439"/>
                    </a:ext>
                  </a:extLst>
                </a:gridCol>
                <a:gridCol w="3865262">
                  <a:extLst>
                    <a:ext uri="{9D8B030D-6E8A-4147-A177-3AD203B41FA5}">
                      <a16:colId xmlns:a16="http://schemas.microsoft.com/office/drawing/2014/main" val="7288789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L’infinitif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En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ce</a:t>
                      </a:r>
                      <a:r>
                        <a:rPr lang="en-GB" dirty="0"/>
                        <a:t> moment (present)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 bonne resolution (future </a:t>
                      </a:r>
                      <a:r>
                        <a:rPr lang="en-GB" dirty="0" err="1"/>
                        <a:t>proche</a:t>
                      </a:r>
                      <a:r>
                        <a:rPr lang="en-GB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765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 play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_____ sur ma </a:t>
                      </a:r>
                      <a:r>
                        <a:rPr lang="en-GB" dirty="0" err="1"/>
                        <a:t>tablette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Le weekend, je _______ _______ au tennis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883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 finish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_____ </a:t>
                      </a:r>
                      <a:r>
                        <a:rPr lang="en-GB" dirty="0" err="1"/>
                        <a:t>mes</a:t>
                      </a:r>
                      <a:r>
                        <a:rPr lang="en-GB" dirty="0"/>
                        <a:t> devoirs dans le car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_______ _________ </a:t>
                      </a:r>
                      <a:r>
                        <a:rPr lang="en-GB" dirty="0" err="1"/>
                        <a:t>mes</a:t>
                      </a:r>
                      <a:r>
                        <a:rPr lang="en-GB" dirty="0"/>
                        <a:t> devoirs à la </a:t>
                      </a:r>
                      <a:r>
                        <a:rPr lang="en-GB" dirty="0" err="1"/>
                        <a:t>maison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09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 visit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______ ______ à </a:t>
                      </a:r>
                      <a:r>
                        <a:rPr lang="en-GB" dirty="0" err="1"/>
                        <a:t>mamie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une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fois</a:t>
                      </a:r>
                      <a:r>
                        <a:rPr lang="en-GB" dirty="0"/>
                        <a:t> par </a:t>
                      </a:r>
                      <a:r>
                        <a:rPr lang="en-GB" dirty="0" err="1"/>
                        <a:t>mois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_______ _______ _______ à </a:t>
                      </a:r>
                      <a:r>
                        <a:rPr lang="en-GB" dirty="0" err="1"/>
                        <a:t>mamie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une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fois</a:t>
                      </a:r>
                      <a:r>
                        <a:rPr lang="en-GB" dirty="0"/>
                        <a:t> par </a:t>
                      </a:r>
                      <a:r>
                        <a:rPr lang="en-GB" dirty="0" err="1"/>
                        <a:t>semaine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835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 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ne ______ pas de sport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_______ _______ plus de 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811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 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______ bête </a:t>
                      </a:r>
                      <a:r>
                        <a:rPr lang="en-GB" dirty="0" err="1"/>
                        <a:t>en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classe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_______ _______ </a:t>
                      </a:r>
                      <a:r>
                        <a:rPr lang="en-GB" dirty="0" err="1"/>
                        <a:t>raisonnable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en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classe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36767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6F91642-D813-45F2-9732-AE580147DDE9}"/>
              </a:ext>
            </a:extLst>
          </p:cNvPr>
          <p:cNvSpPr txBox="1"/>
          <p:nvPr/>
        </p:nvSpPr>
        <p:spPr>
          <a:xfrm>
            <a:off x="3359217" y="2906829"/>
            <a:ext cx="789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rgbClr val="FF0000"/>
                </a:solidFill>
              </a:rPr>
              <a:t>joue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4780E0-B0A3-403E-9865-D8A85F7FCCDA}"/>
              </a:ext>
            </a:extLst>
          </p:cNvPr>
          <p:cNvSpPr txBox="1"/>
          <p:nvPr/>
        </p:nvSpPr>
        <p:spPr>
          <a:xfrm>
            <a:off x="8402855" y="2906829"/>
            <a:ext cx="1318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rgbClr val="FF0000"/>
                </a:solidFill>
              </a:rPr>
              <a:t>vais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jouer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3E381D-5761-4A62-B77F-42B1ABDCF348}"/>
              </a:ext>
            </a:extLst>
          </p:cNvPr>
          <p:cNvSpPr txBox="1"/>
          <p:nvPr/>
        </p:nvSpPr>
        <p:spPr>
          <a:xfrm>
            <a:off x="3359217" y="3580598"/>
            <a:ext cx="635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rgbClr val="FF0000"/>
                </a:solidFill>
              </a:rPr>
              <a:t>finis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93857C-DFBF-4B6F-9AA5-9F99FEDB7804}"/>
              </a:ext>
            </a:extLst>
          </p:cNvPr>
          <p:cNvSpPr txBox="1"/>
          <p:nvPr/>
        </p:nvSpPr>
        <p:spPr>
          <a:xfrm>
            <a:off x="7315199" y="3580598"/>
            <a:ext cx="1193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rgbClr val="FF0000"/>
                </a:solidFill>
              </a:rPr>
              <a:t>vais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finir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6DE61B-065B-40A7-B6FB-FA735F155AC6}"/>
              </a:ext>
            </a:extLst>
          </p:cNvPr>
          <p:cNvSpPr txBox="1"/>
          <p:nvPr/>
        </p:nvSpPr>
        <p:spPr>
          <a:xfrm>
            <a:off x="3359217" y="4235116"/>
            <a:ext cx="1443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rends </a:t>
            </a:r>
            <a:r>
              <a:rPr lang="en-GB" dirty="0" err="1">
                <a:solidFill>
                  <a:srgbClr val="FF0000"/>
                </a:solidFill>
              </a:rPr>
              <a:t>visite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13CB4A-7DE3-46F9-AEB3-4BA847069BCF}"/>
              </a:ext>
            </a:extLst>
          </p:cNvPr>
          <p:cNvSpPr txBox="1"/>
          <p:nvPr/>
        </p:nvSpPr>
        <p:spPr>
          <a:xfrm>
            <a:off x="7267073" y="4160252"/>
            <a:ext cx="2088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rgbClr val="FF0000"/>
                </a:solidFill>
              </a:rPr>
              <a:t>vais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rendre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visite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3C1268-A6C0-4CD7-BE65-968FE7E41C8B}"/>
              </a:ext>
            </a:extLst>
          </p:cNvPr>
          <p:cNvSpPr txBox="1"/>
          <p:nvPr/>
        </p:nvSpPr>
        <p:spPr>
          <a:xfrm>
            <a:off x="3753853" y="4886912"/>
            <a:ext cx="750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rgbClr val="FF0000"/>
                </a:solidFill>
              </a:rPr>
              <a:t>fais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20511E-545F-4BAA-A8F8-CE42696F1F3D}"/>
              </a:ext>
            </a:extLst>
          </p:cNvPr>
          <p:cNvSpPr txBox="1"/>
          <p:nvPr/>
        </p:nvSpPr>
        <p:spPr>
          <a:xfrm>
            <a:off x="7079380" y="4886912"/>
            <a:ext cx="1665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rgbClr val="FF0000"/>
                </a:solidFill>
              </a:rPr>
              <a:t>vais</a:t>
            </a:r>
            <a:r>
              <a:rPr lang="en-GB" dirty="0">
                <a:solidFill>
                  <a:srgbClr val="FF0000"/>
                </a:solidFill>
              </a:rPr>
              <a:t> faire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8058BC-1811-4082-BB03-47F041298094}"/>
              </a:ext>
            </a:extLst>
          </p:cNvPr>
          <p:cNvSpPr txBox="1"/>
          <p:nvPr/>
        </p:nvSpPr>
        <p:spPr>
          <a:xfrm>
            <a:off x="3359217" y="5256244"/>
            <a:ext cx="750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rgbClr val="FF0000"/>
                </a:solidFill>
              </a:rPr>
              <a:t>suis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F9F024-34A1-4B5F-A550-FA7CCC8E48A2}"/>
              </a:ext>
            </a:extLst>
          </p:cNvPr>
          <p:cNvSpPr txBox="1"/>
          <p:nvPr/>
        </p:nvSpPr>
        <p:spPr>
          <a:xfrm>
            <a:off x="7223759" y="5247469"/>
            <a:ext cx="1087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rgbClr val="FF0000"/>
                </a:solidFill>
              </a:rPr>
              <a:t>vais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être</a:t>
            </a:r>
            <a:endParaRPr lang="en-GB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B94EA826-27BD-44F4-B2A9-AE32203F7958}"/>
                  </a:ext>
                </a:extLst>
              </p14:cNvPr>
              <p14:cNvContentPartPr/>
              <p14:nvPr/>
            </p14:nvContentPartPr>
            <p14:xfrm>
              <a:off x="10711480" y="6635107"/>
              <a:ext cx="1013040" cy="52884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B94EA826-27BD-44F4-B2A9-AE32203F795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702840" y="6626467"/>
                <a:ext cx="1030680" cy="546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3469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9A29F-6A32-47D9-B864-AF163EFEF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Exercice</a:t>
            </a:r>
            <a:r>
              <a:rPr lang="en-GB" dirty="0"/>
              <a:t> de lecture p43, ex5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51A641-1DE2-441F-BDBF-45F39B6A5F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Lis le blog et </a:t>
            </a:r>
            <a:r>
              <a:rPr lang="en-GB" dirty="0" err="1"/>
              <a:t>regarde</a:t>
            </a:r>
            <a:r>
              <a:rPr lang="en-GB" dirty="0"/>
              <a:t> les images. </a:t>
            </a:r>
            <a:r>
              <a:rPr lang="en-GB" dirty="0" err="1"/>
              <a:t>C’est</a:t>
            </a:r>
            <a:r>
              <a:rPr lang="en-GB" dirty="0"/>
              <a:t> </a:t>
            </a:r>
            <a:r>
              <a:rPr lang="en-GB" dirty="0" err="1"/>
              <a:t>normalement</a:t>
            </a:r>
            <a:r>
              <a:rPr lang="en-GB" dirty="0"/>
              <a:t> (N), </a:t>
            </a:r>
            <a:r>
              <a:rPr lang="en-GB" dirty="0" err="1"/>
              <a:t>l’année</a:t>
            </a:r>
            <a:r>
              <a:rPr lang="en-GB" dirty="0"/>
              <a:t> </a:t>
            </a:r>
            <a:r>
              <a:rPr lang="en-GB" dirty="0" err="1"/>
              <a:t>prochaine</a:t>
            </a:r>
            <a:r>
              <a:rPr lang="en-GB" dirty="0"/>
              <a:t> (AP) </a:t>
            </a:r>
            <a:r>
              <a:rPr lang="en-GB" dirty="0" err="1"/>
              <a:t>ou</a:t>
            </a:r>
            <a:r>
              <a:rPr lang="en-GB" dirty="0"/>
              <a:t> les deux (N et AP)?</a:t>
            </a:r>
          </a:p>
        </p:txBody>
      </p:sp>
    </p:spTree>
    <p:extLst>
      <p:ext uri="{BB962C8B-B14F-4D97-AF65-F5344CB8AC3E}">
        <p14:creationId xmlns:p14="http://schemas.microsoft.com/office/powerpoint/2010/main" val="154652331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178</TotalTime>
  <Words>471</Words>
  <Application>Microsoft Office PowerPoint</Application>
  <PresentationFormat>Widescreen</PresentationFormat>
  <Paragraphs>94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Berlin</vt:lpstr>
      <vt:lpstr>2.5 Bonne année!</vt:lpstr>
      <vt:lpstr>Le future proche - révision</vt:lpstr>
      <vt:lpstr>Les bonnes résolutions</vt:lpstr>
      <vt:lpstr>Les bonnes résolutions</vt:lpstr>
      <vt:lpstr>Exercice de grammaire p42, ex4, les bonnes résolutions</vt:lpstr>
      <vt:lpstr>Exercice de grammaire p42, ex4, les bonnes résolutions</vt:lpstr>
      <vt:lpstr>Exercice de lecture p43, ex5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2.5 Bonne année!</dc:title>
  <dc:creator>Richard Morris</dc:creator>
  <cp:lastModifiedBy>Richard Morris</cp:lastModifiedBy>
  <cp:revision>11</cp:revision>
  <cp:lastPrinted>2020-01-30T11:43:49Z</cp:lastPrinted>
  <dcterms:created xsi:type="dcterms:W3CDTF">2020-01-30T09:48:36Z</dcterms:created>
  <dcterms:modified xsi:type="dcterms:W3CDTF">2020-01-30T12:47:09Z</dcterms:modified>
</cp:coreProperties>
</file>