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72" r:id="rId4"/>
    <p:sldId id="273" r:id="rId5"/>
    <p:sldId id="274" r:id="rId6"/>
    <p:sldId id="275" r:id="rId7"/>
    <p:sldId id="259" r:id="rId8"/>
    <p:sldId id="276" r:id="rId9"/>
    <p:sldId id="277" r:id="rId10"/>
    <p:sldId id="278" r:id="rId11"/>
    <p:sldId id="260" r:id="rId12"/>
    <p:sldId id="267" r:id="rId13"/>
  </p:sldIdLst>
  <p:sldSz cx="9144000" cy="6858000" type="screen4x3"/>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598" autoAdjust="0"/>
  </p:normalViewPr>
  <p:slideViewPr>
    <p:cSldViewPr>
      <p:cViewPr varScale="1">
        <p:scale>
          <a:sx n="76" d="100"/>
          <a:sy n="76" d="100"/>
        </p:scale>
        <p:origin x="-96" y="-52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B5DD88-9DC3-45AF-9279-B77D450C2CFD}" type="datetimeFigureOut">
              <a:rPr lang="en-GB" smtClean="0"/>
              <a:t>27/03/2015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D6B1C0-9900-4F81-99B1-34AAA9000DBC}" type="slidenum">
              <a:rPr lang="en-GB" smtClean="0"/>
              <a:t>‹#›</a:t>
            </a:fld>
            <a:endParaRPr lang="en-GB"/>
          </a:p>
        </p:txBody>
      </p:sp>
    </p:spTree>
    <p:extLst>
      <p:ext uri="{BB962C8B-B14F-4D97-AF65-F5344CB8AC3E}">
        <p14:creationId xmlns:p14="http://schemas.microsoft.com/office/powerpoint/2010/main" val="2776698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D6B1C0-9900-4F81-99B1-34AAA9000DBC}" type="slidenum">
              <a:rPr lang="en-GB" smtClean="0"/>
              <a:t>1</a:t>
            </a:fld>
            <a:endParaRPr lang="en-GB"/>
          </a:p>
        </p:txBody>
      </p:sp>
    </p:spTree>
    <p:extLst>
      <p:ext uri="{BB962C8B-B14F-4D97-AF65-F5344CB8AC3E}">
        <p14:creationId xmlns:p14="http://schemas.microsoft.com/office/powerpoint/2010/main" val="1364351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10</a:t>
            </a:fld>
            <a:endParaRPr lang="en-GB"/>
          </a:p>
        </p:txBody>
      </p:sp>
    </p:spTree>
    <p:extLst>
      <p:ext uri="{BB962C8B-B14F-4D97-AF65-F5344CB8AC3E}">
        <p14:creationId xmlns:p14="http://schemas.microsoft.com/office/powerpoint/2010/main" val="11276193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11</a:t>
            </a:fld>
            <a:endParaRPr lang="en-GB"/>
          </a:p>
        </p:txBody>
      </p:sp>
    </p:spTree>
    <p:extLst>
      <p:ext uri="{BB962C8B-B14F-4D97-AF65-F5344CB8AC3E}">
        <p14:creationId xmlns:p14="http://schemas.microsoft.com/office/powerpoint/2010/main" val="2971317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12</a:t>
            </a:fld>
            <a:endParaRPr lang="en-GB"/>
          </a:p>
        </p:txBody>
      </p:sp>
    </p:spTree>
    <p:extLst>
      <p:ext uri="{BB962C8B-B14F-4D97-AF65-F5344CB8AC3E}">
        <p14:creationId xmlns:p14="http://schemas.microsoft.com/office/powerpoint/2010/main" val="755886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2</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3</a:t>
            </a:fld>
            <a:endParaRPr lang="en-GB"/>
          </a:p>
        </p:txBody>
      </p:sp>
    </p:spTree>
    <p:extLst>
      <p:ext uri="{BB962C8B-B14F-4D97-AF65-F5344CB8AC3E}">
        <p14:creationId xmlns:p14="http://schemas.microsoft.com/office/powerpoint/2010/main" val="2094480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4</a:t>
            </a:fld>
            <a:endParaRPr lang="en-GB"/>
          </a:p>
        </p:txBody>
      </p:sp>
    </p:spTree>
    <p:extLst>
      <p:ext uri="{BB962C8B-B14F-4D97-AF65-F5344CB8AC3E}">
        <p14:creationId xmlns:p14="http://schemas.microsoft.com/office/powerpoint/2010/main" val="4259542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5</a:t>
            </a:fld>
            <a:endParaRPr lang="en-GB"/>
          </a:p>
        </p:txBody>
      </p:sp>
    </p:spTree>
    <p:extLst>
      <p:ext uri="{BB962C8B-B14F-4D97-AF65-F5344CB8AC3E}">
        <p14:creationId xmlns:p14="http://schemas.microsoft.com/office/powerpoint/2010/main" val="3728144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6</a:t>
            </a:fld>
            <a:endParaRPr lang="en-GB"/>
          </a:p>
        </p:txBody>
      </p:sp>
    </p:spTree>
    <p:extLst>
      <p:ext uri="{BB962C8B-B14F-4D97-AF65-F5344CB8AC3E}">
        <p14:creationId xmlns:p14="http://schemas.microsoft.com/office/powerpoint/2010/main" val="1660483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7</a:t>
            </a:fld>
            <a:endParaRPr lang="en-GB"/>
          </a:p>
        </p:txBody>
      </p:sp>
    </p:spTree>
    <p:extLst>
      <p:ext uri="{BB962C8B-B14F-4D97-AF65-F5344CB8AC3E}">
        <p14:creationId xmlns:p14="http://schemas.microsoft.com/office/powerpoint/2010/main" val="3804162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8</a:t>
            </a:fld>
            <a:endParaRPr lang="en-GB"/>
          </a:p>
        </p:txBody>
      </p:sp>
    </p:spTree>
    <p:extLst>
      <p:ext uri="{BB962C8B-B14F-4D97-AF65-F5344CB8AC3E}">
        <p14:creationId xmlns:p14="http://schemas.microsoft.com/office/powerpoint/2010/main" val="3286906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9</a:t>
            </a:fld>
            <a:endParaRPr lang="en-GB"/>
          </a:p>
        </p:txBody>
      </p:sp>
    </p:spTree>
    <p:extLst>
      <p:ext uri="{BB962C8B-B14F-4D97-AF65-F5344CB8AC3E}">
        <p14:creationId xmlns:p14="http://schemas.microsoft.com/office/powerpoint/2010/main" val="1988238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3849099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29668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429176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0563733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17432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640182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E975A66-E399-43BD-9E27-8D26794165DD}" type="datetimeFigureOut">
              <a:rPr lang="en-GB" smtClean="0"/>
              <a:t>27/03/2015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417936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E975A66-E399-43BD-9E27-8D26794165DD}" type="datetimeFigureOut">
              <a:rPr lang="en-GB" smtClean="0"/>
              <a:t>27/03/2015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75026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75A66-E399-43BD-9E27-8D26794165DD}" type="datetimeFigureOut">
              <a:rPr lang="en-GB" smtClean="0"/>
              <a:t>27/03/2015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73334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413587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4062700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75A66-E399-43BD-9E27-8D26794165DD}" type="datetimeFigureOut">
              <a:rPr lang="en-GB" smtClean="0"/>
              <a:t>27/03/2015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F5655E-D9A6-4A47-A8EC-BE06B62A7F6B}" type="slidenum">
              <a:rPr lang="en-GB" smtClean="0"/>
              <a:t>‹#›</a:t>
            </a:fld>
            <a:endParaRPr lang="en-GB"/>
          </a:p>
        </p:txBody>
      </p:sp>
    </p:spTree>
    <p:extLst>
      <p:ext uri="{BB962C8B-B14F-4D97-AF65-F5344CB8AC3E}">
        <p14:creationId xmlns:p14="http://schemas.microsoft.com/office/powerpoint/2010/main" val="2660747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8000">
            <a:alpha val="4000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44824"/>
            <a:ext cx="7992888" cy="3168352"/>
          </a:xfrm>
        </p:spPr>
        <p:txBody>
          <a:bodyPr>
            <a:normAutofit/>
          </a:bodyPr>
          <a:lstStyle/>
          <a:p>
            <a:r>
              <a:rPr lang="en-GB" sz="6000" b="1" dirty="0" smtClean="0">
                <a:solidFill>
                  <a:schemeClr val="bg1"/>
                </a:solidFill>
              </a:rPr>
              <a:t>Enzymes</a:t>
            </a:r>
            <a:endParaRPr lang="en-GB" sz="6000" b="1" dirty="0">
              <a:solidFill>
                <a:schemeClr val="bg1"/>
              </a:solidFill>
            </a:endParaRPr>
          </a:p>
        </p:txBody>
      </p:sp>
      <p:sp>
        <p:nvSpPr>
          <p:cNvPr id="5" name="Rounded Rectangle 4">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9"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2 Enzymes</a:t>
            </a:r>
            <a:r>
              <a:rPr lang="en-GB" sz="2800" dirty="0">
                <a:solidFill>
                  <a:srgbClr val="7F7F7F"/>
                </a:solidFill>
              </a:rPr>
              <a:t>	Key concepts</a:t>
            </a:r>
          </a:p>
        </p:txBody>
      </p:sp>
      <p:sp>
        <p:nvSpPr>
          <p:cNvPr id="11" name="TextBox 10"/>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12" name="Straight Connector 11"/>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03400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525963"/>
          </a:xfrm>
        </p:spPr>
        <p:txBody>
          <a:bodyPr/>
          <a:lstStyle/>
          <a:p>
            <a:pPr marL="0" indent="0">
              <a:buNone/>
            </a:pPr>
            <a:r>
              <a:rPr lang="en-GB" b="1" dirty="0" smtClean="0"/>
              <a:t>Lock </a:t>
            </a:r>
            <a:r>
              <a:rPr lang="en-GB" b="1" dirty="0"/>
              <a:t>and Key </a:t>
            </a:r>
            <a:r>
              <a:rPr lang="en-GB" b="1" dirty="0" smtClean="0"/>
              <a:t>Mechanism Model</a:t>
            </a:r>
          </a:p>
          <a:p>
            <a:pPr marL="0" indent="0">
              <a:buNone/>
            </a:pPr>
            <a:r>
              <a:rPr lang="en-GB" sz="2400" dirty="0" smtClean="0"/>
              <a:t>This theory explains enzyme action by suggesting that an enzyme and its substrate fit together like a key fitting into a lock. </a:t>
            </a:r>
            <a:endParaRPr lang="en-GB" sz="2400" dirty="0"/>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2 Enzymes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14" name="TextBox 13"/>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pic>
        <p:nvPicPr>
          <p:cNvPr id="4098" name="Picture 2" descr="C:\Business\Hodder Biology PowerPoints\Received\Re-use artwork for chapters 1-9\02_13_K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3356992"/>
            <a:ext cx="4369668" cy="1762433"/>
          </a:xfrm>
          <a:prstGeom prst="rect">
            <a:avLst/>
          </a:prstGeom>
          <a:noFill/>
          <a:extLst>
            <a:ext uri="{909E8E84-426E-40DD-AFC4-6F175D3DCCD1}">
              <a14:hiddenFill xmlns:a14="http://schemas.microsoft.com/office/drawing/2010/main">
                <a:solidFill>
                  <a:srgbClr val="FFFFFF"/>
                </a:solidFill>
              </a14:hiddenFill>
            </a:ext>
          </a:extLst>
        </p:spPr>
      </p:pic>
      <p:sp>
        <p:nvSpPr>
          <p:cNvPr id="11" name="Rounded Rectangle 10"/>
          <p:cNvSpPr/>
          <p:nvPr/>
        </p:nvSpPr>
        <p:spPr>
          <a:xfrm>
            <a:off x="6444208" y="6093296"/>
            <a:ext cx="1134234"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Reveal</a:t>
            </a:r>
            <a:endParaRPr lang="en-GB" sz="2400" dirty="0"/>
          </a:p>
        </p:txBody>
      </p:sp>
      <p:sp>
        <p:nvSpPr>
          <p:cNvPr id="12" name="TextBox 11"/>
          <p:cNvSpPr txBox="1"/>
          <p:nvPr/>
        </p:nvSpPr>
        <p:spPr>
          <a:xfrm>
            <a:off x="1979712" y="5194686"/>
            <a:ext cx="1963261" cy="369332"/>
          </a:xfrm>
          <a:prstGeom prst="rect">
            <a:avLst/>
          </a:prstGeom>
          <a:noFill/>
        </p:spPr>
        <p:txBody>
          <a:bodyPr wrap="square" rtlCol="0">
            <a:spAutoFit/>
          </a:bodyPr>
          <a:lstStyle/>
          <a:p>
            <a:r>
              <a:rPr lang="en-GB" dirty="0" smtClean="0"/>
              <a:t>Enzyme – the lock</a:t>
            </a:r>
            <a:endParaRPr lang="en-GB" dirty="0"/>
          </a:p>
        </p:txBody>
      </p:sp>
      <p:sp>
        <p:nvSpPr>
          <p:cNvPr id="13" name="TextBox 12"/>
          <p:cNvSpPr txBox="1"/>
          <p:nvPr/>
        </p:nvSpPr>
        <p:spPr>
          <a:xfrm>
            <a:off x="3729676" y="4268038"/>
            <a:ext cx="1152128" cy="646331"/>
          </a:xfrm>
          <a:prstGeom prst="rect">
            <a:avLst/>
          </a:prstGeom>
          <a:noFill/>
        </p:spPr>
        <p:txBody>
          <a:bodyPr wrap="square" rtlCol="0">
            <a:spAutoFit/>
          </a:bodyPr>
          <a:lstStyle/>
          <a:p>
            <a:r>
              <a:rPr lang="en-GB" dirty="0" smtClean="0"/>
              <a:t>Substrate – the key</a:t>
            </a:r>
            <a:endParaRPr lang="en-GB" dirty="0"/>
          </a:p>
        </p:txBody>
      </p:sp>
      <p:sp>
        <p:nvSpPr>
          <p:cNvPr id="15" name="TextBox 14"/>
          <p:cNvSpPr txBox="1"/>
          <p:nvPr/>
        </p:nvSpPr>
        <p:spPr>
          <a:xfrm>
            <a:off x="4967314" y="5057483"/>
            <a:ext cx="1970064" cy="923330"/>
          </a:xfrm>
          <a:prstGeom prst="rect">
            <a:avLst/>
          </a:prstGeom>
          <a:noFill/>
        </p:spPr>
        <p:txBody>
          <a:bodyPr wrap="square" rtlCol="0">
            <a:spAutoFit/>
          </a:bodyPr>
          <a:lstStyle/>
          <a:p>
            <a:r>
              <a:rPr lang="en-GB" dirty="0" smtClean="0"/>
              <a:t>Enzyme-Substrate Complex – the key fits into the lock</a:t>
            </a:r>
            <a:endParaRPr lang="en-GB" dirty="0"/>
          </a:p>
        </p:txBody>
      </p:sp>
      <p:sp>
        <p:nvSpPr>
          <p:cNvPr id="17" name="TextBox 16"/>
          <p:cNvSpPr txBox="1"/>
          <p:nvPr/>
        </p:nvSpPr>
        <p:spPr>
          <a:xfrm>
            <a:off x="3707904" y="2708920"/>
            <a:ext cx="3074572" cy="646331"/>
          </a:xfrm>
          <a:prstGeom prst="rect">
            <a:avLst/>
          </a:prstGeom>
          <a:noFill/>
        </p:spPr>
        <p:txBody>
          <a:bodyPr wrap="square" rtlCol="0">
            <a:spAutoFit/>
          </a:bodyPr>
          <a:lstStyle/>
          <a:p>
            <a:r>
              <a:rPr lang="en-GB" dirty="0" smtClean="0"/>
              <a:t>The active site is an exact complement of the substrate</a:t>
            </a:r>
            <a:endParaRPr lang="en-GB" dirty="0"/>
          </a:p>
        </p:txBody>
      </p:sp>
      <p:cxnSp>
        <p:nvCxnSpPr>
          <p:cNvPr id="6" name="Straight Connector 5"/>
          <p:cNvCxnSpPr/>
          <p:nvPr/>
        </p:nvCxnSpPr>
        <p:spPr>
          <a:xfrm>
            <a:off x="3336978" y="3717032"/>
            <a:ext cx="144016" cy="5211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3419872" y="3355251"/>
            <a:ext cx="432048" cy="6223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948264" y="3068960"/>
            <a:ext cx="2016224" cy="923330"/>
          </a:xfrm>
          <a:prstGeom prst="rect">
            <a:avLst/>
          </a:prstGeom>
          <a:noFill/>
        </p:spPr>
        <p:txBody>
          <a:bodyPr wrap="square" rtlCol="0">
            <a:spAutoFit/>
          </a:bodyPr>
          <a:lstStyle/>
          <a:p>
            <a:r>
              <a:rPr lang="en-GB" dirty="0" smtClean="0"/>
              <a:t>Substrate molecule fits snugly into the active site</a:t>
            </a:r>
            <a:endParaRPr lang="en-GB" dirty="0"/>
          </a:p>
        </p:txBody>
      </p:sp>
      <p:cxnSp>
        <p:nvCxnSpPr>
          <p:cNvPr id="20" name="Straight Connector 19"/>
          <p:cNvCxnSpPr/>
          <p:nvPr/>
        </p:nvCxnSpPr>
        <p:spPr>
          <a:xfrm flipV="1">
            <a:off x="6536297" y="3666435"/>
            <a:ext cx="555983" cy="3545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06068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20"/>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12"/>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13"/>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15"/>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17"/>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19"/>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6"/>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10" grpId="0" animBg="1"/>
      <p:bldP spid="12" grpId="0"/>
      <p:bldP spid="12" grpId="1"/>
      <p:bldP spid="13" grpId="0"/>
      <p:bldP spid="13" grpId="1"/>
      <p:bldP spid="15" grpId="0"/>
      <p:bldP spid="15" grpId="1"/>
      <p:bldP spid="17" grpId="0"/>
      <p:bldP spid="17" grpId="1"/>
      <p:bldP spid="19" grpId="0"/>
      <p:bldP spid="19"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525963"/>
          </a:xfrm>
        </p:spPr>
        <p:txBody>
          <a:bodyPr/>
          <a:lstStyle/>
          <a:p>
            <a:pPr marL="0" indent="0">
              <a:buNone/>
            </a:pPr>
            <a:r>
              <a:rPr lang="en-GB" b="1" dirty="0" smtClean="0"/>
              <a:t>Induced Fit Model</a:t>
            </a:r>
          </a:p>
          <a:p>
            <a:pPr marL="0" indent="0">
              <a:buNone/>
            </a:pPr>
            <a:r>
              <a:rPr lang="en-GB" sz="2400" dirty="0"/>
              <a:t>The substrate enters the active site and the enzyme moulds around it creating a closer more secure fit.</a:t>
            </a: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2 Enzymes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14" name="TextBox 13"/>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94497" y="3356992"/>
            <a:ext cx="4316162" cy="1762433"/>
          </a:xfrm>
          <a:prstGeom prst="rect">
            <a:avLst/>
          </a:prstGeom>
          <a:noFill/>
          <a:extLst>
            <a:ext uri="{909E8E84-426E-40DD-AFC4-6F175D3DCCD1}">
              <a14:hiddenFill xmlns:a14="http://schemas.microsoft.com/office/drawing/2010/main">
                <a:solidFill>
                  <a:srgbClr val="FFFFFF"/>
                </a:solidFill>
              </a14:hiddenFill>
            </a:ext>
          </a:extLst>
        </p:spPr>
      </p:pic>
      <p:sp>
        <p:nvSpPr>
          <p:cNvPr id="11" name="Rounded Rectangle 10"/>
          <p:cNvSpPr/>
          <p:nvPr/>
        </p:nvSpPr>
        <p:spPr>
          <a:xfrm>
            <a:off x="6444208" y="6093296"/>
            <a:ext cx="1134234"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Reveal</a:t>
            </a:r>
            <a:endParaRPr lang="en-GB" sz="2400" dirty="0"/>
          </a:p>
        </p:txBody>
      </p:sp>
      <p:sp>
        <p:nvSpPr>
          <p:cNvPr id="12" name="TextBox 11"/>
          <p:cNvSpPr txBox="1"/>
          <p:nvPr/>
        </p:nvSpPr>
        <p:spPr>
          <a:xfrm>
            <a:off x="2411760" y="5194686"/>
            <a:ext cx="981630" cy="369332"/>
          </a:xfrm>
          <a:prstGeom prst="rect">
            <a:avLst/>
          </a:prstGeom>
          <a:noFill/>
        </p:spPr>
        <p:txBody>
          <a:bodyPr wrap="square" rtlCol="0">
            <a:spAutoFit/>
          </a:bodyPr>
          <a:lstStyle/>
          <a:p>
            <a:pPr algn="ctr"/>
            <a:r>
              <a:rPr lang="en-GB" dirty="0" smtClean="0"/>
              <a:t>Enzyme</a:t>
            </a:r>
            <a:endParaRPr lang="en-GB" dirty="0"/>
          </a:p>
        </p:txBody>
      </p:sp>
      <p:sp>
        <p:nvSpPr>
          <p:cNvPr id="13" name="TextBox 12"/>
          <p:cNvSpPr txBox="1"/>
          <p:nvPr/>
        </p:nvSpPr>
        <p:spPr>
          <a:xfrm>
            <a:off x="3729676" y="4268038"/>
            <a:ext cx="1152128" cy="369332"/>
          </a:xfrm>
          <a:prstGeom prst="rect">
            <a:avLst/>
          </a:prstGeom>
          <a:noFill/>
        </p:spPr>
        <p:txBody>
          <a:bodyPr wrap="square" rtlCol="0">
            <a:spAutoFit/>
          </a:bodyPr>
          <a:lstStyle/>
          <a:p>
            <a:pPr algn="ctr"/>
            <a:r>
              <a:rPr lang="en-GB" dirty="0" smtClean="0"/>
              <a:t>Substrate</a:t>
            </a:r>
            <a:endParaRPr lang="en-GB" dirty="0"/>
          </a:p>
        </p:txBody>
      </p:sp>
      <p:sp>
        <p:nvSpPr>
          <p:cNvPr id="15" name="TextBox 14"/>
          <p:cNvSpPr txBox="1"/>
          <p:nvPr/>
        </p:nvSpPr>
        <p:spPr>
          <a:xfrm>
            <a:off x="4967314" y="5057483"/>
            <a:ext cx="1970064" cy="646331"/>
          </a:xfrm>
          <a:prstGeom prst="rect">
            <a:avLst/>
          </a:prstGeom>
          <a:noFill/>
        </p:spPr>
        <p:txBody>
          <a:bodyPr wrap="square" rtlCol="0">
            <a:spAutoFit/>
          </a:bodyPr>
          <a:lstStyle/>
          <a:p>
            <a:pPr algn="ctr"/>
            <a:r>
              <a:rPr lang="en-GB" dirty="0" smtClean="0"/>
              <a:t>Enzyme-Substrate Complex</a:t>
            </a:r>
            <a:endParaRPr lang="en-GB" dirty="0"/>
          </a:p>
        </p:txBody>
      </p:sp>
      <p:sp>
        <p:nvSpPr>
          <p:cNvPr id="17" name="TextBox 16"/>
          <p:cNvSpPr txBox="1"/>
          <p:nvPr/>
        </p:nvSpPr>
        <p:spPr>
          <a:xfrm>
            <a:off x="3707904" y="2708920"/>
            <a:ext cx="3074572" cy="646331"/>
          </a:xfrm>
          <a:prstGeom prst="rect">
            <a:avLst/>
          </a:prstGeom>
          <a:noFill/>
        </p:spPr>
        <p:txBody>
          <a:bodyPr wrap="square" rtlCol="0">
            <a:spAutoFit/>
          </a:bodyPr>
          <a:lstStyle/>
          <a:p>
            <a:r>
              <a:rPr lang="en-GB" dirty="0" smtClean="0"/>
              <a:t>Active site is </a:t>
            </a:r>
            <a:r>
              <a:rPr lang="en-GB" b="1" dirty="0" smtClean="0"/>
              <a:t>not</a:t>
            </a:r>
            <a:r>
              <a:rPr lang="en-GB" dirty="0" smtClean="0"/>
              <a:t> an exact complement of the substrate</a:t>
            </a:r>
            <a:endParaRPr lang="en-GB" dirty="0"/>
          </a:p>
        </p:txBody>
      </p:sp>
      <p:cxnSp>
        <p:nvCxnSpPr>
          <p:cNvPr id="6" name="Straight Connector 5"/>
          <p:cNvCxnSpPr/>
          <p:nvPr/>
        </p:nvCxnSpPr>
        <p:spPr>
          <a:xfrm>
            <a:off x="3336978" y="3717032"/>
            <a:ext cx="144016" cy="5211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3419872" y="3355251"/>
            <a:ext cx="432048" cy="6223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948264" y="3068960"/>
            <a:ext cx="2016224" cy="1200329"/>
          </a:xfrm>
          <a:prstGeom prst="rect">
            <a:avLst/>
          </a:prstGeom>
          <a:noFill/>
        </p:spPr>
        <p:txBody>
          <a:bodyPr wrap="square" rtlCol="0">
            <a:spAutoFit/>
          </a:bodyPr>
          <a:lstStyle/>
          <a:p>
            <a:r>
              <a:rPr lang="en-GB" dirty="0" smtClean="0"/>
              <a:t>Enzyme moulds itself around substrate for a closer fit</a:t>
            </a:r>
            <a:endParaRPr lang="en-GB" dirty="0"/>
          </a:p>
        </p:txBody>
      </p:sp>
      <p:cxnSp>
        <p:nvCxnSpPr>
          <p:cNvPr id="20" name="Straight Connector 19"/>
          <p:cNvCxnSpPr/>
          <p:nvPr/>
        </p:nvCxnSpPr>
        <p:spPr>
          <a:xfrm flipV="1">
            <a:off x="6536297" y="3666435"/>
            <a:ext cx="555983" cy="3545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146097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20"/>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12"/>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13"/>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15"/>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17"/>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19"/>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6"/>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10" grpId="0" animBg="1"/>
      <p:bldP spid="12" grpId="0"/>
      <p:bldP spid="12" grpId="1"/>
      <p:bldP spid="13" grpId="0"/>
      <p:bldP spid="13" grpId="1"/>
      <p:bldP spid="15" grpId="0"/>
      <p:bldP spid="15" grpId="1"/>
      <p:bldP spid="17" grpId="0"/>
      <p:bldP spid="17" grpId="1"/>
      <p:bldP spid="19" grpId="0"/>
      <p:bldP spid="19"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055368"/>
          </a:xfrm>
        </p:spPr>
        <p:txBody>
          <a:bodyPr>
            <a:noAutofit/>
          </a:bodyPr>
          <a:lstStyle/>
          <a:p>
            <a:pPr marL="0" indent="0">
              <a:spcBef>
                <a:spcPts val="0"/>
              </a:spcBef>
              <a:buNone/>
            </a:pPr>
            <a:r>
              <a:rPr lang="en-GB" b="1" dirty="0" smtClean="0"/>
              <a:t>Questions</a:t>
            </a:r>
          </a:p>
          <a:p>
            <a:pPr lvl="0">
              <a:lnSpc>
                <a:spcPts val="2300"/>
              </a:lnSpc>
              <a:spcBef>
                <a:spcPts val="0"/>
              </a:spcBef>
            </a:pPr>
            <a:r>
              <a:rPr lang="en-GB" sz="2000" dirty="0">
                <a:solidFill>
                  <a:prstClr val="black"/>
                </a:solidFill>
              </a:rPr>
              <a:t>Enzymes are proteins which work best under optimum conditions. </a:t>
            </a:r>
            <a:r>
              <a:rPr lang="en-GB" sz="2000" dirty="0" smtClean="0"/>
              <a:t>What </a:t>
            </a:r>
            <a:r>
              <a:rPr lang="en-GB" sz="2000" dirty="0"/>
              <a:t>happens to an enzyme controlled reaction if the temperature is raised above </a:t>
            </a:r>
            <a:r>
              <a:rPr lang="en-GB" sz="2000" dirty="0" smtClean="0"/>
              <a:t>45°C</a:t>
            </a:r>
            <a:r>
              <a:rPr lang="en-GB" sz="2000" dirty="0"/>
              <a:t>?</a:t>
            </a:r>
            <a:endParaRPr lang="en-GB" sz="2000" dirty="0" smtClean="0"/>
          </a:p>
          <a:p>
            <a:pPr marL="342000" lvl="2" indent="0">
              <a:lnSpc>
                <a:spcPts val="2300"/>
              </a:lnSpc>
              <a:spcBef>
                <a:spcPts val="0"/>
              </a:spcBef>
              <a:buNone/>
            </a:pPr>
            <a:r>
              <a:rPr lang="en-GB" sz="2000" dirty="0">
                <a:solidFill>
                  <a:srgbClr val="008000"/>
                </a:solidFill>
              </a:rPr>
              <a:t>The reaction stops.</a:t>
            </a:r>
          </a:p>
          <a:p>
            <a:pPr lvl="0">
              <a:lnSpc>
                <a:spcPts val="2300"/>
              </a:lnSpc>
              <a:spcBef>
                <a:spcPts val="0"/>
              </a:spcBef>
            </a:pPr>
            <a:r>
              <a:rPr lang="en-GB" sz="2000" dirty="0"/>
              <a:t>Explain your answer in terms of the active site.</a:t>
            </a:r>
            <a:endParaRPr lang="en-GB" sz="2000" dirty="0" smtClean="0"/>
          </a:p>
          <a:p>
            <a:pPr marL="342000" lvl="1" indent="0">
              <a:lnSpc>
                <a:spcPts val="2300"/>
              </a:lnSpc>
              <a:spcBef>
                <a:spcPts val="0"/>
              </a:spcBef>
              <a:buNone/>
            </a:pPr>
            <a:r>
              <a:rPr lang="en-GB" sz="2000" dirty="0">
                <a:solidFill>
                  <a:srgbClr val="008000"/>
                </a:solidFill>
              </a:rPr>
              <a:t>The active site changes shape. It will no longer be complementary to the substrate. The substrate does not fit.</a:t>
            </a:r>
          </a:p>
          <a:p>
            <a:pPr lvl="0">
              <a:lnSpc>
                <a:spcPts val="2300"/>
              </a:lnSpc>
              <a:spcBef>
                <a:spcPts val="0"/>
              </a:spcBef>
            </a:pPr>
            <a:r>
              <a:rPr lang="en-GB" sz="2000" dirty="0"/>
              <a:t>Explain your answer in terms of the bonding within the enzyme.</a:t>
            </a:r>
            <a:endParaRPr lang="en-GB" sz="2000" dirty="0" smtClean="0"/>
          </a:p>
          <a:p>
            <a:pPr marL="342000" lvl="2" indent="0">
              <a:lnSpc>
                <a:spcPts val="2300"/>
              </a:lnSpc>
              <a:spcBef>
                <a:spcPts val="0"/>
              </a:spcBef>
              <a:buNone/>
            </a:pPr>
            <a:r>
              <a:rPr lang="en-GB" sz="2000" dirty="0">
                <a:solidFill>
                  <a:srgbClr val="008000"/>
                </a:solidFill>
              </a:rPr>
              <a:t>Heat increases the kinetic energy of molecules. The increased kinetic energy makes the molecule vibrate and breaks the bonds. The tertiary structure is lost.</a:t>
            </a:r>
          </a:p>
          <a:p>
            <a:pPr>
              <a:lnSpc>
                <a:spcPts val="2300"/>
              </a:lnSpc>
              <a:spcBef>
                <a:spcPts val="0"/>
              </a:spcBef>
            </a:pPr>
            <a:r>
              <a:rPr lang="en-GB" sz="2000" dirty="0"/>
              <a:t>What happens to an enzyme controlled reaction if the temperature is very low? Explain your answer.</a:t>
            </a:r>
            <a:endParaRPr lang="en-GB" sz="2000" dirty="0" smtClean="0"/>
          </a:p>
          <a:p>
            <a:pPr marL="342000" lvl="2" indent="0">
              <a:lnSpc>
                <a:spcPts val="2300"/>
              </a:lnSpc>
              <a:spcBef>
                <a:spcPts val="0"/>
              </a:spcBef>
              <a:buNone/>
            </a:pPr>
            <a:r>
              <a:rPr lang="en-GB" sz="2000" dirty="0">
                <a:solidFill>
                  <a:srgbClr val="008000"/>
                </a:solidFill>
              </a:rPr>
              <a:t>The enzyme is not changed but the reaction is much slower.</a:t>
            </a:r>
            <a:endParaRPr lang="en-GB" sz="2000" dirty="0" smtClean="0">
              <a:solidFill>
                <a:srgbClr val="008000"/>
              </a:solidFill>
            </a:endParaRP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a:t>2 Enzymes</a:t>
            </a:r>
            <a:r>
              <a:rPr lang="en-GB" sz="2800">
                <a:solidFill>
                  <a:srgbClr val="7F7F7F"/>
                </a:solidFill>
              </a:rPr>
              <a:t>	Key concepts</a:t>
            </a:r>
            <a:endParaRPr lang="en-GB" sz="2800" dirty="0">
              <a:solidFill>
                <a:srgbClr val="7F7F7F"/>
              </a:solidFill>
            </a:endParaRP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9" name="Rounded Rectangle 8">
            <a:hlinkClick r:id="" action="ppaction://hlinkshowjump?jump=endshow"/>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End</a:t>
            </a:r>
            <a:endParaRPr lang="en-GB" sz="2400" dirty="0"/>
          </a:p>
        </p:txBody>
      </p:sp>
    </p:spTree>
    <p:extLst>
      <p:ext uri="{BB962C8B-B14F-4D97-AF65-F5344CB8AC3E}">
        <p14:creationId xmlns:p14="http://schemas.microsoft.com/office/powerpoint/2010/main" val="1481687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Introduction</a:t>
            </a:r>
          </a:p>
          <a:p>
            <a:pPr marL="0" indent="0">
              <a:buNone/>
            </a:pPr>
            <a:r>
              <a:rPr lang="en-GB" sz="2400" dirty="0" smtClean="0"/>
              <a:t>Enzymes </a:t>
            </a:r>
            <a:r>
              <a:rPr lang="en-GB" sz="2400" dirty="0"/>
              <a:t>are biological catalysts. They speed up chemical reactions in living organisms. For example, an enzyme may break a bond within a substrate. The substrate is split into products. The enzyme will also bond the products together. Enzymes catalyse reversible reactions. Enzymes work best under a set of optimum conditions.</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2 Enzymes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79802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507288" cy="5055368"/>
          </a:xfrm>
        </p:spPr>
        <p:txBody>
          <a:bodyPr>
            <a:noAutofit/>
          </a:bodyPr>
          <a:lstStyle/>
          <a:p>
            <a:pPr marL="0" indent="0">
              <a:spcBef>
                <a:spcPts val="0"/>
              </a:spcBef>
              <a:buNone/>
            </a:pPr>
            <a:r>
              <a:rPr lang="en-GB" sz="2400" dirty="0" smtClean="0"/>
              <a:t>Decide </a:t>
            </a:r>
            <a:r>
              <a:rPr lang="en-GB" sz="2400" dirty="0"/>
              <a:t>whether each of </a:t>
            </a:r>
            <a:r>
              <a:rPr lang="en-GB" sz="2400" dirty="0" smtClean="0"/>
              <a:t>these statements is </a:t>
            </a:r>
            <a:r>
              <a:rPr lang="en-GB" sz="2400" dirty="0"/>
              <a:t>TRUE or FALSE.</a:t>
            </a:r>
            <a:endParaRPr lang="en-GB" sz="2400" dirty="0" smtClean="0"/>
          </a:p>
          <a:p>
            <a:pPr lvl="0">
              <a:spcBef>
                <a:spcPts val="0"/>
              </a:spcBef>
            </a:pPr>
            <a:r>
              <a:rPr lang="en-GB" sz="2000" dirty="0"/>
              <a:t>All enzymes work at pH 7.</a:t>
            </a:r>
            <a:endParaRPr lang="en-GB" sz="2000" dirty="0" smtClean="0"/>
          </a:p>
          <a:p>
            <a:pPr marL="342000" lvl="2" indent="0">
              <a:spcBef>
                <a:spcPts val="0"/>
              </a:spcBef>
              <a:buNone/>
            </a:pPr>
            <a:r>
              <a:rPr lang="en-GB" sz="2000" b="1" dirty="0" smtClean="0">
                <a:solidFill>
                  <a:srgbClr val="008000"/>
                </a:solidFill>
              </a:rPr>
              <a:t>FALSE</a:t>
            </a:r>
            <a:r>
              <a:rPr lang="en-GB" sz="2000" dirty="0">
                <a:solidFill>
                  <a:srgbClr val="008000"/>
                </a:solidFill>
              </a:rPr>
              <a:t>. Some enzymes work at pH 7 but they all have their own optimum </a:t>
            </a:r>
            <a:r>
              <a:rPr lang="en-GB" sz="2000" dirty="0" err="1">
                <a:solidFill>
                  <a:srgbClr val="008000"/>
                </a:solidFill>
              </a:rPr>
              <a:t>pH.</a:t>
            </a:r>
            <a:endParaRPr lang="en-GB" sz="2000" dirty="0">
              <a:solidFill>
                <a:srgbClr val="008000"/>
              </a:solidFill>
            </a:endParaRPr>
          </a:p>
          <a:p>
            <a:pPr lvl="0">
              <a:spcBef>
                <a:spcPts val="0"/>
              </a:spcBef>
            </a:pPr>
            <a:r>
              <a:rPr lang="en-GB" sz="2000" dirty="0"/>
              <a:t>Increasing the temperature above </a:t>
            </a:r>
            <a:r>
              <a:rPr lang="en-GB" sz="2000" dirty="0" smtClean="0"/>
              <a:t>45</a:t>
            </a:r>
            <a:r>
              <a:rPr lang="en-GB" sz="2000" dirty="0"/>
              <a:t>°</a:t>
            </a:r>
            <a:r>
              <a:rPr lang="en-GB" sz="2000" dirty="0" smtClean="0"/>
              <a:t>C </a:t>
            </a:r>
            <a:r>
              <a:rPr lang="en-GB" sz="2000" dirty="0"/>
              <a:t>makes an enzyme controlled reaction speed up.</a:t>
            </a:r>
            <a:endParaRPr lang="en-GB" sz="2000" dirty="0" smtClean="0"/>
          </a:p>
          <a:p>
            <a:pPr marL="342000" lvl="1" indent="0">
              <a:spcBef>
                <a:spcPts val="0"/>
              </a:spcBef>
              <a:buNone/>
            </a:pPr>
            <a:r>
              <a:rPr lang="en-GB" sz="2000" b="1" dirty="0">
                <a:solidFill>
                  <a:srgbClr val="008000"/>
                </a:solidFill>
              </a:rPr>
              <a:t>FALSE</a:t>
            </a:r>
            <a:r>
              <a:rPr lang="en-GB" sz="2000" dirty="0">
                <a:solidFill>
                  <a:srgbClr val="008000"/>
                </a:solidFill>
              </a:rPr>
              <a:t>. At temperatures above 45°C the enzyme denatures and </a:t>
            </a:r>
            <a:r>
              <a:rPr lang="en-GB" sz="2000" dirty="0" smtClean="0">
                <a:solidFill>
                  <a:srgbClr val="008000"/>
                </a:solidFill>
              </a:rPr>
              <a:t>the</a:t>
            </a:r>
            <a:br>
              <a:rPr lang="en-GB" sz="2000" dirty="0" smtClean="0">
                <a:solidFill>
                  <a:srgbClr val="008000"/>
                </a:solidFill>
              </a:rPr>
            </a:br>
            <a:r>
              <a:rPr lang="en-GB" sz="2000" dirty="0" smtClean="0">
                <a:solidFill>
                  <a:srgbClr val="008000"/>
                </a:solidFill>
              </a:rPr>
              <a:t>reaction </a:t>
            </a:r>
            <a:r>
              <a:rPr lang="en-GB" sz="2000" dirty="0">
                <a:solidFill>
                  <a:srgbClr val="008000"/>
                </a:solidFill>
              </a:rPr>
              <a:t>stops.</a:t>
            </a:r>
          </a:p>
          <a:p>
            <a:pPr lvl="0">
              <a:spcBef>
                <a:spcPts val="0"/>
              </a:spcBef>
            </a:pPr>
            <a:r>
              <a:rPr lang="en-GB" sz="2000" dirty="0"/>
              <a:t>Enzymes work on one substrate only.</a:t>
            </a:r>
            <a:endParaRPr lang="en-GB" sz="2000" dirty="0" smtClean="0"/>
          </a:p>
          <a:p>
            <a:pPr marL="342000" lvl="2" indent="0">
              <a:spcBef>
                <a:spcPts val="0"/>
              </a:spcBef>
              <a:buNone/>
            </a:pPr>
            <a:r>
              <a:rPr lang="en-GB" sz="2000" b="1" dirty="0">
                <a:solidFill>
                  <a:srgbClr val="008000"/>
                </a:solidFill>
              </a:rPr>
              <a:t>TRUE</a:t>
            </a:r>
            <a:r>
              <a:rPr lang="en-GB" sz="2000" dirty="0">
                <a:solidFill>
                  <a:srgbClr val="008000"/>
                </a:solidFill>
              </a:rPr>
              <a:t>. Enzymes are specific. </a:t>
            </a:r>
          </a:p>
          <a:p>
            <a:pPr>
              <a:spcBef>
                <a:spcPts val="0"/>
              </a:spcBef>
            </a:pPr>
            <a:r>
              <a:rPr lang="en-GB" sz="2000" dirty="0"/>
              <a:t>Enzymes are proteins which denature when it is cold.</a:t>
            </a:r>
            <a:endParaRPr lang="en-GB" sz="2000" dirty="0" smtClean="0"/>
          </a:p>
          <a:p>
            <a:pPr marL="342000" lvl="2" indent="0">
              <a:spcBef>
                <a:spcPts val="0"/>
              </a:spcBef>
              <a:buNone/>
            </a:pPr>
            <a:r>
              <a:rPr lang="en-GB" sz="2000" b="1" dirty="0">
                <a:solidFill>
                  <a:srgbClr val="008000"/>
                </a:solidFill>
              </a:rPr>
              <a:t>FALSE</a:t>
            </a:r>
            <a:r>
              <a:rPr lang="en-GB" sz="2000" dirty="0">
                <a:solidFill>
                  <a:srgbClr val="008000"/>
                </a:solidFill>
              </a:rPr>
              <a:t>. Enzyme action slows down when it is cold. They do not denature.</a:t>
            </a:r>
            <a:endParaRPr lang="en-GB" sz="2000" dirty="0" smtClean="0">
              <a:solidFill>
                <a:srgbClr val="008000"/>
              </a:solidFill>
            </a:endParaRPr>
          </a:p>
          <a:p>
            <a:pPr>
              <a:spcBef>
                <a:spcPts val="0"/>
              </a:spcBef>
            </a:pPr>
            <a:r>
              <a:rPr lang="en-GB" sz="2000" dirty="0"/>
              <a:t>Enzymes have a tertiary structure.</a:t>
            </a:r>
          </a:p>
          <a:p>
            <a:pPr marL="342000" lvl="2" indent="0">
              <a:spcBef>
                <a:spcPts val="0"/>
              </a:spcBef>
              <a:buNone/>
            </a:pPr>
            <a:r>
              <a:rPr lang="en-GB" sz="2000" b="1" dirty="0">
                <a:solidFill>
                  <a:srgbClr val="008000"/>
                </a:solidFill>
              </a:rPr>
              <a:t>TRUE</a:t>
            </a:r>
            <a:r>
              <a:rPr lang="en-GB" sz="2000" dirty="0">
                <a:solidFill>
                  <a:srgbClr val="008000"/>
                </a:solidFill>
              </a:rPr>
              <a:t>. Enzymes are proteins folded into a tertiary structure</a:t>
            </a:r>
            <a:r>
              <a:rPr lang="en-GB" sz="2000" dirty="0" smtClean="0">
                <a:solidFill>
                  <a:srgbClr val="008000"/>
                </a:solidFill>
              </a:rPr>
              <a:t>.</a:t>
            </a:r>
          </a:p>
          <a:p>
            <a:pPr>
              <a:spcBef>
                <a:spcPts val="0"/>
              </a:spcBef>
            </a:pPr>
            <a:r>
              <a:rPr lang="en-GB" sz="2000" dirty="0"/>
              <a:t>Enzymes increase the rate of chemical reactions.</a:t>
            </a:r>
          </a:p>
          <a:p>
            <a:pPr marL="342000" lvl="2" indent="0">
              <a:spcBef>
                <a:spcPts val="0"/>
              </a:spcBef>
              <a:buNone/>
            </a:pPr>
            <a:r>
              <a:rPr lang="en-GB" sz="2000" b="1" dirty="0">
                <a:solidFill>
                  <a:srgbClr val="008000"/>
                </a:solidFill>
              </a:rPr>
              <a:t>TRUE</a:t>
            </a:r>
            <a:r>
              <a:rPr lang="en-GB" sz="2000" dirty="0">
                <a:solidFill>
                  <a:srgbClr val="008000"/>
                </a:solidFill>
              </a:rPr>
              <a:t>. Enzymes are biological catalysts and speed up reaction rates.</a:t>
            </a: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2 Enzymes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40059360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525963"/>
          </a:xfrm>
        </p:spPr>
        <p:txBody>
          <a:bodyPr/>
          <a:lstStyle/>
          <a:p>
            <a:pPr marL="0" indent="0">
              <a:buNone/>
            </a:pPr>
            <a:r>
              <a:rPr lang="en-GB" b="1" dirty="0"/>
              <a:t>Activation Energy</a:t>
            </a:r>
            <a:endParaRPr lang="en-GB" b="1" dirty="0" smtClean="0"/>
          </a:p>
          <a:p>
            <a:pPr marL="0" indent="0">
              <a:buNone/>
            </a:pPr>
            <a:r>
              <a:rPr lang="en-GB" sz="2000" dirty="0"/>
              <a:t>Activation energy is the minimum amount of energy required to make a reaction take place. For example, if sucrose is boiled with hydrochloric acid, it breaks down into glucose and fructose. A lot of activation energy in the form of heat is required. </a:t>
            </a:r>
            <a:r>
              <a:rPr lang="en-GB" sz="2000" dirty="0" smtClean="0"/>
              <a:t>The </a:t>
            </a:r>
            <a:r>
              <a:rPr lang="en-GB" sz="2000" dirty="0"/>
              <a:t>enzyme </a:t>
            </a:r>
            <a:r>
              <a:rPr lang="en-GB" sz="2000" dirty="0" err="1"/>
              <a:t>sucrase</a:t>
            </a:r>
            <a:r>
              <a:rPr lang="en-GB" sz="2000" dirty="0"/>
              <a:t> will break sucrose down rapidly at room temperature.</a:t>
            </a:r>
            <a:endParaRPr lang="en-GB" sz="2800" b="1" dirty="0"/>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2 Enzymes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17" name="TextBox 16"/>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961098" y="3903239"/>
            <a:ext cx="3691708" cy="254727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599990" y="4551311"/>
            <a:ext cx="2329418" cy="369332"/>
          </a:xfrm>
          <a:prstGeom prst="rect">
            <a:avLst/>
          </a:prstGeom>
          <a:noFill/>
        </p:spPr>
        <p:txBody>
          <a:bodyPr wrap="square" rtlCol="0">
            <a:spAutoFit/>
          </a:bodyPr>
          <a:lstStyle/>
          <a:p>
            <a:r>
              <a:rPr lang="en-GB" dirty="0" smtClean="0"/>
              <a:t>Energy level of sucrose</a:t>
            </a:r>
            <a:endParaRPr lang="en-GB" dirty="0"/>
          </a:p>
        </p:txBody>
      </p:sp>
      <p:sp>
        <p:nvSpPr>
          <p:cNvPr id="9" name="TextBox 8"/>
          <p:cNvSpPr txBox="1"/>
          <p:nvPr/>
        </p:nvSpPr>
        <p:spPr>
          <a:xfrm>
            <a:off x="4355976" y="3861048"/>
            <a:ext cx="2329418" cy="646331"/>
          </a:xfrm>
          <a:prstGeom prst="rect">
            <a:avLst/>
          </a:prstGeom>
          <a:noFill/>
        </p:spPr>
        <p:txBody>
          <a:bodyPr wrap="square" rtlCol="0">
            <a:spAutoFit/>
          </a:bodyPr>
          <a:lstStyle/>
          <a:p>
            <a:r>
              <a:rPr lang="en-GB" dirty="0" smtClean="0"/>
              <a:t>Activation energy in form of heat required</a:t>
            </a:r>
            <a:endParaRPr lang="en-GB" dirty="0"/>
          </a:p>
        </p:txBody>
      </p:sp>
      <p:cxnSp>
        <p:nvCxnSpPr>
          <p:cNvPr id="7" name="Straight Connector 6"/>
          <p:cNvCxnSpPr/>
          <p:nvPr/>
        </p:nvCxnSpPr>
        <p:spPr>
          <a:xfrm flipH="1">
            <a:off x="3985997" y="4216465"/>
            <a:ext cx="439345" cy="2528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668424" y="5487415"/>
            <a:ext cx="2936024" cy="646331"/>
          </a:xfrm>
          <a:prstGeom prst="rect">
            <a:avLst/>
          </a:prstGeom>
          <a:noFill/>
        </p:spPr>
        <p:txBody>
          <a:bodyPr wrap="square" rtlCol="0">
            <a:spAutoFit/>
          </a:bodyPr>
          <a:lstStyle/>
          <a:p>
            <a:r>
              <a:rPr lang="en-GB" dirty="0" smtClean="0"/>
              <a:t>Energy level of the products, glucose and fructose</a:t>
            </a:r>
            <a:endParaRPr lang="en-GB" dirty="0"/>
          </a:p>
        </p:txBody>
      </p:sp>
      <p:sp>
        <p:nvSpPr>
          <p:cNvPr id="13" name="TextBox 12"/>
          <p:cNvSpPr txBox="1"/>
          <p:nvPr/>
        </p:nvSpPr>
        <p:spPr>
          <a:xfrm>
            <a:off x="937136" y="3418167"/>
            <a:ext cx="7323808" cy="369332"/>
          </a:xfrm>
          <a:prstGeom prst="rect">
            <a:avLst/>
          </a:prstGeom>
          <a:noFill/>
        </p:spPr>
        <p:txBody>
          <a:bodyPr wrap="square" rtlCol="0">
            <a:spAutoFit/>
          </a:bodyPr>
          <a:lstStyle/>
          <a:p>
            <a:pPr algn="ctr"/>
            <a:r>
              <a:rPr lang="en-GB" b="1" dirty="0" smtClean="0"/>
              <a:t>Activation energy required to break down sucrose without an enzyme</a:t>
            </a:r>
            <a:endParaRPr lang="en-GB" b="1" dirty="0"/>
          </a:p>
        </p:txBody>
      </p:sp>
    </p:spTree>
    <p:extLst>
      <p:ext uri="{BB962C8B-B14F-4D97-AF65-F5344CB8AC3E}">
        <p14:creationId xmlns:p14="http://schemas.microsoft.com/office/powerpoint/2010/main" val="187558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Business\Hodder Biology PowerPoints\Received\Re-use artwork for chapters 1-9\02_11_K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2792507"/>
            <a:ext cx="3937620" cy="3517607"/>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1268760"/>
            <a:ext cx="8229600" cy="4525963"/>
          </a:xfrm>
        </p:spPr>
        <p:txBody>
          <a:bodyPr/>
          <a:lstStyle/>
          <a:p>
            <a:pPr marL="0" indent="0">
              <a:buNone/>
            </a:pPr>
            <a:r>
              <a:rPr lang="en-GB" b="1" dirty="0"/>
              <a:t>Activation Energy</a:t>
            </a:r>
            <a:endParaRPr lang="en-GB" b="1" dirty="0" smtClean="0"/>
          </a:p>
          <a:p>
            <a:pPr marL="0" indent="0">
              <a:buNone/>
            </a:pPr>
            <a:r>
              <a:rPr lang="en-GB" sz="2000" dirty="0" smtClean="0"/>
              <a:t>Click to reveal the three hotspots.</a:t>
            </a:r>
            <a:endParaRPr lang="en-GB" sz="2800" b="1" dirty="0"/>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2 Enzymes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17" name="TextBox 16"/>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 name="TextBox 1"/>
          <p:cNvSpPr txBox="1"/>
          <p:nvPr/>
        </p:nvSpPr>
        <p:spPr>
          <a:xfrm>
            <a:off x="4820495" y="3569534"/>
            <a:ext cx="2329418" cy="1477328"/>
          </a:xfrm>
          <a:prstGeom prst="rect">
            <a:avLst/>
          </a:prstGeom>
          <a:noFill/>
        </p:spPr>
        <p:txBody>
          <a:bodyPr wrap="square" rtlCol="0">
            <a:spAutoFit/>
          </a:bodyPr>
          <a:lstStyle/>
          <a:p>
            <a:r>
              <a:rPr lang="en-GB" dirty="0"/>
              <a:t>With an enzyme, the activation energy required is lower. The reaction will take place at body temperature.</a:t>
            </a:r>
          </a:p>
        </p:txBody>
      </p:sp>
      <p:sp>
        <p:nvSpPr>
          <p:cNvPr id="9" name="TextBox 8"/>
          <p:cNvSpPr txBox="1"/>
          <p:nvPr/>
        </p:nvSpPr>
        <p:spPr>
          <a:xfrm>
            <a:off x="3998658" y="2646204"/>
            <a:ext cx="3085840" cy="923330"/>
          </a:xfrm>
          <a:prstGeom prst="rect">
            <a:avLst/>
          </a:prstGeom>
          <a:noFill/>
        </p:spPr>
        <p:txBody>
          <a:bodyPr wrap="square" rtlCol="0">
            <a:spAutoFit/>
          </a:bodyPr>
          <a:lstStyle/>
          <a:p>
            <a:r>
              <a:rPr lang="en-GB" dirty="0"/>
              <a:t>Higher activation energy required for the reaction without the enzyme.</a:t>
            </a:r>
          </a:p>
        </p:txBody>
      </p:sp>
      <p:cxnSp>
        <p:nvCxnSpPr>
          <p:cNvPr id="7" name="Straight Connector 6"/>
          <p:cNvCxnSpPr/>
          <p:nvPr/>
        </p:nvCxnSpPr>
        <p:spPr>
          <a:xfrm flipH="1">
            <a:off x="2651196" y="3097930"/>
            <a:ext cx="1347462" cy="8322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489059" y="5164249"/>
            <a:ext cx="3584096" cy="646331"/>
          </a:xfrm>
          <a:prstGeom prst="rect">
            <a:avLst/>
          </a:prstGeom>
          <a:noFill/>
        </p:spPr>
        <p:txBody>
          <a:bodyPr wrap="square" rtlCol="0">
            <a:spAutoFit/>
          </a:bodyPr>
          <a:lstStyle/>
          <a:p>
            <a:r>
              <a:rPr lang="en-GB" dirty="0"/>
              <a:t>Energy level of the products is the same with, or without the enzyme.</a:t>
            </a:r>
          </a:p>
        </p:txBody>
      </p:sp>
      <p:sp>
        <p:nvSpPr>
          <p:cNvPr id="13" name="TextBox 12"/>
          <p:cNvSpPr txBox="1"/>
          <p:nvPr/>
        </p:nvSpPr>
        <p:spPr>
          <a:xfrm>
            <a:off x="910096" y="2276872"/>
            <a:ext cx="7323808" cy="369332"/>
          </a:xfrm>
          <a:prstGeom prst="rect">
            <a:avLst/>
          </a:prstGeom>
          <a:noFill/>
        </p:spPr>
        <p:txBody>
          <a:bodyPr wrap="square" rtlCol="0">
            <a:spAutoFit/>
          </a:bodyPr>
          <a:lstStyle/>
          <a:p>
            <a:pPr algn="ctr"/>
            <a:r>
              <a:rPr lang="en-GB" b="1" dirty="0" smtClean="0"/>
              <a:t>Activation energy required when enzyme is present</a:t>
            </a:r>
            <a:endParaRPr lang="en-GB" b="1" dirty="0"/>
          </a:p>
        </p:txBody>
      </p:sp>
      <p:cxnSp>
        <p:nvCxnSpPr>
          <p:cNvPr id="15" name="Straight Connector 14"/>
          <p:cNvCxnSpPr/>
          <p:nvPr/>
        </p:nvCxnSpPr>
        <p:spPr>
          <a:xfrm flipH="1">
            <a:off x="2651196" y="3789040"/>
            <a:ext cx="2169299"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2" idx="1"/>
          </p:cNvCxnSpPr>
          <p:nvPr/>
        </p:nvCxnSpPr>
        <p:spPr>
          <a:xfrm flipH="1">
            <a:off x="5243223" y="5487415"/>
            <a:ext cx="245836" cy="2230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2183144" y="3822163"/>
            <a:ext cx="936104"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2183144" y="3822163"/>
            <a:ext cx="936104" cy="216024"/>
          </a:xfrm>
          <a:prstGeom prst="ellipse">
            <a:avLst/>
          </a:prstGeom>
          <a:solidFill>
            <a:srgbClr val="008000">
              <a:alpha val="25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2183144" y="4113076"/>
            <a:ext cx="936104"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2183144" y="4113076"/>
            <a:ext cx="936104" cy="216024"/>
          </a:xfrm>
          <a:prstGeom prst="ellipse">
            <a:avLst/>
          </a:prstGeom>
          <a:solidFill>
            <a:srgbClr val="008000">
              <a:alpha val="25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5011068" y="5623933"/>
            <a:ext cx="468052"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p:cNvSpPr/>
          <p:nvPr/>
        </p:nvSpPr>
        <p:spPr>
          <a:xfrm>
            <a:off x="5011068" y="5623933"/>
            <a:ext cx="468052" cy="216024"/>
          </a:xfrm>
          <a:prstGeom prst="ellipse">
            <a:avLst/>
          </a:prstGeom>
          <a:solidFill>
            <a:srgbClr val="008000">
              <a:alpha val="25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ounded Rectangle 26"/>
          <p:cNvSpPr/>
          <p:nvPr/>
        </p:nvSpPr>
        <p:spPr>
          <a:xfrm>
            <a:off x="6444208" y="6093296"/>
            <a:ext cx="1134234"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Reveal</a:t>
            </a:r>
            <a:endParaRPr lang="en-GB" sz="2400" dirty="0"/>
          </a:p>
        </p:txBody>
      </p:sp>
    </p:spTree>
    <p:extLst>
      <p:ext uri="{BB962C8B-B14F-4D97-AF65-F5344CB8AC3E}">
        <p14:creationId xmlns:p14="http://schemas.microsoft.com/office/powerpoint/2010/main" val="15318162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nextCondLst>
                <p:cond evt="onClick" delay="0">
                  <p:tgtEl>
                    <p:spTgt spid="19"/>
                  </p:tgtEl>
                </p:cond>
              </p:nextCondLst>
            </p:seq>
            <p:seq concurrent="1" nextAc="seek">
              <p:cTn id="11" restart="whenNotActive" fill="hold" evtFilter="cancelBubble" nodeType="interactiveSeq">
                <p:stCondLst>
                  <p:cond evt="onClick" delay="0">
                    <p:tgtEl>
                      <p:spTgt spid="23"/>
                    </p:tgtEl>
                  </p:cond>
                </p:stCondLst>
                <p:endSync evt="end" delay="0">
                  <p:rtn val="all"/>
                </p:endSync>
                <p:childTnLst>
                  <p:par>
                    <p:cTn id="12" fill="hold">
                      <p:stCondLst>
                        <p:cond delay="0"/>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4"/>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childTnLst>
              </p:cTn>
              <p:nextCondLst>
                <p:cond evt="onClick" delay="0">
                  <p:tgtEl>
                    <p:spTgt spid="23"/>
                  </p:tgtEl>
                </p:cond>
              </p:nextCondLst>
            </p:seq>
            <p:seq concurrent="1" nextAc="seek">
              <p:cTn id="20" restart="whenNotActive" fill="hold" evtFilter="cancelBubble" nodeType="interactiveSeq">
                <p:stCondLst>
                  <p:cond evt="onClick" delay="0">
                    <p:tgtEl>
                      <p:spTgt spid="25"/>
                    </p:tgtEl>
                  </p:cond>
                </p:stCondLst>
                <p:endSync evt="end" delay="0">
                  <p:rtn val="all"/>
                </p:endSync>
                <p:childTnLst>
                  <p:par>
                    <p:cTn id="21" fill="hold">
                      <p:stCondLst>
                        <p:cond delay="0"/>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25"/>
                  </p:tgtEl>
                </p:cond>
              </p:nextCondLst>
            </p:seq>
            <p:seq concurrent="1" nextAc="seek">
              <p:cTn id="29" restart="whenNotActive" fill="hold" evtFilter="cancelBubble" nodeType="interactiveSeq">
                <p:stCondLst>
                  <p:cond evt="onClick" delay="0">
                    <p:tgtEl>
                      <p:spTgt spid="27"/>
                    </p:tgtEl>
                  </p:cond>
                </p:stCondLst>
                <p:endSync evt="end" delay="0">
                  <p:rtn val="all"/>
                </p:endSync>
                <p:childTnLst>
                  <p:par>
                    <p:cTn id="30" fill="hold">
                      <p:stCondLst>
                        <p:cond delay="0"/>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7"/>
                                        </p:tgtEl>
                                        <p:attrNameLst>
                                          <p:attrName>style.visibility</p:attrName>
                                        </p:attrNameLst>
                                      </p:cBhvr>
                                      <p:to>
                                        <p:strVal val="visible"/>
                                      </p:to>
                                    </p:set>
                                  </p:childTnLst>
                                </p:cTn>
                              </p:par>
                              <p:par>
                                <p:cTn id="34" presetID="1" presetClass="entr" presetSubtype="0" fill="hold" grpId="1" nodeType="withEffect">
                                  <p:stCondLst>
                                    <p:cond delay="0"/>
                                  </p:stCondLst>
                                  <p:childTnLst>
                                    <p:set>
                                      <p:cBhvr>
                                        <p:cTn id="35" dur="1" fill="hold">
                                          <p:stCondLst>
                                            <p:cond delay="0"/>
                                          </p:stCondLst>
                                        </p:cTn>
                                        <p:tgtEl>
                                          <p:spTgt spid="9"/>
                                        </p:tgtEl>
                                        <p:attrNameLst>
                                          <p:attrName>style.visibility</p:attrName>
                                        </p:attrNameLst>
                                      </p:cBhvr>
                                      <p:to>
                                        <p:strVal val="visible"/>
                                      </p:to>
                                    </p:set>
                                  </p:childTnLst>
                                </p:cTn>
                              </p:par>
                              <p:par>
                                <p:cTn id="36" presetID="1" presetClass="entr" presetSubtype="0" fill="hold" grpId="1" nodeType="withEffect">
                                  <p:stCondLst>
                                    <p:cond delay="0"/>
                                  </p:stCondLst>
                                  <p:childTnLst>
                                    <p:set>
                                      <p:cBhvr>
                                        <p:cTn id="37" dur="1" fill="hold">
                                          <p:stCondLst>
                                            <p:cond delay="0"/>
                                          </p:stCondLst>
                                        </p:cTn>
                                        <p:tgtEl>
                                          <p:spTgt spid="22"/>
                                        </p:tgtEl>
                                        <p:attrNameLst>
                                          <p:attrName>style.visibility</p:attrName>
                                        </p:attrNameLst>
                                      </p:cBhvr>
                                      <p:to>
                                        <p:strVal val="visible"/>
                                      </p:to>
                                    </p:set>
                                  </p:childTnLst>
                                </p:cTn>
                              </p:par>
                              <p:par>
                                <p:cTn id="38" presetID="1" presetClass="entr" presetSubtype="0" fill="hold" grpId="1" nodeType="withEffect">
                                  <p:stCondLst>
                                    <p:cond delay="0"/>
                                  </p:stCondLst>
                                  <p:childTnLst>
                                    <p:set>
                                      <p:cBhvr>
                                        <p:cTn id="39" dur="1" fill="hold">
                                          <p:stCondLst>
                                            <p:cond delay="0"/>
                                          </p:stCondLst>
                                        </p:cTn>
                                        <p:tgtEl>
                                          <p:spTgt spid="24"/>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15"/>
                                        </p:tgtEl>
                                        <p:attrNameLst>
                                          <p:attrName>style.visibility</p:attrName>
                                        </p:attrNameLst>
                                      </p:cBhvr>
                                      <p:to>
                                        <p:strVal val="visible"/>
                                      </p:to>
                                    </p:set>
                                  </p:childTnLst>
                                </p:cTn>
                              </p:par>
                              <p:par>
                                <p:cTn id="42" presetID="1" presetClass="entr" presetSubtype="0" fill="hold" grpId="1" nodeType="withEffect">
                                  <p:stCondLst>
                                    <p:cond delay="0"/>
                                  </p:stCondLst>
                                  <p:childTnLst>
                                    <p:set>
                                      <p:cBhvr>
                                        <p:cTn id="43" dur="1" fill="hold">
                                          <p:stCondLst>
                                            <p:cond delay="0"/>
                                          </p:stCondLst>
                                        </p:cTn>
                                        <p:tgtEl>
                                          <p:spTgt spid="2"/>
                                        </p:tgtEl>
                                        <p:attrNameLst>
                                          <p:attrName>style.visibility</p:attrName>
                                        </p:attrNameLst>
                                      </p:cBhvr>
                                      <p:to>
                                        <p:strVal val="visible"/>
                                      </p:to>
                                    </p:set>
                                  </p:childTnLst>
                                </p:cTn>
                              </p:par>
                              <p:par>
                                <p:cTn id="44" presetID="1" presetClass="entr" presetSubtype="0" fill="hold" grpId="1" nodeType="withEffect">
                                  <p:stCondLst>
                                    <p:cond delay="0"/>
                                  </p:stCondLst>
                                  <p:childTnLst>
                                    <p:set>
                                      <p:cBhvr>
                                        <p:cTn id="45" dur="1" fill="hold">
                                          <p:stCondLst>
                                            <p:cond delay="0"/>
                                          </p:stCondLst>
                                        </p:cTn>
                                        <p:tgtEl>
                                          <p:spTgt spid="26"/>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18"/>
                                        </p:tgtEl>
                                        <p:attrNameLst>
                                          <p:attrName>style.visibility</p:attrName>
                                        </p:attrNameLst>
                                      </p:cBhvr>
                                      <p:to>
                                        <p:strVal val="visible"/>
                                      </p:to>
                                    </p:set>
                                  </p:childTnLst>
                                </p:cTn>
                              </p:par>
                              <p:par>
                                <p:cTn id="48" presetID="1" presetClass="entr" presetSubtype="0" fill="hold" grpId="1" nodeType="withEffect">
                                  <p:stCondLst>
                                    <p:cond delay="0"/>
                                  </p:stCondLst>
                                  <p:childTnLst>
                                    <p:set>
                                      <p:cBhvr>
                                        <p:cTn id="49"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27"/>
                  </p:tgtEl>
                </p:cond>
              </p:nextCondLst>
            </p:seq>
          </p:childTnLst>
        </p:cTn>
      </p:par>
    </p:tnLst>
    <p:bldLst>
      <p:bldP spid="2" grpId="0"/>
      <p:bldP spid="2" grpId="1"/>
      <p:bldP spid="9" grpId="0"/>
      <p:bldP spid="9" grpId="1"/>
      <p:bldP spid="12" grpId="0"/>
      <p:bldP spid="12" grpId="1"/>
      <p:bldP spid="22" grpId="0" animBg="1"/>
      <p:bldP spid="22" grpId="1" animBg="1"/>
      <p:bldP spid="24" grpId="0" animBg="1"/>
      <p:bldP spid="24" grpId="1" animBg="1"/>
      <p:bldP spid="26" grpId="0" animBg="1"/>
      <p:bldP spid="26"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055368"/>
          </a:xfrm>
        </p:spPr>
        <p:txBody>
          <a:bodyPr>
            <a:noAutofit/>
          </a:bodyPr>
          <a:lstStyle/>
          <a:p>
            <a:pPr marL="0" indent="0">
              <a:buNone/>
            </a:pPr>
            <a:r>
              <a:rPr lang="en-GB" b="1" dirty="0" smtClean="0"/>
              <a:t>Questions</a:t>
            </a:r>
          </a:p>
          <a:p>
            <a:pPr lvl="0"/>
            <a:r>
              <a:rPr lang="en-GB" sz="2400" dirty="0" smtClean="0"/>
              <a:t>Give </a:t>
            </a:r>
            <a:r>
              <a:rPr lang="en-GB" sz="2400" dirty="0"/>
              <a:t>two ways in which the disaccharide maltose can be broken down into glucose monomers.</a:t>
            </a:r>
            <a:endParaRPr lang="en-GB" sz="2400" dirty="0" smtClean="0"/>
          </a:p>
          <a:p>
            <a:pPr marL="342000" lvl="2" indent="0">
              <a:buNone/>
            </a:pPr>
            <a:r>
              <a:rPr lang="en-GB" dirty="0" smtClean="0">
                <a:solidFill>
                  <a:srgbClr val="008000"/>
                </a:solidFill>
              </a:rPr>
              <a:t>1. The </a:t>
            </a:r>
            <a:r>
              <a:rPr lang="en-GB" dirty="0">
                <a:solidFill>
                  <a:srgbClr val="008000"/>
                </a:solidFill>
              </a:rPr>
              <a:t>maltose would be boiled in acid.</a:t>
            </a:r>
          </a:p>
          <a:p>
            <a:pPr marL="342000" lvl="2" indent="0">
              <a:buNone/>
            </a:pPr>
            <a:r>
              <a:rPr lang="en-GB" dirty="0" smtClean="0">
                <a:solidFill>
                  <a:srgbClr val="008000"/>
                </a:solidFill>
              </a:rPr>
              <a:t>2. The </a:t>
            </a:r>
            <a:r>
              <a:rPr lang="en-GB" dirty="0">
                <a:solidFill>
                  <a:srgbClr val="008000"/>
                </a:solidFill>
              </a:rPr>
              <a:t>maltose can be broken down by the enzyme maltase.</a:t>
            </a:r>
          </a:p>
          <a:p>
            <a:pPr marL="342000" lvl="2" indent="0">
              <a:buNone/>
            </a:pPr>
            <a:endParaRPr lang="en-GB" dirty="0" smtClean="0">
              <a:solidFill>
                <a:srgbClr val="008000"/>
              </a:solidFill>
            </a:endParaRPr>
          </a:p>
          <a:p>
            <a:pPr lvl="0"/>
            <a:r>
              <a:rPr lang="en-GB" sz="2400" dirty="0" smtClean="0"/>
              <a:t>Which </a:t>
            </a:r>
            <a:r>
              <a:rPr lang="en-GB" sz="2400" dirty="0"/>
              <a:t>method requires more activation energy?</a:t>
            </a:r>
            <a:endParaRPr lang="en-GB" sz="2400" dirty="0" smtClean="0"/>
          </a:p>
          <a:p>
            <a:pPr marL="342000" lvl="1" indent="0">
              <a:buNone/>
            </a:pPr>
            <a:r>
              <a:rPr lang="en-GB" sz="2400" dirty="0" smtClean="0">
                <a:solidFill>
                  <a:srgbClr val="008000"/>
                </a:solidFill>
              </a:rPr>
              <a:t>A </a:t>
            </a:r>
            <a:r>
              <a:rPr lang="en-GB" sz="2400" dirty="0">
                <a:solidFill>
                  <a:srgbClr val="008000"/>
                </a:solidFill>
              </a:rPr>
              <a:t>large amount of activation energy is required in the form of heat when maltose is boiled.</a:t>
            </a: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2 Enzymes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17561345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317112" cy="5184576"/>
          </a:xfrm>
        </p:spPr>
        <p:txBody>
          <a:bodyPr>
            <a:normAutofit/>
          </a:bodyPr>
          <a:lstStyle/>
          <a:p>
            <a:pPr marL="0" indent="0">
              <a:buNone/>
            </a:pPr>
            <a:r>
              <a:rPr lang="en-GB" b="1" dirty="0" smtClean="0"/>
              <a:t>How an enzyme works</a:t>
            </a:r>
          </a:p>
          <a:p>
            <a:pPr marL="0" indent="0">
              <a:buNone/>
            </a:pPr>
            <a:r>
              <a:rPr lang="en-GB" sz="2400" dirty="0"/>
              <a:t>The shape of an enzyme is critical to its function. The enzyme has a depression on its surface called the active site. The active site is shaped so that only one complementary substrate fits into it. When an enzyme and its substrate join, the bonds within the substrate molecule are put under stress. The bonds break. The products formed leave the active site. The enzyme is unchanged and can be re-used. </a:t>
            </a:r>
            <a:endParaRPr lang="en-GB" b="1" dirty="0"/>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2 Enzymes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9" name="TextBox 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Tree>
    <p:extLst>
      <p:ext uri="{BB962C8B-B14F-4D97-AF65-F5344CB8AC3E}">
        <p14:creationId xmlns:p14="http://schemas.microsoft.com/office/powerpoint/2010/main" val="2758099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317112" cy="648072"/>
          </a:xfrm>
        </p:spPr>
        <p:txBody>
          <a:bodyPr>
            <a:normAutofit/>
          </a:bodyPr>
          <a:lstStyle/>
          <a:p>
            <a:pPr marL="0" indent="0">
              <a:buNone/>
            </a:pPr>
            <a:r>
              <a:rPr lang="en-GB" b="1" dirty="0" smtClean="0"/>
              <a:t>How an enzyme works</a:t>
            </a: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2 Enzymes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9" name="TextBox 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pic>
        <p:nvPicPr>
          <p:cNvPr id="3074" name="Picture 2" descr="C:\Business\Hodder Biology PowerPoints\Received\Re-use artwork for chapters 1-9\02_12_K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1540" y="2348880"/>
            <a:ext cx="5715000" cy="3429000"/>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p:cNvCxnSpPr/>
          <p:nvPr/>
        </p:nvCxnSpPr>
        <p:spPr>
          <a:xfrm>
            <a:off x="1741540" y="2636912"/>
            <a:ext cx="572216"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1619672" y="3193707"/>
            <a:ext cx="1191840" cy="16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776554" y="3123390"/>
            <a:ext cx="72000" cy="1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829424" y="4365104"/>
            <a:ext cx="230408" cy="9361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603118" y="3136776"/>
            <a:ext cx="527062" cy="12146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929478" y="4405334"/>
            <a:ext cx="666858"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6686228" y="4981398"/>
            <a:ext cx="910108" cy="2204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ounded Rectangle 24"/>
          <p:cNvSpPr/>
          <p:nvPr/>
        </p:nvSpPr>
        <p:spPr>
          <a:xfrm>
            <a:off x="6444208" y="6093296"/>
            <a:ext cx="1134234"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Reveal</a:t>
            </a:r>
            <a:endParaRPr lang="en-GB" sz="2400" dirty="0"/>
          </a:p>
        </p:txBody>
      </p:sp>
      <p:sp>
        <p:nvSpPr>
          <p:cNvPr id="26" name="TextBox 25"/>
          <p:cNvSpPr txBox="1"/>
          <p:nvPr/>
        </p:nvSpPr>
        <p:spPr>
          <a:xfrm>
            <a:off x="683568" y="2411596"/>
            <a:ext cx="1099165" cy="369332"/>
          </a:xfrm>
          <a:prstGeom prst="rect">
            <a:avLst/>
          </a:prstGeom>
          <a:noFill/>
        </p:spPr>
        <p:txBody>
          <a:bodyPr wrap="square" rtlCol="0">
            <a:spAutoFit/>
          </a:bodyPr>
          <a:lstStyle/>
          <a:p>
            <a:r>
              <a:rPr lang="en-GB" dirty="0" smtClean="0"/>
              <a:t>Substrate</a:t>
            </a:r>
            <a:endParaRPr lang="en-GB" dirty="0"/>
          </a:p>
        </p:txBody>
      </p:sp>
      <p:sp>
        <p:nvSpPr>
          <p:cNvPr id="27" name="TextBox 26"/>
          <p:cNvSpPr txBox="1"/>
          <p:nvPr/>
        </p:nvSpPr>
        <p:spPr>
          <a:xfrm>
            <a:off x="503562" y="3010724"/>
            <a:ext cx="1255248" cy="369332"/>
          </a:xfrm>
          <a:prstGeom prst="rect">
            <a:avLst/>
          </a:prstGeom>
          <a:noFill/>
        </p:spPr>
        <p:txBody>
          <a:bodyPr wrap="square" rtlCol="0">
            <a:spAutoFit/>
          </a:bodyPr>
          <a:lstStyle/>
          <a:p>
            <a:r>
              <a:rPr lang="en-GB" dirty="0" smtClean="0"/>
              <a:t>Active site</a:t>
            </a:r>
            <a:endParaRPr lang="en-GB" dirty="0"/>
          </a:p>
        </p:txBody>
      </p:sp>
      <p:sp>
        <p:nvSpPr>
          <p:cNvPr id="29" name="TextBox 28"/>
          <p:cNvSpPr txBox="1"/>
          <p:nvPr/>
        </p:nvSpPr>
        <p:spPr>
          <a:xfrm>
            <a:off x="2627784" y="5229200"/>
            <a:ext cx="1099165" cy="369332"/>
          </a:xfrm>
          <a:prstGeom prst="rect">
            <a:avLst/>
          </a:prstGeom>
          <a:noFill/>
        </p:spPr>
        <p:txBody>
          <a:bodyPr wrap="square" rtlCol="0">
            <a:spAutoFit/>
          </a:bodyPr>
          <a:lstStyle/>
          <a:p>
            <a:r>
              <a:rPr lang="en-GB" dirty="0" smtClean="0"/>
              <a:t>Enzyme</a:t>
            </a:r>
            <a:endParaRPr lang="en-GB" dirty="0"/>
          </a:p>
        </p:txBody>
      </p:sp>
      <p:sp>
        <p:nvSpPr>
          <p:cNvPr id="30" name="TextBox 29"/>
          <p:cNvSpPr txBox="1"/>
          <p:nvPr/>
        </p:nvSpPr>
        <p:spPr>
          <a:xfrm>
            <a:off x="4690020" y="2494637"/>
            <a:ext cx="1826196" cy="646331"/>
          </a:xfrm>
          <a:prstGeom prst="rect">
            <a:avLst/>
          </a:prstGeom>
          <a:noFill/>
        </p:spPr>
        <p:txBody>
          <a:bodyPr wrap="square" rtlCol="0">
            <a:spAutoFit/>
          </a:bodyPr>
          <a:lstStyle/>
          <a:p>
            <a:pPr algn="ctr"/>
            <a:r>
              <a:rPr lang="en-GB" dirty="0" smtClean="0"/>
              <a:t>Enzyme substrate complex</a:t>
            </a:r>
            <a:endParaRPr lang="en-GB" dirty="0"/>
          </a:p>
        </p:txBody>
      </p:sp>
      <p:sp>
        <p:nvSpPr>
          <p:cNvPr id="31" name="TextBox 30"/>
          <p:cNvSpPr txBox="1"/>
          <p:nvPr/>
        </p:nvSpPr>
        <p:spPr>
          <a:xfrm>
            <a:off x="7380312" y="4077072"/>
            <a:ext cx="1633030" cy="1477328"/>
          </a:xfrm>
          <a:prstGeom prst="rect">
            <a:avLst/>
          </a:prstGeom>
          <a:noFill/>
        </p:spPr>
        <p:txBody>
          <a:bodyPr wrap="square" rtlCol="0">
            <a:spAutoFit/>
          </a:bodyPr>
          <a:lstStyle/>
          <a:p>
            <a:pPr algn="ctr"/>
            <a:r>
              <a:rPr lang="en-GB" dirty="0" smtClean="0"/>
              <a:t>Enzyme has changed shape to mould itself around the substrate</a:t>
            </a:r>
            <a:endParaRPr lang="en-GB" dirty="0"/>
          </a:p>
        </p:txBody>
      </p:sp>
    </p:spTree>
    <p:extLst>
      <p:ext uri="{BB962C8B-B14F-4D97-AF65-F5344CB8AC3E}">
        <p14:creationId xmlns:p14="http://schemas.microsoft.com/office/powerpoint/2010/main" val="16367159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26"/>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27"/>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29"/>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30"/>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25"/>
                  </p:tgtEl>
                </p:cond>
              </p:nextCondLst>
            </p:seq>
          </p:childTnLst>
        </p:cTn>
      </p:par>
    </p:tnLst>
    <p:bldLst>
      <p:bldP spid="10" grpId="0" animBg="1"/>
      <p:bldP spid="26" grpId="0"/>
      <p:bldP spid="26" grpId="1"/>
      <p:bldP spid="27" grpId="0"/>
      <p:bldP spid="27" grpId="1"/>
      <p:bldP spid="29" grpId="0"/>
      <p:bldP spid="29" grpId="1"/>
      <p:bldP spid="30" grpId="0"/>
      <p:bldP spid="30" grpId="1"/>
      <p:bldP spid="31" grpId="0"/>
      <p:bldP spid="31"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507288" cy="5055368"/>
          </a:xfrm>
        </p:spPr>
        <p:txBody>
          <a:bodyPr>
            <a:noAutofit/>
          </a:bodyPr>
          <a:lstStyle/>
          <a:p>
            <a:pPr marL="0" indent="0">
              <a:spcBef>
                <a:spcPts val="0"/>
              </a:spcBef>
              <a:buNone/>
            </a:pPr>
            <a:r>
              <a:rPr lang="en-GB" b="1" dirty="0">
                <a:solidFill>
                  <a:prstClr val="black"/>
                </a:solidFill>
              </a:rPr>
              <a:t>Questions</a:t>
            </a:r>
            <a:endParaRPr lang="en-GB" sz="2400" dirty="0" smtClean="0"/>
          </a:p>
          <a:p>
            <a:pPr lvl="0">
              <a:spcBef>
                <a:spcPts val="0"/>
              </a:spcBef>
            </a:pPr>
            <a:r>
              <a:rPr lang="en-GB" sz="2400" dirty="0" smtClean="0"/>
              <a:t>What </a:t>
            </a:r>
            <a:r>
              <a:rPr lang="en-GB" sz="2400" dirty="0"/>
              <a:t>are the substrates in this reaction?</a:t>
            </a:r>
            <a:endParaRPr lang="en-GB" sz="2400" dirty="0" smtClean="0"/>
          </a:p>
          <a:p>
            <a:pPr marL="342000" lvl="2" indent="0">
              <a:spcBef>
                <a:spcPts val="0"/>
              </a:spcBef>
              <a:buNone/>
            </a:pPr>
            <a:r>
              <a:rPr lang="en-GB" dirty="0">
                <a:solidFill>
                  <a:srgbClr val="008000"/>
                </a:solidFill>
              </a:rPr>
              <a:t>Glucose and ATP.</a:t>
            </a:r>
          </a:p>
          <a:p>
            <a:pPr lvl="0">
              <a:spcBef>
                <a:spcPts val="0"/>
              </a:spcBef>
            </a:pPr>
            <a:r>
              <a:rPr lang="en-GB" sz="2400" dirty="0"/>
              <a:t>What are the products of this reaction?</a:t>
            </a:r>
            <a:endParaRPr lang="en-GB" sz="2400" dirty="0" smtClean="0"/>
          </a:p>
          <a:p>
            <a:pPr marL="342000" lvl="1" indent="0">
              <a:spcBef>
                <a:spcPts val="0"/>
              </a:spcBef>
              <a:buNone/>
            </a:pPr>
            <a:r>
              <a:rPr lang="en-GB" sz="2400" dirty="0">
                <a:solidFill>
                  <a:srgbClr val="008000"/>
                </a:solidFill>
              </a:rPr>
              <a:t>Glucose phosphate and ADP.</a:t>
            </a:r>
          </a:p>
          <a:p>
            <a:pPr lvl="0">
              <a:spcBef>
                <a:spcPts val="0"/>
              </a:spcBef>
            </a:pPr>
            <a:r>
              <a:rPr lang="en-GB" sz="2400" dirty="0"/>
              <a:t>What is the name of the enzyme?</a:t>
            </a:r>
            <a:endParaRPr lang="en-GB" sz="2400" dirty="0" smtClean="0"/>
          </a:p>
          <a:p>
            <a:pPr marL="342000" lvl="2" indent="0">
              <a:spcBef>
                <a:spcPts val="0"/>
              </a:spcBef>
              <a:buNone/>
            </a:pPr>
            <a:r>
              <a:rPr lang="en-GB" dirty="0">
                <a:solidFill>
                  <a:srgbClr val="008000"/>
                </a:solidFill>
              </a:rPr>
              <a:t>Hexokinase.</a:t>
            </a:r>
          </a:p>
          <a:p>
            <a:pPr>
              <a:spcBef>
                <a:spcPts val="0"/>
              </a:spcBef>
            </a:pPr>
            <a:r>
              <a:rPr lang="en-GB" sz="2400" dirty="0"/>
              <a:t>Why is the enzyme substrate complex a slightly different shape?</a:t>
            </a:r>
            <a:endParaRPr lang="en-GB" sz="2400" dirty="0" smtClean="0"/>
          </a:p>
          <a:p>
            <a:pPr marL="342000" lvl="2" indent="0">
              <a:spcBef>
                <a:spcPts val="0"/>
              </a:spcBef>
              <a:buNone/>
            </a:pPr>
            <a:r>
              <a:rPr lang="en-GB" dirty="0">
                <a:solidFill>
                  <a:srgbClr val="008000"/>
                </a:solidFill>
              </a:rPr>
              <a:t>When the substrate binds to the active site, the complex is a slightly different shape.</a:t>
            </a:r>
            <a:endParaRPr lang="en-GB" dirty="0" smtClean="0">
              <a:solidFill>
                <a:srgbClr val="008000"/>
              </a:solidFill>
            </a:endParaRPr>
          </a:p>
          <a:p>
            <a:pPr>
              <a:spcBef>
                <a:spcPts val="0"/>
              </a:spcBef>
            </a:pPr>
            <a:r>
              <a:rPr lang="en-GB" sz="2400" dirty="0"/>
              <a:t>How has the enzyme rearranged the substrate molecules?</a:t>
            </a:r>
          </a:p>
          <a:p>
            <a:pPr marL="342000" lvl="2" indent="0">
              <a:spcBef>
                <a:spcPts val="0"/>
              </a:spcBef>
              <a:buNone/>
            </a:pPr>
            <a:r>
              <a:rPr lang="en-GB" dirty="0">
                <a:solidFill>
                  <a:srgbClr val="008000"/>
                </a:solidFill>
              </a:rPr>
              <a:t>A phosphate group has been removed from ATP and added to the glucose.</a:t>
            </a:r>
            <a:endParaRPr lang="en-GB" dirty="0" smtClean="0">
              <a:solidFill>
                <a:srgbClr val="008000"/>
              </a:solidFill>
            </a:endParaRP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2 Enzymes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33302573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E3352687-856A-4B4A-96B0-42FD03D66312}"/>
  <p:tag name="ISPRING_RESOURCE_FOLDER" val="N:\Schools\Science\Current Projects\A level Sciences\Dynamic Learning\Biology DL\Design\Key concept ppt test\"/>
  <p:tag name="ISPRING_PRESENTATION_PATH" val="N:\Schools\Science\Current Projects\A level Sciences\Dynamic Learning\Biology DL\Design\Key concept ppt test.pptx"/>
  <p:tag name="ISPRING_PROJECT_FOLDER_UPDATED" val="1"/>
  <p:tag name="ISPRING_RESOURCE_PATHS_HASH_PRESENTER" val="f4bafb8511a79f372fffda52a5aa7a5108216"/>
  <p:tag name="ISPRING_PLAYERS_CUSTOMIZATION" val="UEsDBBQAAgAIAHKqWEbO8+LqUwQAAA0QAAAdAAAAdW5pdmVyc2FsL2NvbW1vbl9tZXNzYWdlcy5sbmetV/9u2zYQ/r9A34EQUGADNrcd0KIYEgeyxNhCZMmV6DjZDwiMxNhEKDGVKLfZX3uaPdieZEdKbuykg6SkgG1YtO+74913H49HJ19ygbasrLgsjq23ozcWYkUqM16sj60lOf35g4UqRYuMClmwY6uQFjoZv3xxJGixrumawfeXLxA6yllVwWM11k/3z4hnx9ZikjjhfGEHl4kfTsNk4k2tsSPzW1rcIV+u5R/lD7+8//Dl7bv3Px69bi37AMVz2/cPoZBBevemB1BAotBPAA37SYAviDXWn8PswiXxvQBb4/bLMOtFhM+tsf7stFtGEQ5IEvueixMvToKQmFz4mGDXGl/KGm3oliEl0Zazz0htGFRS8ZKhSvDM/JBKWChq1uXMDee2FyQRjknkOcQLA2scy7K8+8nA0lptZAnuKpTxil4JlhmfwBnz+23JKnBNFXAKwUttOPxT5pQXo07Xkb3ygmlCwtCPExy4uxVrjIsMuSXVbgaiRHaMIwAoacXKJ9gmhmXGHNlCDEOYedOZD2+iQ5jx9UbAWw2NY4GhBgtWdFkBR3AE7IrjVRi5OmngClF0S6vqsyyzA37sF6oL2AucECjokD1wojF2wFBjDspRlixVXWBzHMf2FCeT8AKIDH0XDrEIz6DdzoZYXOIYWgTHXTaBfe5NbU143WI7/u/6K6WazuIO0TQFO52+LZd1BSs6pdAFptOqYV5i/HEJVfNs/xtd3ABCYk291nzLIIQy62YPaIqDXc2fj0vvt+TU9nzsJkAoN1wlxIiddkZBHgqpEBVC6g2AX5ptaZEydMVSWgPh7+BvGc/M33SxTSSfav4XoqqVlletKgUuvng1el5oHvFBTVe0LHr0+QOoA018vNm8rmCnSrH8VnXtYi8To+8SxXP3pbvufzfVpy7P3NED/0O3EzfCNPGg2ydc9rfAcBRp8YXTQ/S38oJTcLRo9A0E0CuuB/gMwhYgkOipGOeQ+YMQzqEiA+xXeBJ7ROeYXVVcdZ7ZplBNvb/NkRSGJMEUu+fJFbuW0P+C0W1zdIOEG+KMnuBsECH2JosDnW5RAgho3YwPEJLgOew/64G5nONdBht5PcjEStYiM3Im+I2RWKhNnbPHM8t1KXOzKmi166VG4U+eE0Wzuahxuhhw9sbYjpxZ4tiBg/W4q3tY9DQCLuuYfBInvj3R5kDqnKp0A+fKtayLrCdQM7G6+NQGsDalMaNluvn37396YjyIpFlF7eqvg0CgQ7Uu4a9gvwdSserPLhBiTw7tzEMfq3bC39n1HPiJB3T4LpM0bQ6tXOawNOr2C2xri2YTYjuzORAyNvyTdZl2jyn7CHM7OgNRMrOoNZ7T8gYUjUgpBqGYVGsCqmHe7y9ZtRK8YENsn3cm6A0Tb5HYrmtunNB8gqc3zVmawVydtldPAVfPvmDOzA5A8B7gsYyrgYDmjNnJCzR683zf5tvHR87Xp8pc3I9e793j/wNQSwMEFAACAAgAcqpYRhPj9HkAAwAAZQoAACcAAAB1bml2ZXJzYWwvZmxhc2hfcHVibGlzaGluZ19zZXR0aW5ncy54bWzVVt1O2zAUvu9TWJ64pCkMNlalRRtttYrSVrTTxhVy49PGwrGz2GkpV3uaPdieZMcxLa1gKMCQtqskx+d85zs/+eTw+DqRZA6ZEVo16F61RgmoSHOhZg36ZdzZPaLEWKY4k1pBgypNyXGzEqb5RAoTj8BadDUEYZSpp7ZBY2vTehAsFouqMGnmTrXMLeKbaqSTIM3AgLKQBalkS3zYZQqGNisVQkJvOtM8l0AERwpKOHZMdiQzMQ2824RFV7NM54qfaKkzks0mDfqmVvtUO6ytfDxUSySgXHGmiUZntnXGuXB8mByJGyAxiFmMxPcPKFkIbuPiNXD+YXAfpcD2NTCHcqKxGGVv4ROwjDPL/KfPZ+HampXBm/hSsUREYzwhrv4GbY0vP18M2+e9bv/0cjwY9MbdoSdRxATbOGGwnShEQjrPIljnCZm1LIqRN8ZMmTQQBpumldtUqy1y7ptMtMTeF1G4D8kEeJ8lsDGN0ZVQHfTco2SKhchlg37MBJOUCMukiNbBJp8YK2wx/86mJ0Es3DMgZyN6l953J4pZZmCT1urEuJ5Hza86l5wsdU6kuAJiNcH68wTfYiCbwyHTTCeFFdfHEiMFZpwLWAA/Lnp6C/inRBeYIskxEjc3lWB9hu+5uCETmOoMcYHNccfRLozHrz4JOGXG3IGyFcedUa/bal92+632tx1XIONzpqInguPAIUnta+AzrF1pTCGlxm5uQGBnIpYbKObDBS/cypRZOnfM5sXQ3SALUBy3QD4eEw8iXE2hcigLGDFFtJJLwiL8hYxbobnQuUGLXxYPbZ5F0IcSoQqqM/yDMFnGISuDVtvbf3tw+O790Yd6Nfj14+fuo0G3sjKUzGXzunLyqLCsxeX+PxcGTgselgab5f+mMly0R2Xa2h+U8RqclvE699Iz3JCdUhRQN2ZepFA5pEiEBf43V+IZY32R4vudeJ2xvmLNL1nl/6Zk/7W+PGzdFsLgweuMO0mEEgk2winY+g7UPDyo4f3jwaNKBdG2r4bNym9QSwMEFAACAAgAcqpYRvjUZu/FAgAAVgoAACEAAAB1bml2ZXJzYWwvZmxhc2hfc2tpbl9zZXR0aW5ncy54bWyVVtFu4jAQfL+vQNx7Q2lpqeQikRakSr1rda367iRLYuHYyHbo8fdnx3bjQHKkREh4dsZer8cbkNwStvgxGqGUUy7eQCnCcmkQj41Idj9OKqU4u0g5U8DUBeOixHS8+LmuPyiqmedUfA9iqGaDU2iWmU7u4qvZEIlbYzqLb69WfYKUlzvMDs885xcJTre54BXLzqZWHHYgKGFbzVyuzdPHpESqJwVlK6f4cb1eXg+T7ARICSalq7v57PrurIriBKhf6frRPAM1zVL/3/2RbE8kUbVsfhnP5zd9sh3OoV3kySSezCb9fKZn/8apWIGCv0pTb6fm6aVSfADRnnw1XcWrfgXfVbtvZSN4bgra1tyszHNWQznO9PU765UvgdmQWcg4fvk4uVz2KVx5Tozhfob3HpnrKjh9NXU9agjm0BMKiw2mElDkhzYoC/75Uil9QWChRKXjIdJwXnXSr7iSIavBGt4f+CQsC0gOaBgfnFYlPNh8fVKngUbw8BDXvSLkfmFBhgL2DgxSbMCG+VvX9YQZgA3zjZIMXhg9nNCPI1bjzzjG7jSD8lttq/o6CgzroS+YH/moWenZ3FwZLO0Azyl5Bgtp0nknJZhjQ1GN2ZSik5wQw3uSY0U4+2V4yaHejETRUcBZrdtYSBFFoctvdY66S4fnVY8H2NG+FZrN2fFI6SZ+P8ZK4bQo9VtJjkdOdz+u5xlH3RLTJzUfxBPb8KGiEostiHfOabiOOYA+BeMKBufE7eXqo6MoKAKKusuM3CRd9WdVmYBY6WMj4H3TxiyvIHlB9Vd9EPiErC3oCVqlKvR0DJMvWwaA8wBgkRbetHZgI2VFFaGwB+qiAVBvuG9nSGqT9vltqZ5ho0LHOWSQJV2naJwS8tqBDsGHzqtbYSMDbK9wIuuttW6+78LB1K3G7NuZMV9IsoAzU2tqHT8togbN/8l/UEsDBBQAAgAIAHKqWEYyHHP+1QIAAHYJAAAmAAAAdW5pdmVyc2FsL2h0bWxfcHVibGlzaGluZ19zZXR0aW5ncy54bWzNVlFP2zAQfu+vsDzxSFMYbKxKizZaNASjFe208YSusdtYOHZmOy3lab9mP2y/ZOeYllawKiCY9pT4fPfd993Zl8SHN5kkU26s0KpFd+oNSrhKNBNq0qJfh8fbB5RYB4qB1Iq3qNKUHLZrcV6MpLDpgDuHrpYgjLLN3LVo6lzejKLZbFYXNjd+V8vCIb6tJzqLcsMtV46bKJcwx4eb59zSdq1GSBxMXzQrJCeCIQUlPDuQn10maRS8RpBcT4wuFDvSUhtiJqMWfdNofGrsNxY+AakjMq68NttGoze7JjAmPB2QA3HLScrFJEXeu3uUzARzafkaef84eohSYgcJ4FGONGpR7g4+4w4YOAjLkM/xG2cXhmBicwWZSIa4Q7z8Fu0Mrz5f9rsXZyfnp1fDXu9seNIPJMqYaB0njtYTxUhIFybhyzwxOAdJirwxZgzS8jhaNS3cxlqtkfNrMtISS19GUTJGpnLeoh+NAEmJcCBFstx1YCbcHQuJGnzsTn2sHL0HDHqTFIzlq4kWO9ZXMWl/04VkZK4LIsU1J04TVFRk+JZyslpuMjY6K60SrCNWCsbJVPAZZ4dlle4A/5boElNkBUbiUcwldyHDj0LckhEfa4O4HKZ4aNEubMCvPwk4B2vvQWHBcWtwdtLpXp2cd7rft7xAYFNQyRPBsYU8y91r4ANqVxpTSKmxmisQWJkECsvL/jDBSrcqMivnTmFaNt03sgTFdgvkEzBxI8GjJVTBqwImoIhWck4gwUth/RGaCl1YtITDEqDtswiGUCJUSXWCAwqTGcZNFbTGzu7bvf137w8+NOvR75+/tjcG3Q2KvgSfLUyKo42jYjkuHt65OPI39PHL7kzxr+76ZXdQpVDnvSpevdMqXhdhmPRXBkklCjgJJmHs4CyQIhOOs5ds8jMatXkqhza+UKNeUcXG4/b/igir5Ud47asbR4/+FtTQvv6v1K79AVBLAwQUAAIACAByqlhGUVDfhJwBAAAQBgAAHwAAAHVuaXZlcnNhbC9odG1sX3NraW5fc2V0dGluZ3MuanONlE2PgjAQhu/+CsNeNwZR/NgbREg28bDJetvsoeKIxNKStrqyxv++FFFaKKvMhb55eGemZXru9YvHiqz+W/9cvpfrD31daiA1wQ7wquu4Q0+lbnGcbGCVpIATAlYDOd4+vcuXmjAZW6Q0Xeef0pYrfhY10JlBYwaNG7Syti3CXBV/TOLJJP5qrVVtXVtS9nl9EIKSQUSJACIGhLIUlYz1EpaP2mEDpkdgD9AtikAzdey5P3K7yNrRcf3pKFC5iKYZIvmSxnSwRtE+ZvRANl35d3kGrDjx/RXwQhkqgBMu3gWkzcT+Igy9cTeZMeAcqryj+cwdz40wRmvAiu94IeMfVDNuN9SgjwlPxI2eDf3ZbKLSGYqhtUu27duurWOk8Hq8m1dOwElciakjQyMwyoG1rAIn8AMdpNkheyYlo7HckRY6CWQYUUzRJiFx10HeOVmstK1+NW9hDz0VrButTk0bIdoYoZ1hdtOum+OJuRfGweWNrEvTzGOTSEwiNYmZSayvIa0e0bxI5Pqr6ByxPbAVpbio+PtRbU3z3uUPUEsDBBQAAgAIAHKqWEYa2uo7qgAAAB8BAAAaAAAAdW5pdmVyc2FsL2kxOG5fcHJlc2V0cy54bWydjzEPwiAQhXd+BbldsFvTAN1M3Bx0NhVRSejRcNT684XUGGeHS+5d3vdeTvWvMfCnS+QjamjEFrhDG68e7xpOx92mBU55wOsQIjoNGIH3hinftHhIjlwmXiKQNDxynjopl2URnqZUEiiGOZdgEjaOsswYUVZSTisKK9v5v+jPDQxjnKvL7EPeoyl7UauFU7IaKnN2KDzeIshqUPLrrsrOlEtFEUr+PGbYG1BLAwQUAAIACAByqlhGYDA8HmsAAAB1AAAAHAAAAHVuaXZlcnNhbC9sb2NhbF9zZXR0aW5ncy54bWw1jDEOgzAMAHdeYXmn0K0DgY0NhkIfYBG3iuTYKImq9vfN0u2kO90wfaLAm1MOpg6vlx6B9TAf9OXwsc/tDSEXUk9iyg7VEKaxGcQOko1LqWGGU+jLaedYofBKsZbbHfLft7DU5TOwx25sflBLAwQUAAIACACDmfVEzoIJN+wCAACICAAAFAAAAHVuaXZlcnNhbC9wbGF5ZXIueG1srVVNb9swDD2nwP6DoXutpF3XNJBbdAWKHdahQNZtt0C1GVuLbXmSXDf99aP8bc/pVmAHAzbF90jxkTS7ek5i5wmUFjL1yMKdEwdSXwYiDT3y8PX2eEmuLt8dsSzme1COCDySp8ICeEycALSvRGYQfM9N5JGewUVm4mRKSCXMHrnPkLuLtCTvjmbokmqPRMZkK0qLonCFRkQaahnnlkS7vkxopkBDakDRKg3iNNiV+Tsan0Sm1Owz0D1kZt4euCZpOZ61GJAUp65UIT2Zzxf0x93ntR9Bwo9Fqg1PfSAOVnJWlvKR+7s7GeQxaGubsSrJNRhjkyhtM2ZWYrFMHa18j1QOmwS05iFoN05DQissnQCzbcx1VPPoAa3l1TtR85Z+G/u9adxK5WjnnOWPsdARHvUhnXUSyOgwKkvK65Yd9NB00K1lIo6CX7lQEJSf39oWmS9IFbDtuDJPVxc+HuDbLfeNVPsbhGEX1Qq6rWhuJZpbgloOt42+7ihIc9stcJMraEo1Y08iAPmFK8VtW1walQOjI2ONpUMwo9WVa5E6QVhkkvjsH7SxfiNpfurXlCkB/0OYT0jU1kSkATzfCvQxkGBNDWCxrc01WezamF1OOn9Men09MFU51qLgRRzDVQg4hgE3nHZ2eggKimt08XM1wvYODoIjEUYxPmaSYXx6kCbhajfJ0Ds4CI6lv5uAtua2jHRcx1EztR3E6MQ6YX6ujUzES9megz1jVmUfvjZyzdF1JtqD8/kfoziI0QzmlkysLvvW21fN4b2dU6M7n01WWQbdivMAJs8qr2YW8mzkE8CW57G56efU7MMedJTz1HRMc33HfpfFWryAU4jA/ukWp7YmEdie8ciH5WmPAfXE7TIIX5qmIjJaS1KpeUg5hrV5ElBUmGpWPqLqoZJ5Goy0cbPu56Bj3FXXCrgTwxYzXZxg88nMI+/xpb7LxdlFd5XzxUWDLfO6rwJXubxhVdcJd51B635tL8LqmcfX31BLAwQUAAIACAByqlhGQ7qidS4JAABpKAAAKQAAAHVuaXZlcnNhbC9za2luX2N1c3RvbWl6YXRpb25fc2V0dGluZ3MueG1s7VrrbuO6Ef5/noKwcYAWKOKLfC28KnShE2Ed2cdSkt0WhcHYTCxElnIk2rs58I8+zXmw8yQdUlIsybIjJQu0BbreBKvhfMMhOfPNUN5R+OR42jZk/sb5jTDH9yzKmOM9hvJPCI2WvusHs4CGlAlBVoQ8sqGfaoaKVMevoZARb0WC1afaA3FDWosACQQ5MHC/Zcz3Lpa+x6jHLjw/2BC3hnbE3YKhsfhTa7wN9Hc0qAB7IEuan6zdHKpS901UZqZ2V+1LuBCz9DfPxHuZ+I/+xT1ZPj0G/tZblfFx/fJMA9fxnl6VlTH/FCq7TsgMRjcFzqn6eKx0SqCe4fBCevBNGg66neF5oEvuqZudr6PzTxlYfsIzm5FD7pzQYSnkoKUOBr1C5DN5pEU7rza7zRMAD2aodlYRhtHv7FW73+afYm2XvNCgaArcxio+AfKft89V3Qr8R77HRbAe5p/zMNcnK8j5MqH0iuGL49MdkkPRmy2lEJTZsGzcjBopQjlJMXhFvy+pe6lZeDb7X2Oa8bjXazarMc0ZzH+eacZNtT9svYNpzqzqv41p8FjRB61KTHNmdf/nmh/LNeNxv9/CH+aajCDV8dw53sr/ZngPfgxMCEfjo6HcRNEGoUFfGegDeOqonTbqd2CvB0jHXQ3GhpI+lDQY09stbdTImYjsBnQJJFNsddTIjB4DDC+kATM84EZZymqnh7IruAxg+0EvlHsd/tkns+7FVnVQp9Xtd/G+rUiS1ENaV2/pzX2/P+wrLYSbnW5T2quDttSWUKvbbQ17+1a/3ZXgaTzsgZUOHvZQp9/ptPV9G7cBjRRF1dvavi8NWy0FZsODobYfj9V+s4larZbU0ffdnjRWmwi0JbChSAO+gZIuqVJvr6hKayChsTZWx5091nFP66JBG0Ou7TuqKjWbh809rC69XQdp6eUk2/mGwcIjKBw9RFs2uEbLbRCAsk03EOWMonsSUlMUPWuOwrgZjyIYdHmjnqi+duQZ6WtK8Mopp2yMGkKSyZh0s1+yhMr1KF7i1ZRBCjKvgEsXUbkeNeplYfFcUad+DnSijJZx81BH5XpUQc9pFxRSuR6xXnlYUtjketStl0KmSqlcj6iwAu4w5ds7cqKYyvWoYT8HzVdTud5s8p79PCZXTsv4mKqncj2qpGfVjwqqXI9K6VlUvqKW8qygpMr1qJiWwiU1tUxcHRdVyBbRup9DxdtWGETxY55LRhuYBQ43TS6xSJicqQttej1TzK+LyfRyulCNy5qsRVmJeFr+9Kd2b/C91e39edSIgSVNWdfKZJI1hoSxbrOcLdOeTycLMIgnCxN/sWsy/10ZOr2xJ4aJa3L8j8oGZnN8W5P57zLQm/kcm/bCmhg6XhjWwpzaYl8m2MZ6Tf7qb9Ga7ChiPto59Btia4qAn52AotB1VmKAc7bjbWmJ+fTptWKYizm27Lmh2cbUrMmWHwQvfxGWyZatIXrWJEQrJyT3Ll2JaSFGxDjnF5hdvHRC8JetHdD0N8TxLsrMPlfuDPNyYU+nE2uBTT2R1GTsrZAeED5TdUNzxcJzsBFAHQ7eB1+I6BMWkOK6lY1cGZdXE/ixuSNXzuPahR/2Dm9mGI5kRr0SQAgcPIeos6y76VznewgTIoKeSRh+84NVJmjSR1fCtmFqUwhNzU7Zt7mZxDYcvOMtIXTokpWwd40tS7nEC3X6BWIccnNaETT9DCn5uSLoK7Ygh7BVAmYqt8alwjOCp2GSIEkOLgmPd/cFkeUScHw3d46/DUHCdxjSRGRjWHkiC/9yA+doKJOCZI9swj6LE3x0dhS8CFalogoISMM6j6tfboy/L8aKMcH6AgJNn94tbMGPfD4CROL5DBHX9fkyYGqy2hFvCV0tXZItpMMLqK2clVDjxy+c+XXr/IYIi0no55i/TB1/+fniw94Z9gQI+I4EXjk6yFnLcOjxkjfQe4Pr0Po8s7fWktqPix/lyA9YHc/Jk0src0YfX1fOhXcsyor4SzWADlTHrwTCUMY4X0PlcSsBDXMM080iMgS25He6SgbMaWzD9NEHzNzCWWQcuYUzqmbiDquWYfNdp/e8dy8BFqcXxUFx7PAblkvhSvsaP/f0wQeOcCnZRV0AEL8IqIv3zVc1UFKtSobaY0MmuPUY9SPgmOts+CWmnNmba5zsZkTHmS2587fuSnCf6zwJSoaj2m7ocR/0EPgbIXVJmCRbVBT+9kFHoiXOo3ln1Qq4hZW5drXQFFPDvK/mqe6Wx0GYc88mtrWYKCq3APG+IWy5hoL0wK875W1FfbGOxwrYi7fXoiRYrv/41+/lzeT8iaQolv61qh3IYs5j+NXeP0yf0fCfJezYipqFioeSwPhakUDL3zJsA8LkhzTuJCp7G3/D3/SUmhoCMT5GxbYV7eoaYtUSoelvg2Wpvidt5FqZfwYGEx1vTb4mwRMwoO37blVDYud5bLLKPhwuelvmOh6tCP9wSeGLt43ZQtF1cQOGHHWd5VNUmVfQxsdvu5ALV+EK9rQrxQSOzJmkK4dVtymqVEJHQAnR84EQdoVF61VweK/gEmBSlnlN4bHAd2f8Bc/xG01Q4O+jIIxlFvCLbfKU1gjX/rf47GKttCSvOQMXZryfTekeZHntOU+dVUo1FuT1bn0XuFmLFiOLbzYj/exAHqZpqnj/mUa8yo48h7tGPJRy/SDM65v0OzvSTwnz+havWFO43ByB8iNpZPJOSiVBWl7m5ECHeoKjYp3kKavDPZjwd5NhyqVYkNXc+Csqi8JrOxsaJzOXpR1unPB45L22ENccc/9ixVe53MAheBvno3fEHObS06Et1gEJmD598Vwt/qNX6Pm9iKSIvTzTTzW45ZDlmtN8WEOxjeQL+MY54HPCZpzMqkE3gs0FmaeAfBnncR7n8GpT+VGunweNGkcbNWqcO6FRbPb0AXrbzT0NMMSAQ5PgzMrS2uvkbdCtaAqzsBODaTxbg2kPLjoJJiXIhJVoqZJciR7S45utyxyX7qgb66QEqa05v/pRCLlxPrQVNqEPLB3csaRyDsREd4jEtHZ24CRM3KsKcdFIUc7F2kVJx8h9KJZfQFZJ6UlNVlCNEpbm4Z5WjQSZwC2YDHRPHcCoka6yQFJH3zHmZQAFeyf/N+G/AVBLAwQUAAIACABzqlhGj5j89IoBAABfGAAAFwAAAHVuaXZlcnNhbC91bml2ZXJzYWwucG5n6wzwc+flkuJiYGDg9fRwCWJgYJnMwMBcwsEGFGGYmmkAJBmLg9ydGNadk3kJ5LCkO/o6MjBs7Of+k8gK5HMWeEQWMzDwHQZhxuP5K1IYGMS/eLo4hlTEvb3t6MXsKOJ68d5/I2ZJlmSOrAsCC7cyXZS78uBcsdyci+vvHWiNu3Z23fbXVTXW69o/P8z7vokZaOaDkza3LrxwWSye+118st/75S+Pgxxjs/1ir9zu40v6z/e/dAYJSLjZ7zq+5Pb33F8gHsM2N/eoY/vzNyuDODm9fVvexH+/DOec4QOxDJTVGIHUhE5PEC8lSQhEzZzBAiQd1EalRqVGpUalRqVGpUalRqVGpUalRqVGpUalRqVGpUalRqVGpUalRqVGpUalhpjUzU31d/35QawNplaXimqs/frhnL2xy91BnBtSspmR9eVV9r7yIO4Bg18Xb9iq9c7Vfw4Zbp93+4Vb/9+jSzaevp5qO4f/MtiECr3Fwr1xX/aX/mWcKLB6di1rXDxI2NPVz2WdU0ITAFBLAwQUAAIACABzqlhG944Tp0oAAABrAAAAGwAAAHVuaXZlcnNhbC91bml2ZXJzYWwucG5nLnhtbLOxr8jNUShLLSrOzM+zVTLUM1Cyt+PlsikoSi3LTC1XqACKGekZQICSQiUqtzwzpSQDKGRoYo4QzEjNTM8osVWyMDOAC+oDzQQAUEsBAgAAFAACAAgAcqpYRs7z4upTBAAADRAAAB0AAAAAAAAAAQAAAAAAAAAAAHVuaXZlcnNhbC9jb21tb25fbWVzc2FnZXMubG5nUEsBAgAAFAACAAgAcqpYRhPj9HkAAwAAZQoAACcAAAAAAAAAAQAAAAAAjgQAAHVuaXZlcnNhbC9mbGFzaF9wdWJsaXNoaW5nX3NldHRpbmdzLnhtbFBLAQIAABQAAgAIAHKqWEb41GbvxQIAAFYKAAAhAAAAAAAAAAEAAAAAANMHAAB1bml2ZXJzYWwvZmxhc2hfc2tpbl9zZXR0aW5ncy54bWxQSwECAAAUAAIACAByqlhGMhxz/tUCAAB2CQAAJgAAAAAAAAABAAAAAADXCgAAdW5pdmVyc2FsL2h0bWxfcHVibGlzaGluZ19zZXR0aW5ncy54bWxQSwECAAAUAAIACAByqlhGUVDfhJwBAAAQBgAAHwAAAAAAAAABAAAAAADwDQAAdW5pdmVyc2FsL2h0bWxfc2tpbl9zZXR0aW5ncy5qc1BLAQIAABQAAgAIAHKqWEYa2uo7qgAAAB8BAAAaAAAAAAAAAAEAAAAAAMkPAAB1bml2ZXJzYWwvaTE4bl9wcmVzZXRzLnhtbFBLAQIAABQAAgAIAHKqWEZgMDweawAAAHUAAAAcAAAAAAAAAAEAAAAAAKsQAAB1bml2ZXJzYWwvbG9jYWxfc2V0dGluZ3MueG1sUEsBAgAAFAACAAgAg5n1RM6CCTfsAgAAiAgAABQAAAAAAAAAAQAAAAAAUBEAAHVuaXZlcnNhbC9wbGF5ZXIueG1sUEsBAgAAFAACAAgAcqpYRkO6onUuCQAAaSgAACkAAAAAAAAAAQAAAAAAbhQAAHVuaXZlcnNhbC9za2luX2N1c3RvbWl6YXRpb25fc2V0dGluZ3MueG1sUEsBAgAAFAACAAgAc6pYRo+Y/PSKAQAAXxgAABcAAAAAAAAAAAAAAAAA4x0AAHVuaXZlcnNhbC91bml2ZXJzYWwucG5nUEsBAgAAFAACAAgAc6pYRveOE6dKAAAAawAAABsAAAAAAAAAAQAAAAAAoh8AAHVuaXZlcnNhbC91bml2ZXJzYWwucG5nLnhtbFBLBQYAAAAACwALAEkDAAAlIAAAAAA="/>
  <p:tag name="ISPRING_ULTRA_SCORM_COURSE_ID" val="19C3737D-4BDF-4CBB-A3DA-B93C5BFA7061"/>
  <p:tag name="ISPRING_SCORM_RATE_SLIDES" val="1"/>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Content List"/>
  <p:tag name="ISPRING_PRESENTATION_TITLE" val="Key concept_Ch2_Enzymes"/>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744</TotalTime>
  <Words>884</Words>
  <Application>Microsoft Office PowerPoint</Application>
  <PresentationFormat>On-screen Show (4:3)</PresentationFormat>
  <Paragraphs>133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Enzymes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Hachette UK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concept_Ch2_Enzymes</dc:title>
  <dc:creator>Lydia.Young</dc:creator>
  <cp:lastModifiedBy>Chris Clark</cp:lastModifiedBy>
  <cp:revision>72</cp:revision>
  <dcterms:created xsi:type="dcterms:W3CDTF">2014-09-01T15:39:09Z</dcterms:created>
  <dcterms:modified xsi:type="dcterms:W3CDTF">2015-03-27T14:49:16Z</dcterms:modified>
</cp:coreProperties>
</file>