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8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SONNET  116: lesson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9E4DBC03-832D-47C8-916F-6E3831A3402E}" type="datetime2">
              <a:rPr lang="en-GB" smtClean="0"/>
              <a:pPr/>
              <a:t>Saturday, 30 August 2014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6842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Let me not to the marriage of true minds</a:t>
            </a:r>
            <a:br>
              <a:rPr lang="en-GB" dirty="0"/>
            </a:br>
            <a:r>
              <a:rPr lang="en-GB" dirty="0"/>
              <a:t>Admit impediments. Love is not love</a:t>
            </a:r>
            <a:br>
              <a:rPr lang="en-GB" dirty="0"/>
            </a:br>
            <a:r>
              <a:rPr lang="en-GB" dirty="0"/>
              <a:t>Which alters when it alteration finds,</a:t>
            </a:r>
            <a:br>
              <a:rPr lang="en-GB" dirty="0"/>
            </a:br>
            <a:r>
              <a:rPr lang="en-GB" dirty="0"/>
              <a:t>Or bends with the remover to remove:</a:t>
            </a:r>
            <a:br>
              <a:rPr lang="en-GB" dirty="0"/>
            </a:br>
            <a:r>
              <a:rPr lang="en-GB" dirty="0" smtClean="0"/>
              <a:t>O no! it is an ever-fixed mark </a:t>
            </a:r>
            <a:br>
              <a:rPr lang="en-GB" dirty="0" smtClean="0"/>
            </a:br>
            <a:r>
              <a:rPr lang="en-GB" dirty="0" smtClean="0"/>
              <a:t>That looks on tempests and is never shaken;</a:t>
            </a:r>
            <a:br>
              <a:rPr lang="en-GB" dirty="0" smtClean="0"/>
            </a:br>
            <a:r>
              <a:rPr lang="en-GB" dirty="0" smtClean="0"/>
              <a:t>It is the star to every wandering bark,</a:t>
            </a:r>
            <a:br>
              <a:rPr lang="en-GB" dirty="0" smtClean="0"/>
            </a:br>
            <a:r>
              <a:rPr lang="en-GB" dirty="0" smtClean="0"/>
              <a:t>Whose worth's unknown, although his height be taken.</a:t>
            </a:r>
            <a:br>
              <a:rPr lang="en-GB" dirty="0" smtClean="0"/>
            </a:br>
            <a:r>
              <a:rPr lang="en-GB" dirty="0" smtClean="0"/>
              <a:t>Love's </a:t>
            </a:r>
            <a:r>
              <a:rPr lang="en-GB" dirty="0"/>
              <a:t>not Time's fool, though rosy lips and cheeks </a:t>
            </a:r>
            <a:br>
              <a:rPr lang="en-GB" dirty="0"/>
            </a:br>
            <a:r>
              <a:rPr lang="en-GB" dirty="0"/>
              <a:t>Within his bending sickle's compass come: </a:t>
            </a:r>
            <a:br>
              <a:rPr lang="en-GB" dirty="0"/>
            </a:br>
            <a:r>
              <a:rPr lang="en-GB" dirty="0"/>
              <a:t>Love alters not with his brief hours and weeks, </a:t>
            </a:r>
            <a:br>
              <a:rPr lang="en-GB" dirty="0"/>
            </a:br>
            <a:r>
              <a:rPr lang="en-GB" dirty="0"/>
              <a:t>But bears it out even to the edge of doom.</a:t>
            </a:r>
            <a:br>
              <a:rPr lang="en-GB" dirty="0"/>
            </a:br>
            <a:r>
              <a:rPr lang="en-GB" dirty="0"/>
              <a:t>   If this be error and upon me proved,</a:t>
            </a:r>
            <a:br>
              <a:rPr lang="en-GB" dirty="0"/>
            </a:br>
            <a:r>
              <a:rPr lang="en-GB" dirty="0"/>
              <a:t>   I never writ, nor no man ever loved. 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7086600" y="533400"/>
            <a:ext cx="1752600" cy="1524000"/>
          </a:xfrm>
          <a:prstGeom prst="wedgeRectCallout">
            <a:avLst>
              <a:gd name="adj1" fmla="val -283284"/>
              <a:gd name="adj2" fmla="val 161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A strong caesura following enjambment stresses the power of the statement.  It is also an impediment to the flow of the poem</a:t>
            </a:r>
            <a:endParaRPr lang="en-GB" sz="1100" dirty="0"/>
          </a:p>
        </p:txBody>
      </p:sp>
      <p:sp>
        <p:nvSpPr>
          <p:cNvPr id="5" name="Rectangular Callout 4"/>
          <p:cNvSpPr/>
          <p:nvPr/>
        </p:nvSpPr>
        <p:spPr>
          <a:xfrm>
            <a:off x="7543800" y="2438400"/>
            <a:ext cx="1295400" cy="762000"/>
          </a:xfrm>
          <a:prstGeom prst="wedgeRectCallout">
            <a:avLst>
              <a:gd name="adj1" fmla="val -496768"/>
              <a:gd name="adj2" fmla="val -73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! </a:t>
            </a:r>
            <a:r>
              <a:rPr lang="en-GB" sz="1200" dirty="0" smtClean="0"/>
              <a:t>Shows the strength of conviction here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Rectangular Callout 5"/>
          <p:cNvSpPr/>
          <p:nvPr/>
        </p:nvSpPr>
        <p:spPr>
          <a:xfrm>
            <a:off x="7086600" y="4495800"/>
            <a:ext cx="1752600" cy="1295400"/>
          </a:xfrm>
          <a:prstGeom prst="wedgeRectCallout">
            <a:avLst>
              <a:gd name="adj1" fmla="val -276169"/>
              <a:gd name="adj2" fmla="val -146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Natural stress of Iambic Pentameter  lands on NOT ?FOOL… why?</a:t>
            </a:r>
            <a:endParaRPr lang="en-GB" sz="1200" dirty="0"/>
          </a:p>
        </p:txBody>
      </p:sp>
      <p:sp>
        <p:nvSpPr>
          <p:cNvPr id="7" name="Rectangular Callout 6"/>
          <p:cNvSpPr/>
          <p:nvPr/>
        </p:nvSpPr>
        <p:spPr>
          <a:xfrm>
            <a:off x="3124200" y="5230091"/>
            <a:ext cx="3276600" cy="609600"/>
          </a:xfrm>
          <a:prstGeom prst="wedgeRectCallout">
            <a:avLst>
              <a:gd name="adj1" fmla="val -67768"/>
              <a:gd name="adj2" fmla="val -285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Again the stress is on the negative, rather than on love.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xmlns="" val="24654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quiz: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many lines make up a Sonnet?</a:t>
            </a:r>
          </a:p>
          <a:p>
            <a:r>
              <a:rPr lang="en-GB" dirty="0" smtClean="0"/>
              <a:t>What is the form of a Shakespearean Sonnet?</a:t>
            </a:r>
          </a:p>
          <a:p>
            <a:r>
              <a:rPr lang="en-GB" dirty="0" smtClean="0"/>
              <a:t>What other poem you have read is also a sonnet?</a:t>
            </a:r>
          </a:p>
          <a:p>
            <a:r>
              <a:rPr lang="en-GB" dirty="0" smtClean="0"/>
              <a:t>Is the structure the same?</a:t>
            </a:r>
          </a:p>
          <a:p>
            <a:r>
              <a:rPr lang="en-GB" dirty="0" smtClean="0"/>
              <a:t>What do we call the change in focus at line 9?</a:t>
            </a:r>
          </a:p>
          <a:p>
            <a:r>
              <a:rPr lang="en-GB" dirty="0" smtClean="0"/>
              <a:t>What is the technical term for the last 6 lines of a sonnet?</a:t>
            </a:r>
          </a:p>
          <a:p>
            <a:r>
              <a:rPr lang="en-GB" dirty="0" smtClean="0"/>
              <a:t>What is the technical term for the four line groups in a Shakespearean sonnet?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0345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Pairing of words</a:t>
            </a:r>
          </a:p>
          <a:p>
            <a:r>
              <a:rPr lang="en-GB" dirty="0" smtClean="0"/>
              <a:t>Imagery of the Sea</a:t>
            </a:r>
          </a:p>
          <a:p>
            <a:r>
              <a:rPr lang="en-GB" dirty="0" smtClean="0"/>
              <a:t>Time and love as enemies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9788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Pairs: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.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Love</a:t>
            </a:r>
            <a:r>
              <a:rPr lang="en-GB" dirty="0"/>
              <a:t> is not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love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Which </a:t>
            </a: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alters</a:t>
            </a:r>
            <a:r>
              <a:rPr lang="en-GB" dirty="0"/>
              <a:t> when it </a:t>
            </a: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alteration</a:t>
            </a:r>
            <a:r>
              <a:rPr lang="en-GB" dirty="0"/>
              <a:t> finds,</a:t>
            </a:r>
            <a:br>
              <a:rPr lang="en-GB" dirty="0"/>
            </a:br>
            <a:r>
              <a:rPr lang="en-GB" dirty="0"/>
              <a:t>Or bends with the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remover</a:t>
            </a:r>
            <a:r>
              <a:rPr lang="en-GB" dirty="0"/>
              <a:t> to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remove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r>
              <a:rPr lang="en-GB" dirty="0" smtClean="0"/>
              <a:t>Can you think of any reason why Shakespeare is so keen to use these pairs in the opening lines?  What might he be representing in language here?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0855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Sea and nature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Much loved by Shakespeare as a source of imagery…</a:t>
            </a:r>
          </a:p>
          <a:p>
            <a:r>
              <a:rPr lang="en-GB" dirty="0"/>
              <a:t>O no! it is an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ever-fixed mark</a:t>
            </a:r>
            <a:r>
              <a:rPr lang="en-GB" dirty="0"/>
              <a:t> </a:t>
            </a:r>
            <a:br>
              <a:rPr lang="en-GB" dirty="0"/>
            </a:br>
            <a:r>
              <a:rPr lang="en-GB" dirty="0"/>
              <a:t>That looks on </a:t>
            </a:r>
            <a:r>
              <a:rPr lang="en-GB" dirty="0" smtClean="0"/>
              <a:t>tempests </a:t>
            </a:r>
            <a:r>
              <a:rPr lang="en-GB" dirty="0"/>
              <a:t>and is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never shaken</a:t>
            </a:r>
            <a:r>
              <a:rPr lang="en-GB" dirty="0"/>
              <a:t>;</a:t>
            </a:r>
            <a:br>
              <a:rPr lang="en-GB" dirty="0"/>
            </a:br>
            <a:r>
              <a:rPr lang="en-GB" dirty="0"/>
              <a:t>It is the star to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every wandering bark</a:t>
            </a:r>
            <a:r>
              <a:rPr lang="en-GB" dirty="0"/>
              <a:t>,</a:t>
            </a:r>
            <a:br>
              <a:rPr lang="en-GB" dirty="0"/>
            </a:br>
            <a:r>
              <a:rPr lang="en-GB" dirty="0"/>
              <a:t>Whose worth's unknown, although his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height be taken</a:t>
            </a:r>
            <a:r>
              <a:rPr lang="en-GB" dirty="0"/>
              <a:t>.</a:t>
            </a:r>
            <a:br>
              <a:rPr lang="en-GB" dirty="0"/>
            </a:br>
            <a:endParaRPr lang="en-GB" dirty="0" smtClean="0"/>
          </a:p>
          <a:p>
            <a:r>
              <a:rPr lang="en-GB" dirty="0" smtClean="0"/>
              <a:t>What do you think the “bark” represents in this metaphor?</a:t>
            </a:r>
          </a:p>
          <a:p>
            <a:r>
              <a:rPr lang="en-GB" dirty="0" smtClean="0"/>
              <a:t>Why do you think that the sea is used so often to metaphorically explore the travails of the human condition?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176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and Love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Love's not Time's fool</a:t>
            </a:r>
            <a:r>
              <a:rPr lang="en-GB" dirty="0"/>
              <a:t>, though </a:t>
            </a:r>
            <a:r>
              <a:rPr lang="en-GB" b="1" dirty="0"/>
              <a:t>rosy lips and cheeks </a:t>
            </a:r>
            <a:br>
              <a:rPr lang="en-GB" b="1" dirty="0"/>
            </a:br>
            <a:r>
              <a:rPr lang="en-GB" dirty="0"/>
              <a:t>Within his bending </a:t>
            </a:r>
            <a:r>
              <a:rPr lang="en-GB" b="1" dirty="0"/>
              <a:t>sickle's</a:t>
            </a:r>
            <a:r>
              <a:rPr lang="en-GB" dirty="0"/>
              <a:t> compass come: </a:t>
            </a:r>
            <a:br>
              <a:rPr lang="en-GB" dirty="0"/>
            </a:br>
            <a:r>
              <a:rPr lang="en-GB" dirty="0"/>
              <a:t>Love alters not with his </a:t>
            </a:r>
            <a:r>
              <a:rPr lang="en-GB" u="sng" dirty="0"/>
              <a:t>brief</a:t>
            </a:r>
            <a:r>
              <a:rPr lang="en-GB" dirty="0"/>
              <a:t> hours and weeks, </a:t>
            </a:r>
            <a:br>
              <a:rPr lang="en-GB" dirty="0"/>
            </a:br>
            <a:r>
              <a:rPr lang="en-GB" dirty="0"/>
              <a:t>But bears it out even to the edge of </a:t>
            </a:r>
            <a:r>
              <a:rPr lang="en-GB" u="sng" dirty="0"/>
              <a:t>doom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Love is not controlled by time… what specific ideas do the highlighted words give you?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3032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 If this be error and upon me proved,</a:t>
            </a:r>
            <a:br>
              <a:rPr lang="en-GB" dirty="0"/>
            </a:br>
            <a:r>
              <a:rPr lang="en-GB" dirty="0"/>
              <a:t>   I never writ, nor no man ever loved. </a:t>
            </a:r>
          </a:p>
          <a:p>
            <a:r>
              <a:rPr lang="en-GB" dirty="0" smtClean="0"/>
              <a:t>What is the poet saying here?</a:t>
            </a:r>
          </a:p>
          <a:p>
            <a:endParaRPr lang="en-GB" dirty="0"/>
          </a:p>
          <a:p>
            <a:r>
              <a:rPr lang="en-GB" dirty="0" smtClean="0"/>
              <a:t>Why is he saying this – what point is he making?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2938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Essay thinking…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Question: Write </a:t>
            </a:r>
            <a:r>
              <a:rPr lang="en-GB" dirty="0"/>
              <a:t>about the attitudes to love in </a:t>
            </a:r>
            <a:r>
              <a:rPr lang="en-GB" i="1" dirty="0"/>
              <a:t>Sonnet 116</a:t>
            </a:r>
            <a:r>
              <a:rPr lang="en-GB" dirty="0"/>
              <a:t> and </a:t>
            </a:r>
            <a:r>
              <a:rPr lang="en-GB" i="1" dirty="0" smtClean="0"/>
              <a:t>one other poem</a:t>
            </a:r>
            <a:r>
              <a:rPr lang="en-GB" dirty="0" smtClean="0"/>
              <a:t>.  (which would you choose?)</a:t>
            </a:r>
            <a:endParaRPr lang="en-GB" dirty="0"/>
          </a:p>
          <a:p>
            <a:r>
              <a:rPr lang="en-GB" dirty="0" smtClean="0"/>
              <a:t>Answer: Points </a:t>
            </a:r>
            <a:r>
              <a:rPr lang="en-GB" dirty="0"/>
              <a:t>you could make:</a:t>
            </a:r>
          </a:p>
          <a:p>
            <a:r>
              <a:rPr lang="en-GB" dirty="0"/>
              <a:t>Both poems explore the </a:t>
            </a:r>
            <a:r>
              <a:rPr lang="en-GB" b="1" dirty="0"/>
              <a:t>power of love</a:t>
            </a:r>
            <a:r>
              <a:rPr lang="en-GB" dirty="0"/>
              <a:t>. In </a:t>
            </a:r>
            <a:r>
              <a:rPr lang="en-GB" i="1" dirty="0"/>
              <a:t>Sonnet 116</a:t>
            </a:r>
            <a:r>
              <a:rPr lang="en-GB" dirty="0"/>
              <a:t> love's ability to endure "even until the edge of doom" is praised.</a:t>
            </a:r>
          </a:p>
          <a:p>
            <a:r>
              <a:rPr lang="en-GB" dirty="0" smtClean="0"/>
              <a:t>In</a:t>
            </a:r>
            <a:r>
              <a:rPr lang="en-GB" dirty="0"/>
              <a:t> </a:t>
            </a:r>
            <a:r>
              <a:rPr lang="en-GB" i="1" dirty="0"/>
              <a:t>Sonnet 116</a:t>
            </a:r>
            <a:r>
              <a:rPr lang="en-GB" dirty="0"/>
              <a:t> love </a:t>
            </a:r>
            <a:r>
              <a:rPr lang="en-GB" b="1" dirty="0"/>
              <a:t>endures</a:t>
            </a:r>
            <a:r>
              <a:rPr lang="en-GB" dirty="0"/>
              <a:t> until time’s end</a:t>
            </a:r>
            <a:r>
              <a:rPr lang="en-GB" dirty="0" smtClean="0"/>
              <a:t>. This might compare to love fading over time, for example.</a:t>
            </a:r>
            <a:endParaRPr lang="en-GB" dirty="0"/>
          </a:p>
          <a:p>
            <a:r>
              <a:rPr lang="en-GB" dirty="0" smtClean="0"/>
              <a:t>Language </a:t>
            </a:r>
            <a:r>
              <a:rPr lang="en-GB" dirty="0"/>
              <a:t>associated with </a:t>
            </a:r>
            <a:r>
              <a:rPr lang="en-GB" b="1" dirty="0"/>
              <a:t>endurance and constancy</a:t>
            </a:r>
            <a:r>
              <a:rPr lang="en-GB" dirty="0"/>
              <a:t> shows a positive attitude to love in </a:t>
            </a:r>
            <a:r>
              <a:rPr lang="en-GB" i="1" dirty="0"/>
              <a:t>Sonnet 116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1162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220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SONNET  116: lesson</vt:lpstr>
      <vt:lpstr>TEXT</vt:lpstr>
      <vt:lpstr>Quick quiz:</vt:lpstr>
      <vt:lpstr>Ideas:</vt:lpstr>
      <vt:lpstr>Pairs:</vt:lpstr>
      <vt:lpstr>The Sea and nature</vt:lpstr>
      <vt:lpstr>Time and Love</vt:lpstr>
      <vt:lpstr>Conclusion</vt:lpstr>
      <vt:lpstr>Essay thinking…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SONNET  116: lesson</dc:title>
  <dc:creator>Peel, Jonathan</dc:creator>
  <cp:lastModifiedBy>stmaugerH01</cp:lastModifiedBy>
  <cp:revision>3</cp:revision>
  <dcterms:created xsi:type="dcterms:W3CDTF">2006-08-16T00:00:00Z</dcterms:created>
  <dcterms:modified xsi:type="dcterms:W3CDTF">2014-08-30T13:04:42Z</dcterms:modified>
</cp:coreProperties>
</file>