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322" r:id="rId4"/>
    <p:sldId id="323" r:id="rId5"/>
    <p:sldId id="324" r:id="rId6"/>
    <p:sldId id="325" r:id="rId7"/>
    <p:sldId id="326" r:id="rId8"/>
    <p:sldId id="327" r:id="rId9"/>
    <p:sldId id="321" r:id="rId10"/>
  </p:sldIdLst>
  <p:sldSz cx="9144000" cy="6858000" type="screen4x3"/>
  <p:notesSz cx="6858000" cy="9144000"/>
  <p:custDataLst>
    <p:tags r:id="rId1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kiosk/>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88F7"/>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5" autoAdjust="0"/>
    <p:restoredTop sz="94347" autoAdjust="0"/>
  </p:normalViewPr>
  <p:slideViewPr>
    <p:cSldViewPr>
      <p:cViewPr varScale="1">
        <p:scale>
          <a:sx n="76" d="100"/>
          <a:sy n="76" d="100"/>
        </p:scale>
        <p:origin x="-96" y="-52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B5DD88-9DC3-45AF-9279-B77D450C2CFD}" type="datetimeFigureOut">
              <a:rPr lang="en-GB" smtClean="0"/>
              <a:t>27/03/2015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D6B1C0-9900-4F81-99B1-34AAA9000DBC}" type="slidenum">
              <a:rPr lang="en-GB" smtClean="0"/>
              <a:t>‹#›</a:t>
            </a:fld>
            <a:endParaRPr lang="en-GB"/>
          </a:p>
        </p:txBody>
      </p:sp>
    </p:spTree>
    <p:extLst>
      <p:ext uri="{BB962C8B-B14F-4D97-AF65-F5344CB8AC3E}">
        <p14:creationId xmlns:p14="http://schemas.microsoft.com/office/powerpoint/2010/main" val="2776698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D6B1C0-9900-4F81-99B1-34AAA9000DBC}" type="slidenum">
              <a:rPr lang="en-GB" smtClean="0"/>
              <a:t>1</a:t>
            </a:fld>
            <a:endParaRPr lang="en-GB"/>
          </a:p>
        </p:txBody>
      </p:sp>
    </p:spTree>
    <p:extLst>
      <p:ext uri="{BB962C8B-B14F-4D97-AF65-F5344CB8AC3E}">
        <p14:creationId xmlns:p14="http://schemas.microsoft.com/office/powerpoint/2010/main" val="13643511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2</a:t>
            </a:fld>
            <a:endParaRPr lang="en-GB"/>
          </a:p>
        </p:txBody>
      </p:sp>
    </p:spTree>
    <p:extLst>
      <p:ext uri="{BB962C8B-B14F-4D97-AF65-F5344CB8AC3E}">
        <p14:creationId xmlns:p14="http://schemas.microsoft.com/office/powerpoint/2010/main" val="30382480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3</a:t>
            </a:fld>
            <a:endParaRPr lang="en-GB"/>
          </a:p>
        </p:txBody>
      </p:sp>
    </p:spTree>
    <p:extLst>
      <p:ext uri="{BB962C8B-B14F-4D97-AF65-F5344CB8AC3E}">
        <p14:creationId xmlns:p14="http://schemas.microsoft.com/office/powerpoint/2010/main" val="30382480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4</a:t>
            </a:fld>
            <a:endParaRPr lang="en-GB"/>
          </a:p>
        </p:txBody>
      </p:sp>
    </p:spTree>
    <p:extLst>
      <p:ext uri="{BB962C8B-B14F-4D97-AF65-F5344CB8AC3E}">
        <p14:creationId xmlns:p14="http://schemas.microsoft.com/office/powerpoint/2010/main" val="30382480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5</a:t>
            </a:fld>
            <a:endParaRPr lang="en-GB"/>
          </a:p>
        </p:txBody>
      </p:sp>
    </p:spTree>
    <p:extLst>
      <p:ext uri="{BB962C8B-B14F-4D97-AF65-F5344CB8AC3E}">
        <p14:creationId xmlns:p14="http://schemas.microsoft.com/office/powerpoint/2010/main" val="30382480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6</a:t>
            </a:fld>
            <a:endParaRPr lang="en-GB"/>
          </a:p>
        </p:txBody>
      </p:sp>
    </p:spTree>
    <p:extLst>
      <p:ext uri="{BB962C8B-B14F-4D97-AF65-F5344CB8AC3E}">
        <p14:creationId xmlns:p14="http://schemas.microsoft.com/office/powerpoint/2010/main" val="30382480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7</a:t>
            </a:fld>
            <a:endParaRPr lang="en-GB"/>
          </a:p>
        </p:txBody>
      </p:sp>
    </p:spTree>
    <p:extLst>
      <p:ext uri="{BB962C8B-B14F-4D97-AF65-F5344CB8AC3E}">
        <p14:creationId xmlns:p14="http://schemas.microsoft.com/office/powerpoint/2010/main" val="3038248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BD6B1C0-9900-4F81-99B1-34AAA9000DBC}" type="slidenum">
              <a:rPr lang="en-GB" smtClean="0"/>
              <a:t>8</a:t>
            </a:fld>
            <a:endParaRPr lang="en-GB"/>
          </a:p>
        </p:txBody>
      </p:sp>
    </p:spTree>
    <p:extLst>
      <p:ext uri="{BB962C8B-B14F-4D97-AF65-F5344CB8AC3E}">
        <p14:creationId xmlns:p14="http://schemas.microsoft.com/office/powerpoint/2010/main" val="30382480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9</a:t>
            </a:fld>
            <a:endParaRPr lang="en-GB"/>
          </a:p>
        </p:txBody>
      </p:sp>
    </p:spTree>
    <p:extLst>
      <p:ext uri="{BB962C8B-B14F-4D97-AF65-F5344CB8AC3E}">
        <p14:creationId xmlns:p14="http://schemas.microsoft.com/office/powerpoint/2010/main" val="30382480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E975A66-E399-43BD-9E27-8D26794165DD}" type="datetimeFigureOut">
              <a:rPr lang="en-GB" smtClean="0"/>
              <a:t>27/03/2015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38490997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E975A66-E399-43BD-9E27-8D26794165DD}" type="datetimeFigureOut">
              <a:rPr lang="en-GB" smtClean="0"/>
              <a:t>27/03/2015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229668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E975A66-E399-43BD-9E27-8D26794165DD}" type="datetimeFigureOut">
              <a:rPr lang="en-GB" smtClean="0"/>
              <a:t>27/03/2015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4291762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E975A66-E399-43BD-9E27-8D26794165DD}" type="datetimeFigureOut">
              <a:rPr lang="en-GB" smtClean="0"/>
              <a:t>27/03/2015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205637331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975A66-E399-43BD-9E27-8D26794165DD}" type="datetimeFigureOut">
              <a:rPr lang="en-GB" smtClean="0"/>
              <a:t>27/03/2015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2174325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E975A66-E399-43BD-9E27-8D26794165DD}" type="datetimeFigureOut">
              <a:rPr lang="en-GB" smtClean="0"/>
              <a:t>27/03/2015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640182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E975A66-E399-43BD-9E27-8D26794165DD}" type="datetimeFigureOut">
              <a:rPr lang="en-GB" smtClean="0"/>
              <a:t>27/03/2015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1417936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E975A66-E399-43BD-9E27-8D26794165DD}" type="datetimeFigureOut">
              <a:rPr lang="en-GB" smtClean="0"/>
              <a:t>27/03/2015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1750263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975A66-E399-43BD-9E27-8D26794165DD}" type="datetimeFigureOut">
              <a:rPr lang="en-GB" smtClean="0"/>
              <a:t>27/03/2015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1733344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975A66-E399-43BD-9E27-8D26794165DD}" type="datetimeFigureOut">
              <a:rPr lang="en-GB" smtClean="0"/>
              <a:t>27/03/2015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1413587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975A66-E399-43BD-9E27-8D26794165DD}" type="datetimeFigureOut">
              <a:rPr lang="en-GB" smtClean="0"/>
              <a:t>27/03/2015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4062700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975A66-E399-43BD-9E27-8D26794165DD}" type="datetimeFigureOut">
              <a:rPr lang="en-GB" smtClean="0"/>
              <a:t>27/03/2015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F5655E-D9A6-4A47-A8EC-BE06B62A7F6B}" type="slidenum">
              <a:rPr lang="en-GB" smtClean="0"/>
              <a:t>‹#›</a:t>
            </a:fld>
            <a:endParaRPr lang="en-GB"/>
          </a:p>
        </p:txBody>
      </p:sp>
    </p:spTree>
    <p:extLst>
      <p:ext uri="{BB962C8B-B14F-4D97-AF65-F5344CB8AC3E}">
        <p14:creationId xmlns:p14="http://schemas.microsoft.com/office/powerpoint/2010/main" val="26607471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8000">
            <a:alpha val="40000"/>
          </a:srgb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844824"/>
            <a:ext cx="7992888" cy="3168352"/>
          </a:xfrm>
        </p:spPr>
        <p:txBody>
          <a:bodyPr>
            <a:normAutofit/>
          </a:bodyPr>
          <a:lstStyle/>
          <a:p>
            <a:r>
              <a:rPr lang="en-GB" sz="6000" b="1" dirty="0">
                <a:solidFill>
                  <a:schemeClr val="bg1"/>
                </a:solidFill>
              </a:rPr>
              <a:t>Immunology</a:t>
            </a:r>
          </a:p>
        </p:txBody>
      </p:sp>
      <p:sp>
        <p:nvSpPr>
          <p:cNvPr id="5" name="Rounded Rectangle 4">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9"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smtClean="0"/>
              <a:t>6 </a:t>
            </a:r>
            <a:r>
              <a:rPr lang="en-GB" sz="2800" dirty="0"/>
              <a:t>The immune system</a:t>
            </a:r>
            <a:r>
              <a:rPr lang="en-GB" sz="2800" dirty="0">
                <a:solidFill>
                  <a:srgbClr val="7F7F7F"/>
                </a:solidFill>
              </a:rPr>
              <a:t>	Key concepts</a:t>
            </a:r>
          </a:p>
        </p:txBody>
      </p:sp>
      <p:sp>
        <p:nvSpPr>
          <p:cNvPr id="11" name="TextBox 10"/>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12" name="Straight Connector 11"/>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034001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1426567"/>
            <a:ext cx="8229600" cy="3845024"/>
          </a:xfrm>
        </p:spPr>
        <p:txBody>
          <a:bodyPr>
            <a:noAutofit/>
          </a:bodyPr>
          <a:lstStyle/>
          <a:p>
            <a:pPr marL="0" indent="0">
              <a:buNone/>
            </a:pPr>
            <a:r>
              <a:rPr lang="en-GB" b="1" dirty="0"/>
              <a:t>Introduction: Antigens and antibodies</a:t>
            </a:r>
          </a:p>
          <a:p>
            <a:pPr marL="0" indent="0">
              <a:buNone/>
            </a:pPr>
            <a:r>
              <a:rPr lang="en-GB" sz="2400" dirty="0"/>
              <a:t>The immune system is dependent on the interaction between the antibodies produced by the bodies white blood cells and the antigens on the surface of every cell.</a:t>
            </a:r>
          </a:p>
        </p:txBody>
      </p:sp>
      <p:sp>
        <p:nvSpPr>
          <p:cNvPr id="21" name="Rounded Rectangle 20">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6 The immune system</a:t>
            </a:r>
            <a:r>
              <a:rPr lang="en-GB" sz="2800" dirty="0">
                <a:solidFill>
                  <a:srgbClr val="7F7F7F"/>
                </a:solidFill>
              </a:rPr>
              <a:t>	Key concepts</a:t>
            </a:r>
          </a:p>
        </p:txBody>
      </p:sp>
      <p:sp>
        <p:nvSpPr>
          <p:cNvPr id="29" name="TextBox 2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179802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1867" y="2661949"/>
            <a:ext cx="3644465" cy="2031325"/>
          </a:xfrm>
          <a:prstGeom prst="rect">
            <a:avLst/>
          </a:prstGeom>
        </p:spPr>
        <p:txBody>
          <a:bodyPr wrap="square">
            <a:spAutoFit/>
          </a:bodyPr>
          <a:lstStyle/>
          <a:p>
            <a:r>
              <a:rPr lang="en-GB" sz="1400" dirty="0"/>
              <a:t>Antigen. Antigens are glycoproteins (a combination of protein and carbohydrate) found on the surface of every cell. The glycoproteins are genetically determined and become embedded in the cell surface membrane, uniquely identifying the cell type. Antigens from an organisms own body are referred to as ‘self’ – those from another organisms are known as ‘foreign’.</a:t>
            </a:r>
          </a:p>
        </p:txBody>
      </p:sp>
      <p:sp>
        <p:nvSpPr>
          <p:cNvPr id="3" name="Content Placeholder 2"/>
          <p:cNvSpPr>
            <a:spLocks noGrp="1"/>
          </p:cNvSpPr>
          <p:nvPr>
            <p:ph idx="1"/>
          </p:nvPr>
        </p:nvSpPr>
        <p:spPr>
          <a:xfrm>
            <a:off x="518864" y="1426567"/>
            <a:ext cx="8229600" cy="403899"/>
          </a:xfrm>
        </p:spPr>
        <p:txBody>
          <a:bodyPr>
            <a:noAutofit/>
          </a:bodyPr>
          <a:lstStyle/>
          <a:p>
            <a:pPr marL="0" indent="0">
              <a:buNone/>
            </a:pPr>
            <a:r>
              <a:rPr lang="en-GB" sz="2400" dirty="0" smtClean="0"/>
              <a:t>Click on the six hotspots to learn more.</a:t>
            </a:r>
            <a:endParaRPr lang="en-GB" sz="2400" dirty="0"/>
          </a:p>
        </p:txBody>
      </p:sp>
      <p:sp>
        <p:nvSpPr>
          <p:cNvPr id="21" name="Rounded Rectangle 20">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6 The immune system</a:t>
            </a:r>
            <a:r>
              <a:rPr lang="en-GB" sz="2800" dirty="0">
                <a:solidFill>
                  <a:srgbClr val="7F7F7F"/>
                </a:solidFill>
              </a:rPr>
              <a:t>	Key concepts</a:t>
            </a:r>
          </a:p>
        </p:txBody>
      </p:sp>
      <p:sp>
        <p:nvSpPr>
          <p:cNvPr id="29" name="TextBox 2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grpSp>
        <p:nvGrpSpPr>
          <p:cNvPr id="2" name="Group 1"/>
          <p:cNvGrpSpPr/>
          <p:nvPr/>
        </p:nvGrpSpPr>
        <p:grpSpPr>
          <a:xfrm>
            <a:off x="464299" y="4854053"/>
            <a:ext cx="2060161" cy="1178387"/>
            <a:chOff x="1183640" y="4446125"/>
            <a:chExt cx="2060161" cy="1178387"/>
          </a:xfrm>
        </p:grpSpPr>
        <p:sp>
          <p:nvSpPr>
            <p:cNvPr id="8" name="Rounded Rectangle 7"/>
            <p:cNvSpPr/>
            <p:nvPr/>
          </p:nvSpPr>
          <p:spPr>
            <a:xfrm>
              <a:off x="1183640" y="4653135"/>
              <a:ext cx="1804184" cy="971377"/>
            </a:xfrm>
            <a:prstGeom prst="roundRect">
              <a:avLst/>
            </a:prstGeom>
            <a:solidFill>
              <a:schemeClr val="accent5">
                <a:lumMod val="40000"/>
                <a:lumOff val="60000"/>
              </a:schemeClr>
            </a:solidFill>
            <a:ln w="76200">
              <a:solidFill>
                <a:srgbClr val="FFC000"/>
              </a:solidFill>
            </a:ln>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GB" sz="1400" b="1" dirty="0">
                  <a:solidFill>
                    <a:srgbClr val="000000"/>
                  </a:solidFill>
                  <a:effectLst/>
                  <a:ea typeface="Calibri"/>
                  <a:cs typeface="Times New Roman"/>
                </a:rPr>
                <a:t>Bacterium</a:t>
              </a:r>
              <a:endParaRPr lang="en-GB" sz="1400" dirty="0">
                <a:effectLst/>
                <a:ea typeface="Calibri"/>
                <a:cs typeface="Times New Roman"/>
              </a:endParaRPr>
            </a:p>
          </p:txBody>
        </p:sp>
        <p:sp>
          <p:nvSpPr>
            <p:cNvPr id="9" name="Isosceles Triangle 8"/>
            <p:cNvSpPr/>
            <p:nvPr/>
          </p:nvSpPr>
          <p:spPr>
            <a:xfrm rot="5400000">
              <a:off x="2951701" y="4805004"/>
              <a:ext cx="342900" cy="241300"/>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0" name="Isosceles Triangle 9"/>
            <p:cNvSpPr/>
            <p:nvPr/>
          </p:nvSpPr>
          <p:spPr>
            <a:xfrm rot="5400000">
              <a:off x="2948206" y="5324185"/>
              <a:ext cx="341630" cy="238125"/>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1" name="Isosceles Triangle 10"/>
            <p:cNvSpPr/>
            <p:nvPr/>
          </p:nvSpPr>
          <p:spPr>
            <a:xfrm>
              <a:off x="2297246" y="4446125"/>
              <a:ext cx="342900" cy="207010"/>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grpSp>
      <p:grpSp>
        <p:nvGrpSpPr>
          <p:cNvPr id="14" name="Group 13"/>
          <p:cNvGrpSpPr/>
          <p:nvPr/>
        </p:nvGrpSpPr>
        <p:grpSpPr>
          <a:xfrm rot="18500684">
            <a:off x="3898441" y="2251763"/>
            <a:ext cx="1968500" cy="1419224"/>
            <a:chOff x="0" y="0"/>
            <a:chExt cx="1968500" cy="1419810"/>
          </a:xfrm>
        </p:grpSpPr>
        <p:sp>
          <p:nvSpPr>
            <p:cNvPr id="15" name="Rectangle 14"/>
            <p:cNvSpPr/>
            <p:nvPr/>
          </p:nvSpPr>
          <p:spPr>
            <a:xfrm rot="2689422">
              <a:off x="0" y="142875"/>
              <a:ext cx="794958" cy="11863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6" name="Rectangle 15"/>
            <p:cNvSpPr/>
            <p:nvPr/>
          </p:nvSpPr>
          <p:spPr>
            <a:xfrm rot="18889422">
              <a:off x="-52388" y="833438"/>
              <a:ext cx="830407" cy="11356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7" name="Rectangle 16"/>
            <p:cNvSpPr/>
            <p:nvPr/>
          </p:nvSpPr>
          <p:spPr>
            <a:xfrm>
              <a:off x="647700" y="409575"/>
              <a:ext cx="1320800" cy="11747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8" name="Rectangle 17"/>
            <p:cNvSpPr/>
            <p:nvPr/>
          </p:nvSpPr>
          <p:spPr>
            <a:xfrm rot="8089422">
              <a:off x="57150" y="971550"/>
              <a:ext cx="782955" cy="11356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9" name="Rectangle 18"/>
            <p:cNvSpPr/>
            <p:nvPr/>
          </p:nvSpPr>
          <p:spPr>
            <a:xfrm>
              <a:off x="600075" y="552450"/>
              <a:ext cx="1368425" cy="12192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0" name="Rectangle 19"/>
            <p:cNvSpPr/>
            <p:nvPr/>
          </p:nvSpPr>
          <p:spPr>
            <a:xfrm rot="2689422">
              <a:off x="95250" y="0"/>
              <a:ext cx="749647" cy="11863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grpSp>
      <p:grpSp>
        <p:nvGrpSpPr>
          <p:cNvPr id="22" name="Group 21"/>
          <p:cNvGrpSpPr/>
          <p:nvPr/>
        </p:nvGrpSpPr>
        <p:grpSpPr>
          <a:xfrm rot="18500684">
            <a:off x="5394803" y="4250076"/>
            <a:ext cx="2358413" cy="1418434"/>
            <a:chOff x="0" y="0"/>
            <a:chExt cx="1968500" cy="1419810"/>
          </a:xfrm>
        </p:grpSpPr>
        <p:sp>
          <p:nvSpPr>
            <p:cNvPr id="23" name="Rectangle 22"/>
            <p:cNvSpPr/>
            <p:nvPr/>
          </p:nvSpPr>
          <p:spPr>
            <a:xfrm rot="2689422">
              <a:off x="0" y="142875"/>
              <a:ext cx="794958" cy="11863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4" name="Rectangle 23"/>
            <p:cNvSpPr/>
            <p:nvPr/>
          </p:nvSpPr>
          <p:spPr>
            <a:xfrm rot="18889422">
              <a:off x="-52388" y="833438"/>
              <a:ext cx="830407" cy="11356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5" name="Rectangle 24"/>
            <p:cNvSpPr/>
            <p:nvPr/>
          </p:nvSpPr>
          <p:spPr>
            <a:xfrm>
              <a:off x="647700" y="409575"/>
              <a:ext cx="1320800" cy="11747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6" name="Rectangle 25"/>
            <p:cNvSpPr/>
            <p:nvPr/>
          </p:nvSpPr>
          <p:spPr>
            <a:xfrm rot="8089422">
              <a:off x="57150" y="971550"/>
              <a:ext cx="782955" cy="11356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8" name="Rectangle 27"/>
            <p:cNvSpPr/>
            <p:nvPr/>
          </p:nvSpPr>
          <p:spPr>
            <a:xfrm>
              <a:off x="600075" y="552450"/>
              <a:ext cx="1368425" cy="12192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31" name="Rectangle 30"/>
            <p:cNvSpPr/>
            <p:nvPr/>
          </p:nvSpPr>
          <p:spPr>
            <a:xfrm rot="2689422">
              <a:off x="95250" y="0"/>
              <a:ext cx="749647" cy="11863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grpSp>
      <p:grpSp>
        <p:nvGrpSpPr>
          <p:cNvPr id="32" name="Group 31"/>
          <p:cNvGrpSpPr/>
          <p:nvPr/>
        </p:nvGrpSpPr>
        <p:grpSpPr>
          <a:xfrm rot="20425636">
            <a:off x="2505186" y="5802508"/>
            <a:ext cx="1197886" cy="863637"/>
            <a:chOff x="0" y="0"/>
            <a:chExt cx="1968500" cy="1419810"/>
          </a:xfrm>
        </p:grpSpPr>
        <p:sp>
          <p:nvSpPr>
            <p:cNvPr id="33" name="Rectangle 32"/>
            <p:cNvSpPr/>
            <p:nvPr/>
          </p:nvSpPr>
          <p:spPr>
            <a:xfrm rot="2689422">
              <a:off x="0" y="142875"/>
              <a:ext cx="794958" cy="11863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34" name="Rectangle 33"/>
            <p:cNvSpPr/>
            <p:nvPr/>
          </p:nvSpPr>
          <p:spPr>
            <a:xfrm rot="18889422">
              <a:off x="-52388" y="833438"/>
              <a:ext cx="830407" cy="11356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35" name="Rectangle 34"/>
            <p:cNvSpPr/>
            <p:nvPr/>
          </p:nvSpPr>
          <p:spPr>
            <a:xfrm>
              <a:off x="647700" y="409575"/>
              <a:ext cx="1320800" cy="11747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36" name="Rectangle 35"/>
            <p:cNvSpPr/>
            <p:nvPr/>
          </p:nvSpPr>
          <p:spPr>
            <a:xfrm rot="8089422">
              <a:off x="57150" y="971550"/>
              <a:ext cx="782955" cy="11356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37" name="Rectangle 36"/>
            <p:cNvSpPr/>
            <p:nvPr/>
          </p:nvSpPr>
          <p:spPr>
            <a:xfrm>
              <a:off x="600075" y="552450"/>
              <a:ext cx="1368425" cy="12192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38" name="Rectangle 37"/>
            <p:cNvSpPr/>
            <p:nvPr/>
          </p:nvSpPr>
          <p:spPr>
            <a:xfrm rot="2689422">
              <a:off x="95250" y="0"/>
              <a:ext cx="749647" cy="11863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grpSp>
      <p:sp>
        <p:nvSpPr>
          <p:cNvPr id="5" name="Rectangle 4"/>
          <p:cNvSpPr/>
          <p:nvPr/>
        </p:nvSpPr>
        <p:spPr>
          <a:xfrm>
            <a:off x="1411465" y="4693274"/>
            <a:ext cx="712263" cy="367789"/>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p:cNvSpPr/>
          <p:nvPr/>
        </p:nvSpPr>
        <p:spPr>
          <a:xfrm>
            <a:off x="5890664" y="1517999"/>
            <a:ext cx="2357990" cy="1384995"/>
          </a:xfrm>
          <a:prstGeom prst="rect">
            <a:avLst/>
          </a:prstGeom>
        </p:spPr>
        <p:txBody>
          <a:bodyPr wrap="square">
            <a:spAutoFit/>
          </a:bodyPr>
          <a:lstStyle/>
          <a:p>
            <a:r>
              <a:rPr lang="en-GB" sz="1400" dirty="0"/>
              <a:t>Antibody. </a:t>
            </a:r>
            <a:r>
              <a:rPr lang="en-GB" sz="1400" dirty="0" smtClean="0"/>
              <a:t>Antibodies </a:t>
            </a:r>
            <a:r>
              <a:rPr lang="en-GB" sz="1400" dirty="0"/>
              <a:t>are special proteins known as immunoglobulins, made up of four polypeptide chains. They are highly specific to a particular antigen.</a:t>
            </a:r>
          </a:p>
        </p:txBody>
      </p:sp>
      <p:sp>
        <p:nvSpPr>
          <p:cNvPr id="40" name="Rectangle 39"/>
          <p:cNvSpPr/>
          <p:nvPr/>
        </p:nvSpPr>
        <p:spPr>
          <a:xfrm rot="18791574">
            <a:off x="3777010" y="2339321"/>
            <a:ext cx="1896646" cy="115688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p:cNvSpPr/>
          <p:nvPr/>
        </p:nvSpPr>
        <p:spPr>
          <a:xfrm>
            <a:off x="3240582" y="6310466"/>
            <a:ext cx="2174932" cy="307777"/>
          </a:xfrm>
          <a:prstGeom prst="rect">
            <a:avLst/>
          </a:prstGeom>
        </p:spPr>
        <p:txBody>
          <a:bodyPr wrap="square">
            <a:spAutoFit/>
          </a:bodyPr>
          <a:lstStyle/>
          <a:p>
            <a:r>
              <a:rPr lang="en-GB" sz="1400" dirty="0"/>
              <a:t>Antigen-antibody complex.</a:t>
            </a:r>
          </a:p>
        </p:txBody>
      </p:sp>
      <p:sp>
        <p:nvSpPr>
          <p:cNvPr id="43" name="Rectangle 42"/>
          <p:cNvSpPr/>
          <p:nvPr/>
        </p:nvSpPr>
        <p:spPr>
          <a:xfrm rot="18883222">
            <a:off x="2359579" y="5741412"/>
            <a:ext cx="1258498" cy="733545"/>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Rectangle 43"/>
          <p:cNvSpPr/>
          <p:nvPr/>
        </p:nvSpPr>
        <p:spPr>
          <a:xfrm rot="18553269">
            <a:off x="6037813" y="4355057"/>
            <a:ext cx="1393190" cy="283845"/>
          </a:xfrm>
          <a:prstGeom prst="rect">
            <a:avLst/>
          </a:prstGeom>
          <a:solidFill>
            <a:schemeClr val="accent1">
              <a:alpha val="0"/>
            </a:schemeClr>
          </a:solidFill>
          <a:ln w="12700">
            <a:no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endParaRPr lang="en-GB" sz="1100" dirty="0">
              <a:effectLst/>
              <a:ea typeface="Calibri"/>
              <a:cs typeface="Times New Roman"/>
            </a:endParaRPr>
          </a:p>
        </p:txBody>
      </p:sp>
      <p:sp>
        <p:nvSpPr>
          <p:cNvPr id="45" name="Rectangle 44"/>
          <p:cNvSpPr/>
          <p:nvPr/>
        </p:nvSpPr>
        <p:spPr>
          <a:xfrm rot="15655372">
            <a:off x="5190724" y="4964074"/>
            <a:ext cx="449580" cy="369570"/>
          </a:xfrm>
          <a:prstGeom prst="rect">
            <a:avLst/>
          </a:prstGeom>
          <a:solidFill>
            <a:schemeClr val="accent1">
              <a:alpha val="0"/>
            </a:schemeClr>
          </a:solidFill>
          <a:ln w="12700">
            <a:no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endParaRPr lang="en-GB" sz="1100" dirty="0">
              <a:effectLst/>
              <a:ea typeface="Calibri"/>
              <a:cs typeface="Times New Roman"/>
            </a:endParaRPr>
          </a:p>
        </p:txBody>
      </p:sp>
      <p:sp>
        <p:nvSpPr>
          <p:cNvPr id="46" name="Rectangle 45"/>
          <p:cNvSpPr/>
          <p:nvPr/>
        </p:nvSpPr>
        <p:spPr>
          <a:xfrm rot="15727092">
            <a:off x="5739138" y="4802947"/>
            <a:ext cx="314325" cy="554990"/>
          </a:xfrm>
          <a:prstGeom prst="rect">
            <a:avLst/>
          </a:prstGeom>
          <a:solidFill>
            <a:schemeClr val="accent1">
              <a:alpha val="0"/>
            </a:schemeClr>
          </a:solidFill>
          <a:ln w="12700">
            <a:no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endParaRPr lang="en-GB" sz="1100" dirty="0">
              <a:effectLst/>
              <a:ea typeface="Calibri"/>
              <a:cs typeface="Times New Roman"/>
            </a:endParaRPr>
          </a:p>
        </p:txBody>
      </p:sp>
      <p:sp>
        <p:nvSpPr>
          <p:cNvPr id="47" name="Rectangle 46"/>
          <p:cNvSpPr/>
          <p:nvPr/>
        </p:nvSpPr>
        <p:spPr>
          <a:xfrm>
            <a:off x="3316623" y="4221088"/>
            <a:ext cx="2047465" cy="1600438"/>
          </a:xfrm>
          <a:prstGeom prst="rect">
            <a:avLst/>
          </a:prstGeom>
        </p:spPr>
        <p:txBody>
          <a:bodyPr wrap="square">
            <a:spAutoFit/>
          </a:bodyPr>
          <a:lstStyle/>
          <a:p>
            <a:r>
              <a:rPr lang="en-GB" sz="1400" dirty="0"/>
              <a:t>Antigen binding site. Specific sequences of amino acids creates a specific region for the binding of antigens. This region varies between different antibodies.</a:t>
            </a:r>
          </a:p>
        </p:txBody>
      </p:sp>
      <p:sp>
        <p:nvSpPr>
          <p:cNvPr id="48" name="Rectangle 47"/>
          <p:cNvSpPr/>
          <p:nvPr/>
        </p:nvSpPr>
        <p:spPr>
          <a:xfrm>
            <a:off x="5220072" y="4273932"/>
            <a:ext cx="1178995" cy="523220"/>
          </a:xfrm>
          <a:prstGeom prst="rect">
            <a:avLst/>
          </a:prstGeom>
        </p:spPr>
        <p:txBody>
          <a:bodyPr wrap="square">
            <a:spAutoFit/>
          </a:bodyPr>
          <a:lstStyle/>
          <a:p>
            <a:r>
              <a:rPr lang="en-GB" sz="1400" dirty="0"/>
              <a:t>Light chain polypeptides.</a:t>
            </a:r>
          </a:p>
        </p:txBody>
      </p:sp>
      <p:sp>
        <p:nvSpPr>
          <p:cNvPr id="49" name="Rectangle 48"/>
          <p:cNvSpPr/>
          <p:nvPr/>
        </p:nvSpPr>
        <p:spPr>
          <a:xfrm>
            <a:off x="7659156" y="4359213"/>
            <a:ext cx="1178995" cy="1384995"/>
          </a:xfrm>
          <a:prstGeom prst="rect">
            <a:avLst/>
          </a:prstGeom>
        </p:spPr>
        <p:txBody>
          <a:bodyPr wrap="square">
            <a:spAutoFit/>
          </a:bodyPr>
          <a:lstStyle/>
          <a:p>
            <a:r>
              <a:rPr lang="en-GB" sz="1400" dirty="0"/>
              <a:t>Heavy chain polypeptides, bound together by disulphide bridges.</a:t>
            </a:r>
          </a:p>
        </p:txBody>
      </p:sp>
    </p:spTree>
    <p:extLst>
      <p:ext uri="{BB962C8B-B14F-4D97-AF65-F5344CB8AC3E}">
        <p14:creationId xmlns:p14="http://schemas.microsoft.com/office/powerpoint/2010/main" val="302631839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nextCondLst>
                <p:cond evt="onClick" delay="0">
                  <p:tgtEl>
                    <p:spTgt spid="5"/>
                  </p:tgtEl>
                </p:cond>
              </p:nextCondLst>
            </p:seq>
            <p:seq concurrent="1" nextAc="seek">
              <p:cTn id="7" restart="whenNotActive" fill="hold" evtFilter="cancelBubble" nodeType="interactiveSeq">
                <p:stCondLst>
                  <p:cond evt="onClick" delay="0">
                    <p:tgtEl>
                      <p:spTgt spid="40"/>
                    </p:tgtEl>
                  </p:cond>
                </p:stCondLst>
                <p:endSync evt="end" delay="0">
                  <p:rtn val="all"/>
                </p:endSync>
                <p:childTnLst>
                  <p:par>
                    <p:cTn id="8" fill="hold">
                      <p:stCondLst>
                        <p:cond delay="0"/>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9"/>
                                        </p:tgtEl>
                                        <p:attrNameLst>
                                          <p:attrName>style.visibility</p:attrName>
                                        </p:attrNameLst>
                                      </p:cBhvr>
                                      <p:to>
                                        <p:strVal val="visible"/>
                                      </p:to>
                                    </p:set>
                                  </p:childTnLst>
                                </p:cTn>
                              </p:par>
                            </p:childTnLst>
                          </p:cTn>
                        </p:par>
                      </p:childTnLst>
                    </p:cTn>
                  </p:par>
                </p:childTnLst>
              </p:cTn>
              <p:nextCondLst>
                <p:cond evt="onClick" delay="0">
                  <p:tgtEl>
                    <p:spTgt spid="40"/>
                  </p:tgtEl>
                </p:cond>
              </p:nextCondLst>
            </p:seq>
            <p:seq concurrent="1" nextAc="seek">
              <p:cTn id="12" restart="whenNotActive" fill="hold" evtFilter="cancelBubble" nodeType="interactiveSeq">
                <p:stCondLst>
                  <p:cond evt="onClick" delay="0">
                    <p:tgtEl>
                      <p:spTgt spid="43"/>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2"/>
                                        </p:tgtEl>
                                        <p:attrNameLst>
                                          <p:attrName>style.visibility</p:attrName>
                                        </p:attrNameLst>
                                      </p:cBhvr>
                                      <p:to>
                                        <p:strVal val="visible"/>
                                      </p:to>
                                    </p:set>
                                  </p:childTnLst>
                                </p:cTn>
                              </p:par>
                            </p:childTnLst>
                          </p:cTn>
                        </p:par>
                      </p:childTnLst>
                    </p:cTn>
                  </p:par>
                </p:childTnLst>
              </p:cTn>
              <p:nextCondLst>
                <p:cond evt="onClick" delay="0">
                  <p:tgtEl>
                    <p:spTgt spid="43"/>
                  </p:tgtEl>
                </p:cond>
              </p:nextCondLst>
            </p:seq>
            <p:seq concurrent="1" nextAc="seek">
              <p:cTn id="17" restart="whenNotActive" fill="hold" evtFilter="cancelBubble" nodeType="interactiveSeq">
                <p:stCondLst>
                  <p:cond evt="onClick" delay="0">
                    <p:tgtEl>
                      <p:spTgt spid="45"/>
                    </p:tgtEl>
                  </p:cond>
                </p:stCondLst>
                <p:endSync evt="end" delay="0">
                  <p:rtn val="all"/>
                </p:endSync>
                <p:childTnLst>
                  <p:par>
                    <p:cTn id="18" fill="hold">
                      <p:stCondLst>
                        <p:cond delay="0"/>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47"/>
                                        </p:tgtEl>
                                        <p:attrNameLst>
                                          <p:attrName>style.visibility</p:attrName>
                                        </p:attrNameLst>
                                      </p:cBhvr>
                                      <p:to>
                                        <p:strVal val="visible"/>
                                      </p:to>
                                    </p:set>
                                  </p:childTnLst>
                                </p:cTn>
                              </p:par>
                            </p:childTnLst>
                          </p:cTn>
                        </p:par>
                      </p:childTnLst>
                    </p:cTn>
                  </p:par>
                </p:childTnLst>
              </p:cTn>
              <p:nextCondLst>
                <p:cond evt="onClick" delay="0">
                  <p:tgtEl>
                    <p:spTgt spid="45"/>
                  </p:tgtEl>
                </p:cond>
              </p:nextCondLst>
            </p:seq>
            <p:seq concurrent="1" nextAc="seek">
              <p:cTn id="22" restart="whenNotActive" fill="hold" evtFilter="cancelBubble" nodeType="interactiveSeq">
                <p:stCondLst>
                  <p:cond evt="onClick" delay="0">
                    <p:tgtEl>
                      <p:spTgt spid="46"/>
                    </p:tgtEl>
                  </p:cond>
                </p:stCondLst>
                <p:endSync evt="end" delay="0">
                  <p:rtn val="all"/>
                </p:endSync>
                <p:childTnLst>
                  <p:par>
                    <p:cTn id="23" fill="hold">
                      <p:stCondLst>
                        <p:cond delay="0"/>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8"/>
                                        </p:tgtEl>
                                        <p:attrNameLst>
                                          <p:attrName>style.visibility</p:attrName>
                                        </p:attrNameLst>
                                      </p:cBhvr>
                                      <p:to>
                                        <p:strVal val="visible"/>
                                      </p:to>
                                    </p:set>
                                  </p:childTnLst>
                                </p:cTn>
                              </p:par>
                            </p:childTnLst>
                          </p:cTn>
                        </p:par>
                      </p:childTnLst>
                    </p:cTn>
                  </p:par>
                </p:childTnLst>
              </p:cTn>
              <p:nextCondLst>
                <p:cond evt="onClick" delay="0">
                  <p:tgtEl>
                    <p:spTgt spid="46"/>
                  </p:tgtEl>
                </p:cond>
              </p:nextCondLst>
            </p:seq>
            <p:seq concurrent="1" nextAc="seek">
              <p:cTn id="27" restart="whenNotActive" fill="hold" evtFilter="cancelBubble" nodeType="interactiveSeq">
                <p:stCondLst>
                  <p:cond evt="onClick" delay="0">
                    <p:tgtEl>
                      <p:spTgt spid="44"/>
                    </p:tgtEl>
                  </p:cond>
                </p:stCondLst>
                <p:endSync evt="end" delay="0">
                  <p:rtn val="all"/>
                </p:endSync>
                <p:childTnLst>
                  <p:par>
                    <p:cTn id="28" fill="hold">
                      <p:stCondLst>
                        <p:cond delay="0"/>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49"/>
                                        </p:tgtEl>
                                        <p:attrNameLst>
                                          <p:attrName>style.visibility</p:attrName>
                                        </p:attrNameLst>
                                      </p:cBhvr>
                                      <p:to>
                                        <p:strVal val="visible"/>
                                      </p:to>
                                    </p:set>
                                  </p:childTnLst>
                                </p:cTn>
                              </p:par>
                            </p:childTnLst>
                          </p:cTn>
                        </p:par>
                      </p:childTnLst>
                    </p:cTn>
                  </p:par>
                </p:childTnLst>
              </p:cTn>
              <p:nextCondLst>
                <p:cond evt="onClick" delay="0">
                  <p:tgtEl>
                    <p:spTgt spid="44"/>
                  </p:tgtEl>
                </p:cond>
              </p:nextCondLst>
            </p:seq>
          </p:childTnLst>
        </p:cTn>
      </p:par>
    </p:tnLst>
    <p:bldLst>
      <p:bldP spid="4" grpId="0"/>
      <p:bldP spid="39" grpId="0"/>
      <p:bldP spid="42" grpId="0"/>
      <p:bldP spid="47" grpId="0"/>
      <p:bldP spid="48" grpId="0"/>
      <p:bldP spid="4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1426567"/>
            <a:ext cx="8229600" cy="3845024"/>
          </a:xfrm>
        </p:spPr>
        <p:txBody>
          <a:bodyPr>
            <a:noAutofit/>
          </a:bodyPr>
          <a:lstStyle/>
          <a:p>
            <a:pPr marL="0" indent="0">
              <a:buNone/>
            </a:pPr>
            <a:r>
              <a:rPr lang="en-GB" b="1" dirty="0"/>
              <a:t>Non-specific </a:t>
            </a:r>
            <a:r>
              <a:rPr lang="en-GB" b="1" dirty="0" smtClean="0"/>
              <a:t>barriers</a:t>
            </a:r>
            <a:endParaRPr lang="en-GB" b="1" dirty="0"/>
          </a:p>
          <a:p>
            <a:pPr marL="0" indent="0">
              <a:buNone/>
            </a:pPr>
            <a:r>
              <a:rPr lang="en-GB" sz="1800" dirty="0"/>
              <a:t>The body prevents invasion from microorganisms using a range of non-specific methods. These prevent entry of pathogens into the body and subsequent destruction of any microorganisms that do gain entry</a:t>
            </a:r>
            <a:r>
              <a:rPr lang="en-GB" sz="1800" dirty="0" smtClean="0"/>
              <a:t>. Click on each method to learn more.</a:t>
            </a:r>
            <a:endParaRPr lang="en-GB" sz="1800" dirty="0"/>
          </a:p>
        </p:txBody>
      </p:sp>
      <p:sp>
        <p:nvSpPr>
          <p:cNvPr id="21" name="Rounded Rectangle 20">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6 The immune system</a:t>
            </a:r>
            <a:r>
              <a:rPr lang="en-GB" sz="2800" dirty="0">
                <a:solidFill>
                  <a:srgbClr val="7F7F7F"/>
                </a:solidFill>
              </a:rPr>
              <a:t>	Key concepts</a:t>
            </a:r>
          </a:p>
        </p:txBody>
      </p:sp>
      <p:sp>
        <p:nvSpPr>
          <p:cNvPr id="29" name="TextBox 2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7" name="Rounded Rectangle 6"/>
          <p:cNvSpPr/>
          <p:nvPr/>
        </p:nvSpPr>
        <p:spPr>
          <a:xfrm>
            <a:off x="608439" y="2925024"/>
            <a:ext cx="2268000" cy="360000"/>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dirty="0"/>
              <a:t>Skin</a:t>
            </a:r>
            <a:endParaRPr lang="en-GB" sz="2000" dirty="0">
              <a:solidFill>
                <a:srgbClr val="FFFFFF"/>
              </a:solidFill>
            </a:endParaRPr>
          </a:p>
        </p:txBody>
      </p:sp>
      <p:sp>
        <p:nvSpPr>
          <p:cNvPr id="8" name="Rounded Rectangle 7"/>
          <p:cNvSpPr/>
          <p:nvPr/>
        </p:nvSpPr>
        <p:spPr>
          <a:xfrm>
            <a:off x="608439" y="3429064"/>
            <a:ext cx="2268000" cy="360000"/>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dirty="0"/>
              <a:t>Mucus membranes</a:t>
            </a:r>
            <a:endParaRPr lang="en-GB" sz="2000" dirty="0">
              <a:solidFill>
                <a:srgbClr val="FFFFFF"/>
              </a:solidFill>
            </a:endParaRPr>
          </a:p>
        </p:txBody>
      </p:sp>
      <p:sp>
        <p:nvSpPr>
          <p:cNvPr id="9" name="Rounded Rectangle 8"/>
          <p:cNvSpPr/>
          <p:nvPr/>
        </p:nvSpPr>
        <p:spPr>
          <a:xfrm>
            <a:off x="608439" y="3933104"/>
            <a:ext cx="2268000" cy="360000"/>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dirty="0"/>
              <a:t>S</a:t>
            </a:r>
            <a:r>
              <a:rPr lang="en-GB" sz="2000" dirty="0" smtClean="0"/>
              <a:t>tomach </a:t>
            </a:r>
            <a:r>
              <a:rPr lang="en-GB" sz="2000" dirty="0"/>
              <a:t>acids </a:t>
            </a:r>
            <a:endParaRPr lang="en-GB" sz="2000" dirty="0">
              <a:solidFill>
                <a:srgbClr val="FFFFFF"/>
              </a:solidFill>
            </a:endParaRPr>
          </a:p>
        </p:txBody>
      </p:sp>
      <p:sp>
        <p:nvSpPr>
          <p:cNvPr id="10" name="Rounded Rectangle 9"/>
          <p:cNvSpPr/>
          <p:nvPr/>
        </p:nvSpPr>
        <p:spPr>
          <a:xfrm>
            <a:off x="608439" y="4437144"/>
            <a:ext cx="2268000" cy="360000"/>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dirty="0"/>
              <a:t>Enzymes</a:t>
            </a:r>
            <a:endParaRPr lang="en-GB" sz="2000" dirty="0">
              <a:solidFill>
                <a:srgbClr val="FFFFFF"/>
              </a:solidFill>
            </a:endParaRPr>
          </a:p>
        </p:txBody>
      </p:sp>
      <p:sp>
        <p:nvSpPr>
          <p:cNvPr id="11" name="Rounded Rectangle 10"/>
          <p:cNvSpPr/>
          <p:nvPr/>
        </p:nvSpPr>
        <p:spPr>
          <a:xfrm>
            <a:off x="608439" y="4941184"/>
            <a:ext cx="2268000" cy="360000"/>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dirty="0"/>
              <a:t>Phagocytes</a:t>
            </a:r>
            <a:endParaRPr lang="en-GB" sz="2000" dirty="0">
              <a:solidFill>
                <a:srgbClr val="FFFFFF"/>
              </a:solidFill>
            </a:endParaRPr>
          </a:p>
        </p:txBody>
      </p:sp>
      <p:sp>
        <p:nvSpPr>
          <p:cNvPr id="12" name="Rounded Rectangle 11"/>
          <p:cNvSpPr/>
          <p:nvPr/>
        </p:nvSpPr>
        <p:spPr>
          <a:xfrm>
            <a:off x="608439" y="5445224"/>
            <a:ext cx="2268000" cy="360000"/>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dirty="0"/>
              <a:t>Inflammation</a:t>
            </a:r>
            <a:endParaRPr lang="en-GB" sz="2000" dirty="0">
              <a:solidFill>
                <a:srgbClr val="FFFFFF"/>
              </a:solidFill>
            </a:endParaRPr>
          </a:p>
        </p:txBody>
      </p:sp>
      <p:sp>
        <p:nvSpPr>
          <p:cNvPr id="2" name="Rectangle 1"/>
          <p:cNvSpPr/>
          <p:nvPr/>
        </p:nvSpPr>
        <p:spPr>
          <a:xfrm>
            <a:off x="3491880" y="3068960"/>
            <a:ext cx="4572000" cy="1200329"/>
          </a:xfrm>
          <a:prstGeom prst="rect">
            <a:avLst/>
          </a:prstGeom>
        </p:spPr>
        <p:txBody>
          <a:bodyPr>
            <a:spAutoFit/>
          </a:bodyPr>
          <a:lstStyle/>
          <a:p>
            <a:r>
              <a:rPr lang="en-GB" sz="2400" dirty="0"/>
              <a:t>The skin acts as a physical barrier to the entry of microorganisms such as bacteria and viruses. </a:t>
            </a:r>
          </a:p>
        </p:txBody>
      </p:sp>
      <p:sp>
        <p:nvSpPr>
          <p:cNvPr id="14" name="Rectangle 13"/>
          <p:cNvSpPr/>
          <p:nvPr/>
        </p:nvSpPr>
        <p:spPr>
          <a:xfrm>
            <a:off x="3491880" y="3068960"/>
            <a:ext cx="4572000" cy="1569660"/>
          </a:xfrm>
          <a:prstGeom prst="rect">
            <a:avLst/>
          </a:prstGeom>
        </p:spPr>
        <p:txBody>
          <a:bodyPr>
            <a:spAutoFit/>
          </a:bodyPr>
          <a:lstStyle/>
          <a:p>
            <a:r>
              <a:rPr lang="en-GB" sz="2400" dirty="0"/>
              <a:t>The lining of the gut, respiratory system and reproductive system consists of epithelial layers protected by a layer of mucus.</a:t>
            </a:r>
          </a:p>
        </p:txBody>
      </p:sp>
      <p:sp>
        <p:nvSpPr>
          <p:cNvPr id="15" name="Rectangle 14"/>
          <p:cNvSpPr/>
          <p:nvPr/>
        </p:nvSpPr>
        <p:spPr>
          <a:xfrm>
            <a:off x="3491880" y="3068960"/>
            <a:ext cx="4572000" cy="1569660"/>
          </a:xfrm>
          <a:prstGeom prst="rect">
            <a:avLst/>
          </a:prstGeom>
        </p:spPr>
        <p:txBody>
          <a:bodyPr>
            <a:spAutoFit/>
          </a:bodyPr>
          <a:lstStyle/>
          <a:p>
            <a:r>
              <a:rPr lang="en-GB" sz="2400" dirty="0" smtClean="0"/>
              <a:t>The stomach secretes hydrochloric acid which destroy any pathogens that enter the body on the food that we eat.</a:t>
            </a:r>
            <a:endParaRPr lang="en-GB" sz="2400" dirty="0"/>
          </a:p>
        </p:txBody>
      </p:sp>
      <p:sp>
        <p:nvSpPr>
          <p:cNvPr id="16" name="Rectangle 15"/>
          <p:cNvSpPr/>
          <p:nvPr/>
        </p:nvSpPr>
        <p:spPr>
          <a:xfrm>
            <a:off x="3491880" y="3068960"/>
            <a:ext cx="4572000" cy="1569660"/>
          </a:xfrm>
          <a:prstGeom prst="rect">
            <a:avLst/>
          </a:prstGeom>
        </p:spPr>
        <p:txBody>
          <a:bodyPr>
            <a:spAutoFit/>
          </a:bodyPr>
          <a:lstStyle/>
          <a:p>
            <a:r>
              <a:rPr lang="en-GB" sz="2400" dirty="0"/>
              <a:t>Enzymes secreted in the stomach, tears, saliva and urine help destroy microbes before they can gain entry into the body.</a:t>
            </a:r>
          </a:p>
        </p:txBody>
      </p:sp>
      <p:sp>
        <p:nvSpPr>
          <p:cNvPr id="17" name="Rectangle 16"/>
          <p:cNvSpPr/>
          <p:nvPr/>
        </p:nvSpPr>
        <p:spPr>
          <a:xfrm>
            <a:off x="3491880" y="3068960"/>
            <a:ext cx="5200850" cy="1569660"/>
          </a:xfrm>
          <a:prstGeom prst="rect">
            <a:avLst/>
          </a:prstGeom>
        </p:spPr>
        <p:txBody>
          <a:bodyPr wrap="square">
            <a:spAutoFit/>
          </a:bodyPr>
          <a:lstStyle/>
          <a:p>
            <a:r>
              <a:rPr lang="en-GB" sz="2400" dirty="0" smtClean="0"/>
              <a:t>Phagocytes </a:t>
            </a:r>
            <a:r>
              <a:rPr lang="en-GB" sz="2400" dirty="0"/>
              <a:t>are white blood cells that engulf and digest any foreign particles, including microorganisms, that have entered the body.</a:t>
            </a:r>
          </a:p>
        </p:txBody>
      </p:sp>
      <p:sp>
        <p:nvSpPr>
          <p:cNvPr id="18" name="Rectangle 17"/>
          <p:cNvSpPr/>
          <p:nvPr/>
        </p:nvSpPr>
        <p:spPr>
          <a:xfrm>
            <a:off x="3491880" y="3068960"/>
            <a:ext cx="4572000" cy="1569660"/>
          </a:xfrm>
          <a:prstGeom prst="rect">
            <a:avLst/>
          </a:prstGeom>
        </p:spPr>
        <p:txBody>
          <a:bodyPr>
            <a:spAutoFit/>
          </a:bodyPr>
          <a:lstStyle/>
          <a:p>
            <a:r>
              <a:rPr lang="en-GB" sz="2400" dirty="0"/>
              <a:t>Dilation of blood vessels at the site of infection brings phagocytes. Proteins such as histamine aid this process.</a:t>
            </a:r>
          </a:p>
        </p:txBody>
      </p:sp>
      <p:pic>
        <p:nvPicPr>
          <p:cNvPr id="19" name="Picture 18"/>
          <p:cNvPicPr/>
          <p:nvPr/>
        </p:nvPicPr>
        <p:blipFill>
          <a:blip r:embed="rId3"/>
          <a:stretch>
            <a:fillRect/>
          </a:stretch>
        </p:blipFill>
        <p:spPr>
          <a:xfrm>
            <a:off x="3232749" y="4653428"/>
            <a:ext cx="5371699" cy="1121135"/>
          </a:xfrm>
          <a:prstGeom prst="rect">
            <a:avLst/>
          </a:prstGeom>
        </p:spPr>
      </p:pic>
      <p:sp>
        <p:nvSpPr>
          <p:cNvPr id="4" name="Rectangle 3"/>
          <p:cNvSpPr/>
          <p:nvPr/>
        </p:nvSpPr>
        <p:spPr>
          <a:xfrm>
            <a:off x="518864" y="5949280"/>
            <a:ext cx="6972867" cy="369332"/>
          </a:xfrm>
          <a:prstGeom prst="rect">
            <a:avLst/>
          </a:prstGeom>
        </p:spPr>
        <p:txBody>
          <a:bodyPr wrap="square">
            <a:spAutoFit/>
          </a:bodyPr>
          <a:lstStyle/>
          <a:p>
            <a:r>
              <a:rPr lang="en-GB" dirty="0" smtClean="0"/>
              <a:t>What </a:t>
            </a:r>
            <a:r>
              <a:rPr lang="en-GB" dirty="0"/>
              <a:t>are the advantages of having a </a:t>
            </a:r>
            <a:r>
              <a:rPr lang="en-GB" b="1" dirty="0"/>
              <a:t>non-specific</a:t>
            </a:r>
            <a:r>
              <a:rPr lang="en-GB" dirty="0"/>
              <a:t> immune response?</a:t>
            </a:r>
          </a:p>
        </p:txBody>
      </p:sp>
    </p:spTree>
    <p:extLst>
      <p:ext uri="{BB962C8B-B14F-4D97-AF65-F5344CB8AC3E}">
        <p14:creationId xmlns:p14="http://schemas.microsoft.com/office/powerpoint/2010/main" val="428655576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7" nodeType="afterEffect">
                                  <p:stCondLst>
                                    <p:cond delay="0"/>
                                  </p:stCondLst>
                                  <p:childTnLst>
                                    <p:set>
                                      <p:cBhvr>
                                        <p:cTn id="6" dur="1" fill="hold">
                                          <p:stCondLst>
                                            <p:cond delay="0"/>
                                          </p:stCondLst>
                                        </p:cTn>
                                        <p:tgtEl>
                                          <p:spTgt spid="2"/>
                                        </p:tgtEl>
                                        <p:attrNameLst>
                                          <p:attrName>style.visibility</p:attrName>
                                        </p:attrNameLst>
                                      </p:cBhvr>
                                      <p:to>
                                        <p:strVal val="hidden"/>
                                      </p:to>
                                    </p:set>
                                  </p:childTnLst>
                                </p:cTn>
                              </p:par>
                            </p:childTnLst>
                          </p:cTn>
                        </p:par>
                        <p:par>
                          <p:cTn id="7" fill="hold">
                            <p:stCondLst>
                              <p:cond delay="0"/>
                            </p:stCondLst>
                            <p:childTnLst>
                              <p:par>
                                <p:cTn id="8" presetID="1" presetClass="exit" presetSubtype="0" fill="hold" grpId="7" nodeType="afterEffect">
                                  <p:stCondLst>
                                    <p:cond delay="0"/>
                                  </p:stCondLst>
                                  <p:childTnLst>
                                    <p:set>
                                      <p:cBhvr>
                                        <p:cTn id="9" dur="1" fill="hold">
                                          <p:stCondLst>
                                            <p:cond delay="0"/>
                                          </p:stCondLst>
                                        </p:cTn>
                                        <p:tgtEl>
                                          <p:spTgt spid="14"/>
                                        </p:tgtEl>
                                        <p:attrNameLst>
                                          <p:attrName>style.visibility</p:attrName>
                                        </p:attrNameLst>
                                      </p:cBhvr>
                                      <p:to>
                                        <p:strVal val="hidden"/>
                                      </p:to>
                                    </p:set>
                                  </p:childTnLst>
                                </p:cTn>
                              </p:par>
                            </p:childTnLst>
                          </p:cTn>
                        </p:par>
                        <p:par>
                          <p:cTn id="10" fill="hold">
                            <p:stCondLst>
                              <p:cond delay="0"/>
                            </p:stCondLst>
                            <p:childTnLst>
                              <p:par>
                                <p:cTn id="11" presetID="1" presetClass="exit" presetSubtype="0" fill="hold" grpId="7" nodeType="afterEffect">
                                  <p:stCondLst>
                                    <p:cond delay="0"/>
                                  </p:stCondLst>
                                  <p:childTnLst>
                                    <p:set>
                                      <p:cBhvr>
                                        <p:cTn id="12" dur="1" fill="hold">
                                          <p:stCondLst>
                                            <p:cond delay="0"/>
                                          </p:stCondLst>
                                        </p:cTn>
                                        <p:tgtEl>
                                          <p:spTgt spid="15"/>
                                        </p:tgtEl>
                                        <p:attrNameLst>
                                          <p:attrName>style.visibility</p:attrName>
                                        </p:attrNameLst>
                                      </p:cBhvr>
                                      <p:to>
                                        <p:strVal val="hidden"/>
                                      </p:to>
                                    </p:set>
                                  </p:childTnLst>
                                </p:cTn>
                              </p:par>
                            </p:childTnLst>
                          </p:cTn>
                        </p:par>
                        <p:par>
                          <p:cTn id="13" fill="hold">
                            <p:stCondLst>
                              <p:cond delay="0"/>
                            </p:stCondLst>
                            <p:childTnLst>
                              <p:par>
                                <p:cTn id="14" presetID="1" presetClass="exit" presetSubtype="0" fill="hold" grpId="7" nodeType="afterEffect">
                                  <p:stCondLst>
                                    <p:cond delay="0"/>
                                  </p:stCondLst>
                                  <p:childTnLst>
                                    <p:set>
                                      <p:cBhvr>
                                        <p:cTn id="15" dur="1" fill="hold">
                                          <p:stCondLst>
                                            <p:cond delay="0"/>
                                          </p:stCondLst>
                                        </p:cTn>
                                        <p:tgtEl>
                                          <p:spTgt spid="16"/>
                                        </p:tgtEl>
                                        <p:attrNameLst>
                                          <p:attrName>style.visibility</p:attrName>
                                        </p:attrNameLst>
                                      </p:cBhvr>
                                      <p:to>
                                        <p:strVal val="hidden"/>
                                      </p:to>
                                    </p:set>
                                  </p:childTnLst>
                                </p:cTn>
                              </p:par>
                            </p:childTnLst>
                          </p:cTn>
                        </p:par>
                        <p:par>
                          <p:cTn id="16" fill="hold">
                            <p:stCondLst>
                              <p:cond delay="0"/>
                            </p:stCondLst>
                            <p:childTnLst>
                              <p:par>
                                <p:cTn id="17" presetID="1" presetClass="exit" presetSubtype="0" fill="hold" grpId="7" nodeType="afterEffect">
                                  <p:stCondLst>
                                    <p:cond delay="0"/>
                                  </p:stCondLst>
                                  <p:childTnLst>
                                    <p:set>
                                      <p:cBhvr>
                                        <p:cTn id="18" dur="1" fill="hold">
                                          <p:stCondLst>
                                            <p:cond delay="0"/>
                                          </p:stCondLst>
                                        </p:cTn>
                                        <p:tgtEl>
                                          <p:spTgt spid="17"/>
                                        </p:tgtEl>
                                        <p:attrNameLst>
                                          <p:attrName>style.visibility</p:attrName>
                                        </p:attrNameLst>
                                      </p:cBhvr>
                                      <p:to>
                                        <p:strVal val="hidden"/>
                                      </p:to>
                                    </p:set>
                                  </p:childTnLst>
                                </p:cTn>
                              </p:par>
                            </p:childTnLst>
                          </p:cTn>
                        </p:par>
                        <p:par>
                          <p:cTn id="19" fill="hold">
                            <p:stCondLst>
                              <p:cond delay="0"/>
                            </p:stCondLst>
                            <p:childTnLst>
                              <p:par>
                                <p:cTn id="20" presetID="1" presetClass="exit" presetSubtype="0" fill="hold" nodeType="afterEffect">
                                  <p:stCondLst>
                                    <p:cond delay="0"/>
                                  </p:stCondLst>
                                  <p:childTnLst>
                                    <p:set>
                                      <p:cBhvr>
                                        <p:cTn id="21" dur="1" fill="hold">
                                          <p:stCondLst>
                                            <p:cond delay="0"/>
                                          </p:stCondLst>
                                        </p:cTn>
                                        <p:tgtEl>
                                          <p:spTgt spid="19"/>
                                        </p:tgtEl>
                                        <p:attrNameLst>
                                          <p:attrName>style.visibility</p:attrName>
                                        </p:attrNameLst>
                                      </p:cBhvr>
                                      <p:to>
                                        <p:strVal val="hidden"/>
                                      </p:to>
                                    </p:set>
                                  </p:childTnLst>
                                </p:cTn>
                              </p:par>
                            </p:childTnLst>
                          </p:cTn>
                        </p:par>
                        <p:par>
                          <p:cTn id="22" fill="hold">
                            <p:stCondLst>
                              <p:cond delay="0"/>
                            </p:stCondLst>
                            <p:childTnLst>
                              <p:par>
                                <p:cTn id="23" presetID="1" presetClass="exit" presetSubtype="0" fill="hold" grpId="7" nodeType="afterEffect">
                                  <p:stCondLst>
                                    <p:cond delay="0"/>
                                  </p:stCondLst>
                                  <p:childTnLst>
                                    <p:set>
                                      <p:cBhvr>
                                        <p:cTn id="24" dur="1" fill="hold">
                                          <p:stCondLst>
                                            <p:cond delay="0"/>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25" restart="whenNotActive" fill="hold" evtFilter="cancelBubble" nodeType="interactiveSeq">
                <p:stCondLst>
                  <p:cond evt="onClick" delay="0">
                    <p:tgtEl>
                      <p:spTgt spid="7"/>
                    </p:tgtEl>
                  </p:cond>
                </p:stCondLst>
                <p:endSync evt="end" delay="0">
                  <p:rtn val="all"/>
                </p:endSync>
                <p:childTnLst>
                  <p:par>
                    <p:cTn id="26" fill="hold">
                      <p:stCondLst>
                        <p:cond delay="0"/>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2"/>
                                        </p:tgtEl>
                                        <p:attrNameLst>
                                          <p:attrName>style.visibility</p:attrName>
                                        </p:attrNameLst>
                                      </p:cBhvr>
                                      <p:to>
                                        <p:strVal val="visible"/>
                                      </p:to>
                                    </p:set>
                                  </p:childTnLst>
                                </p:cTn>
                              </p:par>
                              <p:par>
                                <p:cTn id="30" presetID="1" presetClass="exit" presetSubtype="0" fill="hold" grpId="4" nodeType="withEffect">
                                  <p:stCondLst>
                                    <p:cond delay="0"/>
                                  </p:stCondLst>
                                  <p:childTnLst>
                                    <p:set>
                                      <p:cBhvr>
                                        <p:cTn id="31" dur="1" fill="hold">
                                          <p:stCondLst>
                                            <p:cond delay="0"/>
                                          </p:stCondLst>
                                        </p:cTn>
                                        <p:tgtEl>
                                          <p:spTgt spid="14"/>
                                        </p:tgtEl>
                                        <p:attrNameLst>
                                          <p:attrName>style.visibility</p:attrName>
                                        </p:attrNameLst>
                                      </p:cBhvr>
                                      <p:to>
                                        <p:strVal val="hidden"/>
                                      </p:to>
                                    </p:set>
                                  </p:childTnLst>
                                </p:cTn>
                              </p:par>
                              <p:par>
                                <p:cTn id="32" presetID="1" presetClass="exit" presetSubtype="0" fill="hold" grpId="4" nodeType="withEffect">
                                  <p:stCondLst>
                                    <p:cond delay="0"/>
                                  </p:stCondLst>
                                  <p:childTnLst>
                                    <p:set>
                                      <p:cBhvr>
                                        <p:cTn id="33" dur="1" fill="hold">
                                          <p:stCondLst>
                                            <p:cond delay="0"/>
                                          </p:stCondLst>
                                        </p:cTn>
                                        <p:tgtEl>
                                          <p:spTgt spid="15"/>
                                        </p:tgtEl>
                                        <p:attrNameLst>
                                          <p:attrName>style.visibility</p:attrName>
                                        </p:attrNameLst>
                                      </p:cBhvr>
                                      <p:to>
                                        <p:strVal val="hidden"/>
                                      </p:to>
                                    </p:set>
                                  </p:childTnLst>
                                </p:cTn>
                              </p:par>
                              <p:par>
                                <p:cTn id="34" presetID="1" presetClass="exit" presetSubtype="0" fill="hold" grpId="4" nodeType="withEffect">
                                  <p:stCondLst>
                                    <p:cond delay="0"/>
                                  </p:stCondLst>
                                  <p:childTnLst>
                                    <p:set>
                                      <p:cBhvr>
                                        <p:cTn id="35" dur="1" fill="hold">
                                          <p:stCondLst>
                                            <p:cond delay="0"/>
                                          </p:stCondLst>
                                        </p:cTn>
                                        <p:tgtEl>
                                          <p:spTgt spid="16"/>
                                        </p:tgtEl>
                                        <p:attrNameLst>
                                          <p:attrName>style.visibility</p:attrName>
                                        </p:attrNameLst>
                                      </p:cBhvr>
                                      <p:to>
                                        <p:strVal val="hidden"/>
                                      </p:to>
                                    </p:set>
                                  </p:childTnLst>
                                </p:cTn>
                              </p:par>
                              <p:par>
                                <p:cTn id="36" presetID="1" presetClass="exit" presetSubtype="0" fill="hold" grpId="5" nodeType="withEffect">
                                  <p:stCondLst>
                                    <p:cond delay="0"/>
                                  </p:stCondLst>
                                  <p:childTnLst>
                                    <p:set>
                                      <p:cBhvr>
                                        <p:cTn id="37" dur="1" fill="hold">
                                          <p:stCondLst>
                                            <p:cond delay="0"/>
                                          </p:stCondLst>
                                        </p:cTn>
                                        <p:tgtEl>
                                          <p:spTgt spid="17"/>
                                        </p:tgtEl>
                                        <p:attrNameLst>
                                          <p:attrName>style.visibility</p:attrName>
                                        </p:attrNameLst>
                                      </p:cBhvr>
                                      <p:to>
                                        <p:strVal val="hidden"/>
                                      </p:to>
                                    </p:set>
                                  </p:childTnLst>
                                </p:cTn>
                              </p:par>
                              <p:par>
                                <p:cTn id="38" presetID="1" presetClass="exit" presetSubtype="0" fill="hold" nodeType="withEffect">
                                  <p:stCondLst>
                                    <p:cond delay="0"/>
                                  </p:stCondLst>
                                  <p:childTnLst>
                                    <p:set>
                                      <p:cBhvr>
                                        <p:cTn id="39" dur="1" fill="hold">
                                          <p:stCondLst>
                                            <p:cond delay="0"/>
                                          </p:stCondLst>
                                        </p:cTn>
                                        <p:tgtEl>
                                          <p:spTgt spid="19"/>
                                        </p:tgtEl>
                                        <p:attrNameLst>
                                          <p:attrName>style.visibility</p:attrName>
                                        </p:attrNameLst>
                                      </p:cBhvr>
                                      <p:to>
                                        <p:strVal val="hidden"/>
                                      </p:to>
                                    </p:set>
                                  </p:childTnLst>
                                </p:cTn>
                              </p:par>
                              <p:par>
                                <p:cTn id="40" presetID="1" presetClass="exit" presetSubtype="0" fill="hold" grpId="5" nodeType="withEffect">
                                  <p:stCondLst>
                                    <p:cond delay="0"/>
                                  </p:stCondLst>
                                  <p:childTnLst>
                                    <p:set>
                                      <p:cBhvr>
                                        <p:cTn id="41" dur="1" fill="hold">
                                          <p:stCondLst>
                                            <p:cond delay="0"/>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42" restart="whenNotActive" fill="hold" evtFilter="cancelBubble" nodeType="interactiveSeq">
                <p:stCondLst>
                  <p:cond evt="onClick" delay="0">
                    <p:tgtEl>
                      <p:spTgt spid="8"/>
                    </p:tgtEl>
                  </p:cond>
                </p:stCondLst>
                <p:endSync evt="end" delay="0">
                  <p:rtn val="all"/>
                </p:endSync>
                <p:childTnLst>
                  <p:par>
                    <p:cTn id="43" fill="hold">
                      <p:stCondLst>
                        <p:cond delay="0"/>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par>
                                <p:cTn id="47" presetID="1" presetClass="exit" presetSubtype="0" fill="hold" grpId="2" nodeType="withEffect">
                                  <p:stCondLst>
                                    <p:cond delay="0"/>
                                  </p:stCondLst>
                                  <p:childTnLst>
                                    <p:set>
                                      <p:cBhvr>
                                        <p:cTn id="48" dur="1" fill="hold">
                                          <p:stCondLst>
                                            <p:cond delay="0"/>
                                          </p:stCondLst>
                                        </p:cTn>
                                        <p:tgtEl>
                                          <p:spTgt spid="2"/>
                                        </p:tgtEl>
                                        <p:attrNameLst>
                                          <p:attrName>style.visibility</p:attrName>
                                        </p:attrNameLst>
                                      </p:cBhvr>
                                      <p:to>
                                        <p:strVal val="hidden"/>
                                      </p:to>
                                    </p:set>
                                  </p:childTnLst>
                                </p:cTn>
                              </p:par>
                              <p:par>
                                <p:cTn id="49" presetID="1" presetClass="exit" presetSubtype="0" fill="hold" grpId="2" nodeType="withEffect">
                                  <p:stCondLst>
                                    <p:cond delay="0"/>
                                  </p:stCondLst>
                                  <p:childTnLst>
                                    <p:set>
                                      <p:cBhvr>
                                        <p:cTn id="50" dur="1" fill="hold">
                                          <p:stCondLst>
                                            <p:cond delay="0"/>
                                          </p:stCondLst>
                                        </p:cTn>
                                        <p:tgtEl>
                                          <p:spTgt spid="15"/>
                                        </p:tgtEl>
                                        <p:attrNameLst>
                                          <p:attrName>style.visibility</p:attrName>
                                        </p:attrNameLst>
                                      </p:cBhvr>
                                      <p:to>
                                        <p:strVal val="hidden"/>
                                      </p:to>
                                    </p:set>
                                  </p:childTnLst>
                                </p:cTn>
                              </p:par>
                              <p:par>
                                <p:cTn id="51" presetID="1" presetClass="exit" presetSubtype="0" fill="hold" grpId="2" nodeType="withEffect">
                                  <p:stCondLst>
                                    <p:cond delay="0"/>
                                  </p:stCondLst>
                                  <p:childTnLst>
                                    <p:set>
                                      <p:cBhvr>
                                        <p:cTn id="52" dur="1" fill="hold">
                                          <p:stCondLst>
                                            <p:cond delay="0"/>
                                          </p:stCondLst>
                                        </p:cTn>
                                        <p:tgtEl>
                                          <p:spTgt spid="16"/>
                                        </p:tgtEl>
                                        <p:attrNameLst>
                                          <p:attrName>style.visibility</p:attrName>
                                        </p:attrNameLst>
                                      </p:cBhvr>
                                      <p:to>
                                        <p:strVal val="hidden"/>
                                      </p:to>
                                    </p:set>
                                  </p:childTnLst>
                                </p:cTn>
                              </p:par>
                              <p:par>
                                <p:cTn id="53" presetID="1" presetClass="exit" presetSubtype="0" fill="hold" grpId="2" nodeType="withEffect">
                                  <p:stCondLst>
                                    <p:cond delay="0"/>
                                  </p:stCondLst>
                                  <p:childTnLst>
                                    <p:set>
                                      <p:cBhvr>
                                        <p:cTn id="54" dur="1" fill="hold">
                                          <p:stCondLst>
                                            <p:cond delay="0"/>
                                          </p:stCondLst>
                                        </p:cTn>
                                        <p:tgtEl>
                                          <p:spTgt spid="17"/>
                                        </p:tgtEl>
                                        <p:attrNameLst>
                                          <p:attrName>style.visibility</p:attrName>
                                        </p:attrNameLst>
                                      </p:cBhvr>
                                      <p:to>
                                        <p:strVal val="hidden"/>
                                      </p:to>
                                    </p:set>
                                  </p:childTnLst>
                                </p:cTn>
                              </p:par>
                              <p:par>
                                <p:cTn id="55" presetID="1" presetClass="exit" presetSubtype="0" fill="hold" nodeType="withEffect">
                                  <p:stCondLst>
                                    <p:cond delay="0"/>
                                  </p:stCondLst>
                                  <p:childTnLst>
                                    <p:set>
                                      <p:cBhvr>
                                        <p:cTn id="56" dur="1" fill="hold">
                                          <p:stCondLst>
                                            <p:cond delay="0"/>
                                          </p:stCondLst>
                                        </p:cTn>
                                        <p:tgtEl>
                                          <p:spTgt spid="19"/>
                                        </p:tgtEl>
                                        <p:attrNameLst>
                                          <p:attrName>style.visibility</p:attrName>
                                        </p:attrNameLst>
                                      </p:cBhvr>
                                      <p:to>
                                        <p:strVal val="hidden"/>
                                      </p:to>
                                    </p:set>
                                  </p:childTnLst>
                                </p:cTn>
                              </p:par>
                              <p:par>
                                <p:cTn id="57" presetID="1" presetClass="exit" presetSubtype="0" fill="hold" grpId="2" nodeType="withEffect">
                                  <p:stCondLst>
                                    <p:cond delay="0"/>
                                  </p:stCondLst>
                                  <p:childTnLst>
                                    <p:set>
                                      <p:cBhvr>
                                        <p:cTn id="58" dur="1" fill="hold">
                                          <p:stCondLst>
                                            <p:cond delay="0"/>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59" restart="whenNotActive" fill="hold" evtFilter="cancelBubble" nodeType="interactiveSeq">
                <p:stCondLst>
                  <p:cond evt="onClick" delay="0">
                    <p:tgtEl>
                      <p:spTgt spid="9"/>
                    </p:tgtEl>
                  </p:cond>
                </p:stCondLst>
                <p:endSync evt="end" delay="0">
                  <p:rtn val="all"/>
                </p:endSync>
                <p:childTnLst>
                  <p:par>
                    <p:cTn id="60" fill="hold">
                      <p:stCondLst>
                        <p:cond delay="0"/>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15"/>
                                        </p:tgtEl>
                                        <p:attrNameLst>
                                          <p:attrName>style.visibility</p:attrName>
                                        </p:attrNameLst>
                                      </p:cBhvr>
                                      <p:to>
                                        <p:strVal val="visible"/>
                                      </p:to>
                                    </p:set>
                                  </p:childTnLst>
                                </p:cTn>
                              </p:par>
                              <p:par>
                                <p:cTn id="64" presetID="1" presetClass="exit" presetSubtype="0" fill="hold" grpId="3" nodeType="withEffect">
                                  <p:stCondLst>
                                    <p:cond delay="0"/>
                                  </p:stCondLst>
                                  <p:childTnLst>
                                    <p:set>
                                      <p:cBhvr>
                                        <p:cTn id="65" dur="1" fill="hold">
                                          <p:stCondLst>
                                            <p:cond delay="0"/>
                                          </p:stCondLst>
                                        </p:cTn>
                                        <p:tgtEl>
                                          <p:spTgt spid="2"/>
                                        </p:tgtEl>
                                        <p:attrNameLst>
                                          <p:attrName>style.visibility</p:attrName>
                                        </p:attrNameLst>
                                      </p:cBhvr>
                                      <p:to>
                                        <p:strVal val="hidden"/>
                                      </p:to>
                                    </p:set>
                                  </p:childTnLst>
                                </p:cTn>
                              </p:par>
                              <p:par>
                                <p:cTn id="66" presetID="1" presetClass="exit" presetSubtype="0" fill="hold" grpId="2" nodeType="withEffect">
                                  <p:stCondLst>
                                    <p:cond delay="0"/>
                                  </p:stCondLst>
                                  <p:childTnLst>
                                    <p:set>
                                      <p:cBhvr>
                                        <p:cTn id="67" dur="1" fill="hold">
                                          <p:stCondLst>
                                            <p:cond delay="0"/>
                                          </p:stCondLst>
                                        </p:cTn>
                                        <p:tgtEl>
                                          <p:spTgt spid="14"/>
                                        </p:tgtEl>
                                        <p:attrNameLst>
                                          <p:attrName>style.visibility</p:attrName>
                                        </p:attrNameLst>
                                      </p:cBhvr>
                                      <p:to>
                                        <p:strVal val="hidden"/>
                                      </p:to>
                                    </p:set>
                                  </p:childTnLst>
                                </p:cTn>
                              </p:par>
                              <p:par>
                                <p:cTn id="68" presetID="1" presetClass="exit" presetSubtype="0" fill="hold" grpId="3" nodeType="withEffect">
                                  <p:stCondLst>
                                    <p:cond delay="0"/>
                                  </p:stCondLst>
                                  <p:childTnLst>
                                    <p:set>
                                      <p:cBhvr>
                                        <p:cTn id="69" dur="1" fill="hold">
                                          <p:stCondLst>
                                            <p:cond delay="0"/>
                                          </p:stCondLst>
                                        </p:cTn>
                                        <p:tgtEl>
                                          <p:spTgt spid="16"/>
                                        </p:tgtEl>
                                        <p:attrNameLst>
                                          <p:attrName>style.visibility</p:attrName>
                                        </p:attrNameLst>
                                      </p:cBhvr>
                                      <p:to>
                                        <p:strVal val="hidden"/>
                                      </p:to>
                                    </p:set>
                                  </p:childTnLst>
                                </p:cTn>
                              </p:par>
                              <p:par>
                                <p:cTn id="70" presetID="1" presetClass="exit" presetSubtype="0" fill="hold" grpId="3" nodeType="withEffect">
                                  <p:stCondLst>
                                    <p:cond delay="0"/>
                                  </p:stCondLst>
                                  <p:childTnLst>
                                    <p:set>
                                      <p:cBhvr>
                                        <p:cTn id="71" dur="1" fill="hold">
                                          <p:stCondLst>
                                            <p:cond delay="0"/>
                                          </p:stCondLst>
                                        </p:cTn>
                                        <p:tgtEl>
                                          <p:spTgt spid="17"/>
                                        </p:tgtEl>
                                        <p:attrNameLst>
                                          <p:attrName>style.visibility</p:attrName>
                                        </p:attrNameLst>
                                      </p:cBhvr>
                                      <p:to>
                                        <p:strVal val="hidden"/>
                                      </p:to>
                                    </p:set>
                                  </p:childTnLst>
                                </p:cTn>
                              </p:par>
                              <p:par>
                                <p:cTn id="72" presetID="1" presetClass="exit" presetSubtype="0" fill="hold" nodeType="withEffect">
                                  <p:stCondLst>
                                    <p:cond delay="0"/>
                                  </p:stCondLst>
                                  <p:childTnLst>
                                    <p:set>
                                      <p:cBhvr>
                                        <p:cTn id="73" dur="1" fill="hold">
                                          <p:stCondLst>
                                            <p:cond delay="0"/>
                                          </p:stCondLst>
                                        </p:cTn>
                                        <p:tgtEl>
                                          <p:spTgt spid="19"/>
                                        </p:tgtEl>
                                        <p:attrNameLst>
                                          <p:attrName>style.visibility</p:attrName>
                                        </p:attrNameLst>
                                      </p:cBhvr>
                                      <p:to>
                                        <p:strVal val="hidden"/>
                                      </p:to>
                                    </p:set>
                                  </p:childTnLst>
                                </p:cTn>
                              </p:par>
                              <p:par>
                                <p:cTn id="74" presetID="1" presetClass="exit" presetSubtype="0" fill="hold" grpId="3" nodeType="withEffect">
                                  <p:stCondLst>
                                    <p:cond delay="0"/>
                                  </p:stCondLst>
                                  <p:childTnLst>
                                    <p:set>
                                      <p:cBhvr>
                                        <p:cTn id="75" dur="1" fill="hold">
                                          <p:stCondLst>
                                            <p:cond delay="0"/>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76" restart="whenNotActive" fill="hold" evtFilter="cancelBubble" nodeType="interactiveSeq">
                <p:stCondLst>
                  <p:cond evt="onClick" delay="0">
                    <p:tgtEl>
                      <p:spTgt spid="10"/>
                    </p:tgtEl>
                  </p:cond>
                </p:stCondLst>
                <p:endSync evt="end" delay="0">
                  <p:rtn val="all"/>
                </p:endSync>
                <p:childTnLst>
                  <p:par>
                    <p:cTn id="77" fill="hold">
                      <p:stCondLst>
                        <p:cond delay="0"/>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16"/>
                                        </p:tgtEl>
                                        <p:attrNameLst>
                                          <p:attrName>style.visibility</p:attrName>
                                        </p:attrNameLst>
                                      </p:cBhvr>
                                      <p:to>
                                        <p:strVal val="visible"/>
                                      </p:to>
                                    </p:set>
                                  </p:childTnLst>
                                </p:cTn>
                              </p:par>
                              <p:par>
                                <p:cTn id="81" presetID="1" presetClass="exit" presetSubtype="0" fill="hold" grpId="4" nodeType="withEffect">
                                  <p:stCondLst>
                                    <p:cond delay="0"/>
                                  </p:stCondLst>
                                  <p:childTnLst>
                                    <p:set>
                                      <p:cBhvr>
                                        <p:cTn id="82" dur="1" fill="hold">
                                          <p:stCondLst>
                                            <p:cond delay="0"/>
                                          </p:stCondLst>
                                        </p:cTn>
                                        <p:tgtEl>
                                          <p:spTgt spid="2"/>
                                        </p:tgtEl>
                                        <p:attrNameLst>
                                          <p:attrName>style.visibility</p:attrName>
                                        </p:attrNameLst>
                                      </p:cBhvr>
                                      <p:to>
                                        <p:strVal val="hidden"/>
                                      </p:to>
                                    </p:set>
                                  </p:childTnLst>
                                </p:cTn>
                              </p:par>
                              <p:par>
                                <p:cTn id="83" presetID="1" presetClass="exit" presetSubtype="0" fill="hold" grpId="3" nodeType="withEffect">
                                  <p:stCondLst>
                                    <p:cond delay="0"/>
                                  </p:stCondLst>
                                  <p:childTnLst>
                                    <p:set>
                                      <p:cBhvr>
                                        <p:cTn id="84" dur="1" fill="hold">
                                          <p:stCondLst>
                                            <p:cond delay="0"/>
                                          </p:stCondLst>
                                        </p:cTn>
                                        <p:tgtEl>
                                          <p:spTgt spid="14"/>
                                        </p:tgtEl>
                                        <p:attrNameLst>
                                          <p:attrName>style.visibility</p:attrName>
                                        </p:attrNameLst>
                                      </p:cBhvr>
                                      <p:to>
                                        <p:strVal val="hidden"/>
                                      </p:to>
                                    </p:set>
                                  </p:childTnLst>
                                </p:cTn>
                              </p:par>
                              <p:par>
                                <p:cTn id="85" presetID="1" presetClass="exit" presetSubtype="0" fill="hold" grpId="3" nodeType="withEffect">
                                  <p:stCondLst>
                                    <p:cond delay="0"/>
                                  </p:stCondLst>
                                  <p:childTnLst>
                                    <p:set>
                                      <p:cBhvr>
                                        <p:cTn id="86" dur="1" fill="hold">
                                          <p:stCondLst>
                                            <p:cond delay="0"/>
                                          </p:stCondLst>
                                        </p:cTn>
                                        <p:tgtEl>
                                          <p:spTgt spid="15"/>
                                        </p:tgtEl>
                                        <p:attrNameLst>
                                          <p:attrName>style.visibility</p:attrName>
                                        </p:attrNameLst>
                                      </p:cBhvr>
                                      <p:to>
                                        <p:strVal val="hidden"/>
                                      </p:to>
                                    </p:set>
                                  </p:childTnLst>
                                </p:cTn>
                              </p:par>
                              <p:par>
                                <p:cTn id="87" presetID="1" presetClass="exit" presetSubtype="0" fill="hold" grpId="4" nodeType="withEffect">
                                  <p:stCondLst>
                                    <p:cond delay="0"/>
                                  </p:stCondLst>
                                  <p:childTnLst>
                                    <p:set>
                                      <p:cBhvr>
                                        <p:cTn id="88" dur="1" fill="hold">
                                          <p:stCondLst>
                                            <p:cond delay="0"/>
                                          </p:stCondLst>
                                        </p:cTn>
                                        <p:tgtEl>
                                          <p:spTgt spid="17"/>
                                        </p:tgtEl>
                                        <p:attrNameLst>
                                          <p:attrName>style.visibility</p:attrName>
                                        </p:attrNameLst>
                                      </p:cBhvr>
                                      <p:to>
                                        <p:strVal val="hidden"/>
                                      </p:to>
                                    </p:set>
                                  </p:childTnLst>
                                </p:cTn>
                              </p:par>
                              <p:par>
                                <p:cTn id="89" presetID="1" presetClass="exit" presetSubtype="0" fill="hold" nodeType="withEffect">
                                  <p:stCondLst>
                                    <p:cond delay="0"/>
                                  </p:stCondLst>
                                  <p:childTnLst>
                                    <p:set>
                                      <p:cBhvr>
                                        <p:cTn id="90" dur="1" fill="hold">
                                          <p:stCondLst>
                                            <p:cond delay="0"/>
                                          </p:stCondLst>
                                        </p:cTn>
                                        <p:tgtEl>
                                          <p:spTgt spid="19"/>
                                        </p:tgtEl>
                                        <p:attrNameLst>
                                          <p:attrName>style.visibility</p:attrName>
                                        </p:attrNameLst>
                                      </p:cBhvr>
                                      <p:to>
                                        <p:strVal val="hidden"/>
                                      </p:to>
                                    </p:set>
                                  </p:childTnLst>
                                </p:cTn>
                              </p:par>
                              <p:par>
                                <p:cTn id="91" presetID="1" presetClass="exit" presetSubtype="0" fill="hold" grpId="4" nodeType="withEffect">
                                  <p:stCondLst>
                                    <p:cond delay="0"/>
                                  </p:stCondLst>
                                  <p:childTnLst>
                                    <p:set>
                                      <p:cBhvr>
                                        <p:cTn id="92" dur="1" fill="hold">
                                          <p:stCondLst>
                                            <p:cond delay="0"/>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93" restart="whenNotActive" fill="hold" evtFilter="cancelBubble" nodeType="interactiveSeq">
                <p:stCondLst>
                  <p:cond evt="onClick" delay="0">
                    <p:tgtEl>
                      <p:spTgt spid="11"/>
                    </p:tgtEl>
                  </p:cond>
                </p:stCondLst>
                <p:endSync evt="end" delay="0">
                  <p:rtn val="all"/>
                </p:endSync>
                <p:childTnLst>
                  <p:par>
                    <p:cTn id="94" fill="hold">
                      <p:stCondLst>
                        <p:cond delay="0"/>
                      </p:stCondLst>
                      <p:childTnLst>
                        <p:par>
                          <p:cTn id="95" fill="hold">
                            <p:stCondLst>
                              <p:cond delay="0"/>
                            </p:stCondLst>
                            <p:childTnLst>
                              <p:par>
                                <p:cTn id="96" presetID="1" presetClass="entr" presetSubtype="0" fill="hold" grpId="0" nodeType="clickEffect">
                                  <p:stCondLst>
                                    <p:cond delay="0"/>
                                  </p:stCondLst>
                                  <p:childTnLst>
                                    <p:set>
                                      <p:cBhvr>
                                        <p:cTn id="97" dur="1" fill="hold">
                                          <p:stCondLst>
                                            <p:cond delay="0"/>
                                          </p:stCondLst>
                                        </p:cTn>
                                        <p:tgtEl>
                                          <p:spTgt spid="17"/>
                                        </p:tgtEl>
                                        <p:attrNameLst>
                                          <p:attrName>style.visibility</p:attrName>
                                        </p:attrNameLst>
                                      </p:cBhvr>
                                      <p:to>
                                        <p:strVal val="visible"/>
                                      </p:to>
                                    </p:set>
                                  </p:childTnLst>
                                </p:cTn>
                              </p:par>
                              <p:par>
                                <p:cTn id="98" presetID="1" presetClass="entr" presetSubtype="0" fill="hold" nodeType="withEffect">
                                  <p:stCondLst>
                                    <p:cond delay="0"/>
                                  </p:stCondLst>
                                  <p:childTnLst>
                                    <p:set>
                                      <p:cBhvr>
                                        <p:cTn id="99" dur="1" fill="hold">
                                          <p:stCondLst>
                                            <p:cond delay="0"/>
                                          </p:stCondLst>
                                        </p:cTn>
                                        <p:tgtEl>
                                          <p:spTgt spid="19"/>
                                        </p:tgtEl>
                                        <p:attrNameLst>
                                          <p:attrName>style.visibility</p:attrName>
                                        </p:attrNameLst>
                                      </p:cBhvr>
                                      <p:to>
                                        <p:strVal val="visible"/>
                                      </p:to>
                                    </p:set>
                                  </p:childTnLst>
                                </p:cTn>
                              </p:par>
                              <p:par>
                                <p:cTn id="100" presetID="1" presetClass="exit" presetSubtype="0" fill="hold" grpId="5" nodeType="withEffect">
                                  <p:stCondLst>
                                    <p:cond delay="0"/>
                                  </p:stCondLst>
                                  <p:childTnLst>
                                    <p:set>
                                      <p:cBhvr>
                                        <p:cTn id="101" dur="1" fill="hold">
                                          <p:stCondLst>
                                            <p:cond delay="0"/>
                                          </p:stCondLst>
                                        </p:cTn>
                                        <p:tgtEl>
                                          <p:spTgt spid="2"/>
                                        </p:tgtEl>
                                        <p:attrNameLst>
                                          <p:attrName>style.visibility</p:attrName>
                                        </p:attrNameLst>
                                      </p:cBhvr>
                                      <p:to>
                                        <p:strVal val="hidden"/>
                                      </p:to>
                                    </p:set>
                                  </p:childTnLst>
                                </p:cTn>
                              </p:par>
                              <p:par>
                                <p:cTn id="102" presetID="1" presetClass="exit" presetSubtype="0" fill="hold" grpId="5" nodeType="withEffect">
                                  <p:stCondLst>
                                    <p:cond delay="0"/>
                                  </p:stCondLst>
                                  <p:childTnLst>
                                    <p:set>
                                      <p:cBhvr>
                                        <p:cTn id="103" dur="1" fill="hold">
                                          <p:stCondLst>
                                            <p:cond delay="0"/>
                                          </p:stCondLst>
                                        </p:cTn>
                                        <p:tgtEl>
                                          <p:spTgt spid="14"/>
                                        </p:tgtEl>
                                        <p:attrNameLst>
                                          <p:attrName>style.visibility</p:attrName>
                                        </p:attrNameLst>
                                      </p:cBhvr>
                                      <p:to>
                                        <p:strVal val="hidden"/>
                                      </p:to>
                                    </p:set>
                                  </p:childTnLst>
                                </p:cTn>
                              </p:par>
                              <p:par>
                                <p:cTn id="104" presetID="1" presetClass="exit" presetSubtype="0" fill="hold" grpId="5" nodeType="withEffect">
                                  <p:stCondLst>
                                    <p:cond delay="0"/>
                                  </p:stCondLst>
                                  <p:childTnLst>
                                    <p:set>
                                      <p:cBhvr>
                                        <p:cTn id="105" dur="1" fill="hold">
                                          <p:stCondLst>
                                            <p:cond delay="0"/>
                                          </p:stCondLst>
                                        </p:cTn>
                                        <p:tgtEl>
                                          <p:spTgt spid="15"/>
                                        </p:tgtEl>
                                        <p:attrNameLst>
                                          <p:attrName>style.visibility</p:attrName>
                                        </p:attrNameLst>
                                      </p:cBhvr>
                                      <p:to>
                                        <p:strVal val="hidden"/>
                                      </p:to>
                                    </p:set>
                                  </p:childTnLst>
                                </p:cTn>
                              </p:par>
                              <p:par>
                                <p:cTn id="106" presetID="1" presetClass="exit" presetSubtype="0" fill="hold" grpId="5" nodeType="withEffect">
                                  <p:stCondLst>
                                    <p:cond delay="0"/>
                                  </p:stCondLst>
                                  <p:childTnLst>
                                    <p:set>
                                      <p:cBhvr>
                                        <p:cTn id="107" dur="1" fill="hold">
                                          <p:stCondLst>
                                            <p:cond delay="0"/>
                                          </p:stCondLst>
                                        </p:cTn>
                                        <p:tgtEl>
                                          <p:spTgt spid="16"/>
                                        </p:tgtEl>
                                        <p:attrNameLst>
                                          <p:attrName>style.visibility</p:attrName>
                                        </p:attrNameLst>
                                      </p:cBhvr>
                                      <p:to>
                                        <p:strVal val="hidden"/>
                                      </p:to>
                                    </p:set>
                                  </p:childTnLst>
                                </p:cTn>
                              </p:par>
                              <p:par>
                                <p:cTn id="108" presetID="1" presetClass="exit" presetSubtype="0" fill="hold" grpId="6" nodeType="withEffect">
                                  <p:stCondLst>
                                    <p:cond delay="0"/>
                                  </p:stCondLst>
                                  <p:childTnLst>
                                    <p:set>
                                      <p:cBhvr>
                                        <p:cTn id="109" dur="1" fill="hold">
                                          <p:stCondLst>
                                            <p:cond delay="0"/>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110" restart="whenNotActive" fill="hold" evtFilter="cancelBubble" nodeType="interactiveSeq">
                <p:stCondLst>
                  <p:cond evt="onClick" delay="0">
                    <p:tgtEl>
                      <p:spTgt spid="12"/>
                    </p:tgtEl>
                  </p:cond>
                </p:stCondLst>
                <p:endSync evt="end" delay="0">
                  <p:rtn val="all"/>
                </p:endSync>
                <p:childTnLst>
                  <p:par>
                    <p:cTn id="111" fill="hold">
                      <p:stCondLst>
                        <p:cond delay="0"/>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18"/>
                                        </p:tgtEl>
                                        <p:attrNameLst>
                                          <p:attrName>style.visibility</p:attrName>
                                        </p:attrNameLst>
                                      </p:cBhvr>
                                      <p:to>
                                        <p:strVal val="visible"/>
                                      </p:to>
                                    </p:set>
                                  </p:childTnLst>
                                </p:cTn>
                              </p:par>
                              <p:par>
                                <p:cTn id="115" presetID="1" presetClass="exit" presetSubtype="0" fill="hold" grpId="6" nodeType="withEffect">
                                  <p:stCondLst>
                                    <p:cond delay="0"/>
                                  </p:stCondLst>
                                  <p:childTnLst>
                                    <p:set>
                                      <p:cBhvr>
                                        <p:cTn id="116" dur="1" fill="hold">
                                          <p:stCondLst>
                                            <p:cond delay="0"/>
                                          </p:stCondLst>
                                        </p:cTn>
                                        <p:tgtEl>
                                          <p:spTgt spid="2"/>
                                        </p:tgtEl>
                                        <p:attrNameLst>
                                          <p:attrName>style.visibility</p:attrName>
                                        </p:attrNameLst>
                                      </p:cBhvr>
                                      <p:to>
                                        <p:strVal val="hidden"/>
                                      </p:to>
                                    </p:set>
                                  </p:childTnLst>
                                </p:cTn>
                              </p:par>
                              <p:par>
                                <p:cTn id="117" presetID="1" presetClass="exit" presetSubtype="0" fill="hold" grpId="6" nodeType="withEffect">
                                  <p:stCondLst>
                                    <p:cond delay="0"/>
                                  </p:stCondLst>
                                  <p:childTnLst>
                                    <p:set>
                                      <p:cBhvr>
                                        <p:cTn id="118" dur="1" fill="hold">
                                          <p:stCondLst>
                                            <p:cond delay="0"/>
                                          </p:stCondLst>
                                        </p:cTn>
                                        <p:tgtEl>
                                          <p:spTgt spid="14"/>
                                        </p:tgtEl>
                                        <p:attrNameLst>
                                          <p:attrName>style.visibility</p:attrName>
                                        </p:attrNameLst>
                                      </p:cBhvr>
                                      <p:to>
                                        <p:strVal val="hidden"/>
                                      </p:to>
                                    </p:set>
                                  </p:childTnLst>
                                </p:cTn>
                              </p:par>
                              <p:par>
                                <p:cTn id="119" presetID="1" presetClass="exit" presetSubtype="0" fill="hold" grpId="6" nodeType="withEffect">
                                  <p:stCondLst>
                                    <p:cond delay="0"/>
                                  </p:stCondLst>
                                  <p:childTnLst>
                                    <p:set>
                                      <p:cBhvr>
                                        <p:cTn id="120" dur="1" fill="hold">
                                          <p:stCondLst>
                                            <p:cond delay="0"/>
                                          </p:stCondLst>
                                        </p:cTn>
                                        <p:tgtEl>
                                          <p:spTgt spid="15"/>
                                        </p:tgtEl>
                                        <p:attrNameLst>
                                          <p:attrName>style.visibility</p:attrName>
                                        </p:attrNameLst>
                                      </p:cBhvr>
                                      <p:to>
                                        <p:strVal val="hidden"/>
                                      </p:to>
                                    </p:set>
                                  </p:childTnLst>
                                </p:cTn>
                              </p:par>
                              <p:par>
                                <p:cTn id="121" presetID="1" presetClass="exit" presetSubtype="0" fill="hold" grpId="6" nodeType="withEffect">
                                  <p:stCondLst>
                                    <p:cond delay="0"/>
                                  </p:stCondLst>
                                  <p:childTnLst>
                                    <p:set>
                                      <p:cBhvr>
                                        <p:cTn id="122" dur="1" fill="hold">
                                          <p:stCondLst>
                                            <p:cond delay="0"/>
                                          </p:stCondLst>
                                        </p:cTn>
                                        <p:tgtEl>
                                          <p:spTgt spid="16"/>
                                        </p:tgtEl>
                                        <p:attrNameLst>
                                          <p:attrName>style.visibility</p:attrName>
                                        </p:attrNameLst>
                                      </p:cBhvr>
                                      <p:to>
                                        <p:strVal val="hidden"/>
                                      </p:to>
                                    </p:set>
                                  </p:childTnLst>
                                </p:cTn>
                              </p:par>
                              <p:par>
                                <p:cTn id="123" presetID="1" presetClass="exit" presetSubtype="0" fill="hold" grpId="6" nodeType="withEffect">
                                  <p:stCondLst>
                                    <p:cond delay="0"/>
                                  </p:stCondLst>
                                  <p:childTnLst>
                                    <p:set>
                                      <p:cBhvr>
                                        <p:cTn id="124" dur="1" fill="hold">
                                          <p:stCondLst>
                                            <p:cond delay="0"/>
                                          </p:stCondLst>
                                        </p:cTn>
                                        <p:tgtEl>
                                          <p:spTgt spid="17"/>
                                        </p:tgtEl>
                                        <p:attrNameLst>
                                          <p:attrName>style.visibility</p:attrName>
                                        </p:attrNameLst>
                                      </p:cBhvr>
                                      <p:to>
                                        <p:strVal val="hidden"/>
                                      </p:to>
                                    </p:set>
                                  </p:childTnLst>
                                </p:cTn>
                              </p:par>
                              <p:par>
                                <p:cTn id="125" presetID="1" presetClass="exit" presetSubtype="0" fill="hold" nodeType="withEffect">
                                  <p:stCondLst>
                                    <p:cond delay="0"/>
                                  </p:stCondLst>
                                  <p:childTnLst>
                                    <p:set>
                                      <p:cBhvr>
                                        <p:cTn id="126" dur="1" fill="hold">
                                          <p:stCondLst>
                                            <p:cond delay="0"/>
                                          </p:stCondLst>
                                        </p:cTn>
                                        <p:tgtEl>
                                          <p:spTgt spid="19"/>
                                        </p:tgtEl>
                                        <p:attrNameLst>
                                          <p:attrName>style.visibility</p:attrName>
                                        </p:attrNameLst>
                                      </p:cBhvr>
                                      <p:to>
                                        <p:strVal val="hidden"/>
                                      </p:to>
                                    </p:set>
                                  </p:childTnLst>
                                </p:cTn>
                              </p:par>
                            </p:childTnLst>
                          </p:cTn>
                        </p:par>
                      </p:childTnLst>
                    </p:cTn>
                  </p:par>
                </p:childTnLst>
              </p:cTn>
              <p:nextCondLst>
                <p:cond evt="onClick" delay="0">
                  <p:tgtEl>
                    <p:spTgt spid="12"/>
                  </p:tgtEl>
                </p:cond>
              </p:nextCondLst>
            </p:seq>
          </p:childTnLst>
        </p:cTn>
      </p:par>
    </p:tnLst>
    <p:bldLst>
      <p:bldP spid="2" grpId="0"/>
      <p:bldP spid="2" grpId="2"/>
      <p:bldP spid="2" grpId="3"/>
      <p:bldP spid="2" grpId="4"/>
      <p:bldP spid="2" grpId="5"/>
      <p:bldP spid="2" grpId="6"/>
      <p:bldP spid="2" grpId="7"/>
      <p:bldP spid="14" grpId="0"/>
      <p:bldP spid="14" grpId="2"/>
      <p:bldP spid="14" grpId="3"/>
      <p:bldP spid="14" grpId="4"/>
      <p:bldP spid="14" grpId="5"/>
      <p:bldP spid="14" grpId="6"/>
      <p:bldP spid="14" grpId="7"/>
      <p:bldP spid="15" grpId="0"/>
      <p:bldP spid="15" grpId="2"/>
      <p:bldP spid="15" grpId="3"/>
      <p:bldP spid="15" grpId="4"/>
      <p:bldP spid="15" grpId="5"/>
      <p:bldP spid="15" grpId="6"/>
      <p:bldP spid="15" grpId="7"/>
      <p:bldP spid="16" grpId="0"/>
      <p:bldP spid="16" grpId="2"/>
      <p:bldP spid="16" grpId="3"/>
      <p:bldP spid="16" grpId="4"/>
      <p:bldP spid="16" grpId="5"/>
      <p:bldP spid="16" grpId="6"/>
      <p:bldP spid="16" grpId="7"/>
      <p:bldP spid="17" grpId="0"/>
      <p:bldP spid="17" grpId="2"/>
      <p:bldP spid="17" grpId="3"/>
      <p:bldP spid="17" grpId="4"/>
      <p:bldP spid="17" grpId="5"/>
      <p:bldP spid="17" grpId="6"/>
      <p:bldP spid="17" grpId="7"/>
      <p:bldP spid="18" grpId="0"/>
      <p:bldP spid="18" grpId="2"/>
      <p:bldP spid="18" grpId="3"/>
      <p:bldP spid="18" grpId="4"/>
      <p:bldP spid="18" grpId="5"/>
      <p:bldP spid="18" grpId="6"/>
      <p:bldP spid="18" grpId="7"/>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1426567"/>
            <a:ext cx="8229600" cy="3845024"/>
          </a:xfrm>
        </p:spPr>
        <p:txBody>
          <a:bodyPr>
            <a:noAutofit/>
          </a:bodyPr>
          <a:lstStyle/>
          <a:p>
            <a:pPr marL="0" indent="0">
              <a:buNone/>
            </a:pPr>
            <a:r>
              <a:rPr lang="en-GB" b="1" dirty="0"/>
              <a:t>Specific immunity</a:t>
            </a:r>
          </a:p>
          <a:p>
            <a:pPr marL="0" indent="0">
              <a:buNone/>
            </a:pPr>
            <a:r>
              <a:rPr lang="en-GB" sz="2400" dirty="0"/>
              <a:t>Once a pathogen has invaded the body, a sequence of defences are set up which identify the microorganism and then target specific defences to destroy it. This is known as the specific immune response and involves two types of cells – B lymphocytes and T lymphocytes.</a:t>
            </a:r>
          </a:p>
        </p:txBody>
      </p:sp>
      <p:sp>
        <p:nvSpPr>
          <p:cNvPr id="21" name="Rounded Rectangle 20">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6 The immune system</a:t>
            </a:r>
            <a:r>
              <a:rPr lang="en-GB" sz="2800" dirty="0">
                <a:solidFill>
                  <a:srgbClr val="7F7F7F"/>
                </a:solidFill>
              </a:rPr>
              <a:t>	Key concepts</a:t>
            </a:r>
          </a:p>
        </p:txBody>
      </p:sp>
      <p:sp>
        <p:nvSpPr>
          <p:cNvPr id="29" name="TextBox 2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655576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1426567"/>
            <a:ext cx="4080176" cy="3845024"/>
          </a:xfrm>
        </p:spPr>
        <p:txBody>
          <a:bodyPr>
            <a:noAutofit/>
          </a:bodyPr>
          <a:lstStyle/>
          <a:p>
            <a:pPr marL="0" indent="0">
              <a:buNone/>
            </a:pPr>
            <a:r>
              <a:rPr lang="en-GB" sz="2400" dirty="0"/>
              <a:t>The pathogens antigens are recognised by a specific B cell which then clones itself to produce two types of cell – memory cells and plasma cells. The plasma cells secrete antibodies that bind to the specific antigen and results in the destruction of the pathogen. The memory cells remain in the body and protect from subsequent infection.</a:t>
            </a:r>
          </a:p>
        </p:txBody>
      </p:sp>
      <p:sp>
        <p:nvSpPr>
          <p:cNvPr id="21" name="Rounded Rectangle 20">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6 The immune system</a:t>
            </a:r>
            <a:r>
              <a:rPr lang="en-GB" sz="2800" dirty="0">
                <a:solidFill>
                  <a:srgbClr val="7F7F7F"/>
                </a:solidFill>
              </a:rPr>
              <a:t>	Key concepts</a:t>
            </a:r>
          </a:p>
        </p:txBody>
      </p:sp>
      <p:sp>
        <p:nvSpPr>
          <p:cNvPr id="29" name="TextBox 2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pic>
        <p:nvPicPr>
          <p:cNvPr id="7" name="Picture 6"/>
          <p:cNvPicPr/>
          <p:nvPr/>
        </p:nvPicPr>
        <p:blipFill>
          <a:blip r:embed="rId3"/>
          <a:stretch>
            <a:fillRect/>
          </a:stretch>
        </p:blipFill>
        <p:spPr>
          <a:xfrm>
            <a:off x="4774386" y="1196752"/>
            <a:ext cx="4032448" cy="4643425"/>
          </a:xfrm>
          <a:prstGeom prst="rect">
            <a:avLst/>
          </a:prstGeom>
        </p:spPr>
      </p:pic>
    </p:spTree>
    <p:extLst>
      <p:ext uri="{BB962C8B-B14F-4D97-AF65-F5344CB8AC3E}">
        <p14:creationId xmlns:p14="http://schemas.microsoft.com/office/powerpoint/2010/main" val="418269691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1426567"/>
            <a:ext cx="8167936" cy="3845024"/>
          </a:xfrm>
        </p:spPr>
        <p:txBody>
          <a:bodyPr>
            <a:noAutofit/>
          </a:bodyPr>
          <a:lstStyle/>
          <a:p>
            <a:pPr marL="0" indent="0">
              <a:buNone/>
            </a:pPr>
            <a:r>
              <a:rPr lang="en-GB" sz="2400" dirty="0"/>
              <a:t>One of the invading microbes is engulfed by a special phagocyte called a macrophage. The microbes antigens are taken to the T cells by the macrophage and the T cell then clones itself to produce four types of cell: memory cells, helper T cells, killer T cells and suppressor T cells. </a:t>
            </a:r>
          </a:p>
        </p:txBody>
      </p:sp>
      <p:sp>
        <p:nvSpPr>
          <p:cNvPr id="21" name="Rounded Rectangle 20">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6 The immune system</a:t>
            </a:r>
            <a:r>
              <a:rPr lang="en-GB" sz="2800" dirty="0">
                <a:solidFill>
                  <a:srgbClr val="7F7F7F"/>
                </a:solidFill>
              </a:rPr>
              <a:t>	Key concepts</a:t>
            </a:r>
          </a:p>
        </p:txBody>
      </p:sp>
      <p:sp>
        <p:nvSpPr>
          <p:cNvPr id="29" name="TextBox 2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pic>
        <p:nvPicPr>
          <p:cNvPr id="8" name="Picture 7"/>
          <p:cNvPicPr/>
          <p:nvPr/>
        </p:nvPicPr>
        <p:blipFill rotWithShape="1">
          <a:blip r:embed="rId3"/>
          <a:srcRect t="6666"/>
          <a:stretch/>
        </p:blipFill>
        <p:spPr>
          <a:xfrm>
            <a:off x="2555776" y="3356992"/>
            <a:ext cx="3843954" cy="2965715"/>
          </a:xfrm>
          <a:prstGeom prst="rect">
            <a:avLst/>
          </a:prstGeom>
        </p:spPr>
      </p:pic>
    </p:spTree>
    <p:extLst>
      <p:ext uri="{BB962C8B-B14F-4D97-AF65-F5344CB8AC3E}">
        <p14:creationId xmlns:p14="http://schemas.microsoft.com/office/powerpoint/2010/main" val="350058800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1426567"/>
            <a:ext cx="8229600" cy="3845024"/>
          </a:xfrm>
        </p:spPr>
        <p:txBody>
          <a:bodyPr>
            <a:noAutofit/>
          </a:bodyPr>
          <a:lstStyle/>
          <a:p>
            <a:pPr marL="0" indent="0">
              <a:buNone/>
            </a:pPr>
            <a:r>
              <a:rPr lang="en-GB" b="1" dirty="0"/>
              <a:t>Vaccination and immunity</a:t>
            </a:r>
          </a:p>
          <a:p>
            <a:pPr marL="0" indent="0">
              <a:buNone/>
            </a:pPr>
            <a:r>
              <a:rPr lang="en-GB" sz="1800" dirty="0"/>
              <a:t>Vaccination </a:t>
            </a:r>
            <a:r>
              <a:rPr lang="en-GB" sz="1800" dirty="0" smtClean="0"/>
              <a:t>is the </a:t>
            </a:r>
            <a:r>
              <a:rPr lang="en-GB" sz="1800" dirty="0"/>
              <a:t>process of exposing the body to antigens in a controlled and safe manner. This stimulates the immune system to produce memory cells that then protect us.</a:t>
            </a:r>
          </a:p>
        </p:txBody>
      </p:sp>
      <p:sp>
        <p:nvSpPr>
          <p:cNvPr id="21" name="Rounded Rectangle 20">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6 The immune system</a:t>
            </a:r>
            <a:r>
              <a:rPr lang="en-GB" sz="2800" dirty="0">
                <a:solidFill>
                  <a:srgbClr val="7F7F7F"/>
                </a:solidFill>
              </a:rPr>
              <a:t>	Key concepts</a:t>
            </a:r>
          </a:p>
        </p:txBody>
      </p:sp>
      <p:sp>
        <p:nvSpPr>
          <p:cNvPr id="29" name="TextBox 2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7" name="Rounded Rectangle 6"/>
          <p:cNvSpPr/>
          <p:nvPr/>
        </p:nvSpPr>
        <p:spPr>
          <a:xfrm>
            <a:off x="608439" y="2925024"/>
            <a:ext cx="2988000" cy="360000"/>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dirty="0"/>
              <a:t>Primary response</a:t>
            </a:r>
            <a:endParaRPr lang="en-GB" sz="2000" dirty="0">
              <a:solidFill>
                <a:srgbClr val="FFFFFF"/>
              </a:solidFill>
            </a:endParaRPr>
          </a:p>
        </p:txBody>
      </p:sp>
      <p:sp>
        <p:nvSpPr>
          <p:cNvPr id="8" name="Rounded Rectangle 7"/>
          <p:cNvSpPr/>
          <p:nvPr/>
        </p:nvSpPr>
        <p:spPr>
          <a:xfrm>
            <a:off x="608439" y="3429064"/>
            <a:ext cx="2988000" cy="360000"/>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dirty="0"/>
              <a:t>Secondary response</a:t>
            </a:r>
            <a:endParaRPr lang="en-GB" sz="2000" dirty="0">
              <a:solidFill>
                <a:srgbClr val="FFFFFF"/>
              </a:solidFill>
            </a:endParaRPr>
          </a:p>
        </p:txBody>
      </p:sp>
      <p:sp>
        <p:nvSpPr>
          <p:cNvPr id="9" name="Rounded Rectangle 8"/>
          <p:cNvSpPr/>
          <p:nvPr/>
        </p:nvSpPr>
        <p:spPr>
          <a:xfrm>
            <a:off x="608439" y="3933104"/>
            <a:ext cx="2988000" cy="360000"/>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dirty="0"/>
              <a:t>Natural passive immunity</a:t>
            </a:r>
            <a:endParaRPr lang="en-GB" sz="2000" dirty="0">
              <a:solidFill>
                <a:srgbClr val="FFFFFF"/>
              </a:solidFill>
            </a:endParaRPr>
          </a:p>
        </p:txBody>
      </p:sp>
      <p:sp>
        <p:nvSpPr>
          <p:cNvPr id="10" name="Rounded Rectangle 9"/>
          <p:cNvSpPr/>
          <p:nvPr/>
        </p:nvSpPr>
        <p:spPr>
          <a:xfrm>
            <a:off x="608439" y="4437144"/>
            <a:ext cx="2988000" cy="360000"/>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dirty="0"/>
              <a:t>Artificial passive immunity</a:t>
            </a:r>
            <a:endParaRPr lang="en-GB" sz="2000" dirty="0">
              <a:solidFill>
                <a:srgbClr val="FFFFFF"/>
              </a:solidFill>
            </a:endParaRPr>
          </a:p>
        </p:txBody>
      </p:sp>
      <p:sp>
        <p:nvSpPr>
          <p:cNvPr id="11" name="Rounded Rectangle 10"/>
          <p:cNvSpPr/>
          <p:nvPr/>
        </p:nvSpPr>
        <p:spPr>
          <a:xfrm>
            <a:off x="608439" y="4941184"/>
            <a:ext cx="2988000" cy="360000"/>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dirty="0"/>
              <a:t>Natural active immunity</a:t>
            </a:r>
            <a:endParaRPr lang="en-GB" sz="2000" dirty="0">
              <a:solidFill>
                <a:srgbClr val="FFFFFF"/>
              </a:solidFill>
            </a:endParaRPr>
          </a:p>
        </p:txBody>
      </p:sp>
      <p:sp>
        <p:nvSpPr>
          <p:cNvPr id="12" name="Rounded Rectangle 11"/>
          <p:cNvSpPr/>
          <p:nvPr/>
        </p:nvSpPr>
        <p:spPr>
          <a:xfrm>
            <a:off x="608439" y="5445224"/>
            <a:ext cx="2988000" cy="360000"/>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dirty="0"/>
              <a:t>Artificial active immunity</a:t>
            </a:r>
            <a:endParaRPr lang="en-GB" sz="2000" dirty="0">
              <a:solidFill>
                <a:srgbClr val="FFFFFF"/>
              </a:solidFill>
            </a:endParaRPr>
          </a:p>
        </p:txBody>
      </p:sp>
      <p:sp>
        <p:nvSpPr>
          <p:cNvPr id="2" name="Rectangle 1"/>
          <p:cNvSpPr/>
          <p:nvPr/>
        </p:nvSpPr>
        <p:spPr>
          <a:xfrm>
            <a:off x="3763638" y="2924944"/>
            <a:ext cx="2362618" cy="3046988"/>
          </a:xfrm>
          <a:prstGeom prst="rect">
            <a:avLst/>
          </a:prstGeom>
        </p:spPr>
        <p:txBody>
          <a:bodyPr wrap="square">
            <a:spAutoFit/>
          </a:bodyPr>
          <a:lstStyle/>
          <a:p>
            <a:r>
              <a:rPr lang="en-GB" sz="2400" dirty="0" smtClean="0"/>
              <a:t>The </a:t>
            </a:r>
            <a:r>
              <a:rPr lang="en-GB" sz="2400" dirty="0"/>
              <a:t>primary response results in the short </a:t>
            </a:r>
            <a:r>
              <a:rPr lang="en-GB" sz="2400" dirty="0" smtClean="0"/>
              <a:t>term </a:t>
            </a:r>
            <a:r>
              <a:rPr lang="en-GB" sz="2400" dirty="0"/>
              <a:t>production of antibodies, but also results in formation of memory cells. </a:t>
            </a:r>
          </a:p>
        </p:txBody>
      </p:sp>
      <p:sp>
        <p:nvSpPr>
          <p:cNvPr id="14" name="Rectangle 13"/>
          <p:cNvSpPr/>
          <p:nvPr/>
        </p:nvSpPr>
        <p:spPr>
          <a:xfrm>
            <a:off x="3763638" y="2924944"/>
            <a:ext cx="4572000" cy="1938992"/>
          </a:xfrm>
          <a:prstGeom prst="rect">
            <a:avLst/>
          </a:prstGeom>
        </p:spPr>
        <p:txBody>
          <a:bodyPr>
            <a:spAutoFit/>
          </a:bodyPr>
          <a:lstStyle/>
          <a:p>
            <a:r>
              <a:rPr lang="en-GB" sz="2400" dirty="0"/>
              <a:t>The secondary response occurs as a result of stimulation of the memory B cells and produces a large, long term secretion of antibodies.</a:t>
            </a:r>
          </a:p>
        </p:txBody>
      </p:sp>
      <p:sp>
        <p:nvSpPr>
          <p:cNvPr id="15" name="Rectangle 14"/>
          <p:cNvSpPr/>
          <p:nvPr/>
        </p:nvSpPr>
        <p:spPr>
          <a:xfrm>
            <a:off x="3763638" y="2924944"/>
            <a:ext cx="4572000" cy="1569660"/>
          </a:xfrm>
          <a:prstGeom prst="rect">
            <a:avLst/>
          </a:prstGeom>
        </p:spPr>
        <p:txBody>
          <a:bodyPr>
            <a:spAutoFit/>
          </a:bodyPr>
          <a:lstStyle/>
          <a:p>
            <a:r>
              <a:rPr lang="en-GB" sz="2400" dirty="0"/>
              <a:t>A mother’s blood and mothers milk carries antibodies that are transferred to the baby, imparting immunity.</a:t>
            </a:r>
          </a:p>
        </p:txBody>
      </p:sp>
      <p:sp>
        <p:nvSpPr>
          <p:cNvPr id="16" name="Rectangle 15"/>
          <p:cNvSpPr/>
          <p:nvPr/>
        </p:nvSpPr>
        <p:spPr>
          <a:xfrm>
            <a:off x="3763638" y="2924944"/>
            <a:ext cx="4572000" cy="1569660"/>
          </a:xfrm>
          <a:prstGeom prst="rect">
            <a:avLst/>
          </a:prstGeom>
        </p:spPr>
        <p:txBody>
          <a:bodyPr>
            <a:spAutoFit/>
          </a:bodyPr>
          <a:lstStyle/>
          <a:p>
            <a:r>
              <a:rPr lang="en-GB" sz="2400" dirty="0"/>
              <a:t>Use of vaccines that protect the body (with antibodies) but do not stimulate the immune system to produce memory cells.</a:t>
            </a:r>
          </a:p>
        </p:txBody>
      </p:sp>
      <p:sp>
        <p:nvSpPr>
          <p:cNvPr id="17" name="Rectangle 16"/>
          <p:cNvSpPr/>
          <p:nvPr/>
        </p:nvSpPr>
        <p:spPr>
          <a:xfrm>
            <a:off x="3763638" y="2924944"/>
            <a:ext cx="5200850" cy="830997"/>
          </a:xfrm>
          <a:prstGeom prst="rect">
            <a:avLst/>
          </a:prstGeom>
        </p:spPr>
        <p:txBody>
          <a:bodyPr wrap="square">
            <a:spAutoFit/>
          </a:bodyPr>
          <a:lstStyle/>
          <a:p>
            <a:r>
              <a:rPr lang="en-GB" sz="2400" dirty="0"/>
              <a:t>The production of memory cells as a result of a natural infection.</a:t>
            </a:r>
          </a:p>
        </p:txBody>
      </p:sp>
      <p:sp>
        <p:nvSpPr>
          <p:cNvPr id="18" name="Rectangle 17"/>
          <p:cNvSpPr/>
          <p:nvPr/>
        </p:nvSpPr>
        <p:spPr>
          <a:xfrm>
            <a:off x="3763638" y="2924944"/>
            <a:ext cx="4572000" cy="1569660"/>
          </a:xfrm>
          <a:prstGeom prst="rect">
            <a:avLst/>
          </a:prstGeom>
        </p:spPr>
        <p:txBody>
          <a:bodyPr>
            <a:spAutoFit/>
          </a:bodyPr>
          <a:lstStyle/>
          <a:p>
            <a:r>
              <a:rPr lang="en-GB" sz="2400" dirty="0"/>
              <a:t>The production of memory cells as a result of a vaccination that mimics the antigens found on a pathogenic microbe.</a:t>
            </a:r>
          </a:p>
        </p:txBody>
      </p:sp>
      <p:pic>
        <p:nvPicPr>
          <p:cNvPr id="22" name="Picture 21"/>
          <p:cNvPicPr/>
          <p:nvPr/>
        </p:nvPicPr>
        <p:blipFill rotWithShape="1">
          <a:blip r:embed="rId3"/>
          <a:srcRect r="47152"/>
          <a:stretch/>
        </p:blipFill>
        <p:spPr bwMode="auto">
          <a:xfrm>
            <a:off x="6126256" y="2947796"/>
            <a:ext cx="2226015" cy="2732999"/>
          </a:xfrm>
          <a:prstGeom prst="rect">
            <a:avLst/>
          </a:prstGeom>
          <a:ln>
            <a:noFill/>
          </a:ln>
          <a:extLst>
            <a:ext uri="{53640926-AAD7-44D8-BBD7-CCE9431645EC}">
              <a14:shadowObscured xmlns:a14="http://schemas.microsoft.com/office/drawing/2010/main"/>
            </a:ext>
          </a:extLst>
        </p:spPr>
      </p:pic>
      <p:pic>
        <p:nvPicPr>
          <p:cNvPr id="23" name="Picture 22"/>
          <p:cNvPicPr/>
          <p:nvPr/>
        </p:nvPicPr>
        <p:blipFill>
          <a:blip r:embed="rId3"/>
          <a:stretch>
            <a:fillRect/>
          </a:stretch>
        </p:blipFill>
        <p:spPr>
          <a:xfrm>
            <a:off x="4328001" y="4765179"/>
            <a:ext cx="2934589" cy="1904048"/>
          </a:xfrm>
          <a:prstGeom prst="rect">
            <a:avLst/>
          </a:prstGeom>
        </p:spPr>
      </p:pic>
    </p:spTree>
    <p:extLst>
      <p:ext uri="{BB962C8B-B14F-4D97-AF65-F5344CB8AC3E}">
        <p14:creationId xmlns:p14="http://schemas.microsoft.com/office/powerpoint/2010/main" val="38290503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7" nodeType="afterEffect">
                                  <p:stCondLst>
                                    <p:cond delay="0"/>
                                  </p:stCondLst>
                                  <p:childTnLst>
                                    <p:set>
                                      <p:cBhvr>
                                        <p:cTn id="6" dur="1" fill="hold">
                                          <p:stCondLst>
                                            <p:cond delay="0"/>
                                          </p:stCondLst>
                                        </p:cTn>
                                        <p:tgtEl>
                                          <p:spTgt spid="2"/>
                                        </p:tgtEl>
                                        <p:attrNameLst>
                                          <p:attrName>style.visibility</p:attrName>
                                        </p:attrNameLst>
                                      </p:cBhvr>
                                      <p:to>
                                        <p:strVal val="hidden"/>
                                      </p:to>
                                    </p:set>
                                  </p:childTnLst>
                                </p:cTn>
                              </p:par>
                            </p:childTnLst>
                          </p:cTn>
                        </p:par>
                        <p:par>
                          <p:cTn id="7" fill="hold">
                            <p:stCondLst>
                              <p:cond delay="0"/>
                            </p:stCondLst>
                            <p:childTnLst>
                              <p:par>
                                <p:cTn id="8" presetID="1" presetClass="exit" presetSubtype="0" fill="hold" grpId="7" nodeType="afterEffect">
                                  <p:stCondLst>
                                    <p:cond delay="0"/>
                                  </p:stCondLst>
                                  <p:childTnLst>
                                    <p:set>
                                      <p:cBhvr>
                                        <p:cTn id="9" dur="1" fill="hold">
                                          <p:stCondLst>
                                            <p:cond delay="0"/>
                                          </p:stCondLst>
                                        </p:cTn>
                                        <p:tgtEl>
                                          <p:spTgt spid="14"/>
                                        </p:tgtEl>
                                        <p:attrNameLst>
                                          <p:attrName>style.visibility</p:attrName>
                                        </p:attrNameLst>
                                      </p:cBhvr>
                                      <p:to>
                                        <p:strVal val="hidden"/>
                                      </p:to>
                                    </p:set>
                                  </p:childTnLst>
                                </p:cTn>
                              </p:par>
                            </p:childTnLst>
                          </p:cTn>
                        </p:par>
                        <p:par>
                          <p:cTn id="10" fill="hold">
                            <p:stCondLst>
                              <p:cond delay="0"/>
                            </p:stCondLst>
                            <p:childTnLst>
                              <p:par>
                                <p:cTn id="11" presetID="1" presetClass="exit" presetSubtype="0" fill="hold" grpId="7" nodeType="afterEffect">
                                  <p:stCondLst>
                                    <p:cond delay="0"/>
                                  </p:stCondLst>
                                  <p:childTnLst>
                                    <p:set>
                                      <p:cBhvr>
                                        <p:cTn id="12" dur="1" fill="hold">
                                          <p:stCondLst>
                                            <p:cond delay="0"/>
                                          </p:stCondLst>
                                        </p:cTn>
                                        <p:tgtEl>
                                          <p:spTgt spid="15"/>
                                        </p:tgtEl>
                                        <p:attrNameLst>
                                          <p:attrName>style.visibility</p:attrName>
                                        </p:attrNameLst>
                                      </p:cBhvr>
                                      <p:to>
                                        <p:strVal val="hidden"/>
                                      </p:to>
                                    </p:set>
                                  </p:childTnLst>
                                </p:cTn>
                              </p:par>
                            </p:childTnLst>
                          </p:cTn>
                        </p:par>
                        <p:par>
                          <p:cTn id="13" fill="hold">
                            <p:stCondLst>
                              <p:cond delay="0"/>
                            </p:stCondLst>
                            <p:childTnLst>
                              <p:par>
                                <p:cTn id="14" presetID="1" presetClass="exit" presetSubtype="0" fill="hold" grpId="7" nodeType="afterEffect">
                                  <p:stCondLst>
                                    <p:cond delay="0"/>
                                  </p:stCondLst>
                                  <p:childTnLst>
                                    <p:set>
                                      <p:cBhvr>
                                        <p:cTn id="15" dur="1" fill="hold">
                                          <p:stCondLst>
                                            <p:cond delay="0"/>
                                          </p:stCondLst>
                                        </p:cTn>
                                        <p:tgtEl>
                                          <p:spTgt spid="16"/>
                                        </p:tgtEl>
                                        <p:attrNameLst>
                                          <p:attrName>style.visibility</p:attrName>
                                        </p:attrNameLst>
                                      </p:cBhvr>
                                      <p:to>
                                        <p:strVal val="hidden"/>
                                      </p:to>
                                    </p:set>
                                  </p:childTnLst>
                                </p:cTn>
                              </p:par>
                            </p:childTnLst>
                          </p:cTn>
                        </p:par>
                        <p:par>
                          <p:cTn id="16" fill="hold">
                            <p:stCondLst>
                              <p:cond delay="0"/>
                            </p:stCondLst>
                            <p:childTnLst>
                              <p:par>
                                <p:cTn id="17" presetID="1" presetClass="exit" presetSubtype="0" fill="hold" grpId="7" nodeType="afterEffect">
                                  <p:stCondLst>
                                    <p:cond delay="0"/>
                                  </p:stCondLst>
                                  <p:childTnLst>
                                    <p:set>
                                      <p:cBhvr>
                                        <p:cTn id="18" dur="1" fill="hold">
                                          <p:stCondLst>
                                            <p:cond delay="0"/>
                                          </p:stCondLst>
                                        </p:cTn>
                                        <p:tgtEl>
                                          <p:spTgt spid="17"/>
                                        </p:tgtEl>
                                        <p:attrNameLst>
                                          <p:attrName>style.visibility</p:attrName>
                                        </p:attrNameLst>
                                      </p:cBhvr>
                                      <p:to>
                                        <p:strVal val="hidden"/>
                                      </p:to>
                                    </p:set>
                                  </p:childTnLst>
                                </p:cTn>
                              </p:par>
                            </p:childTnLst>
                          </p:cTn>
                        </p:par>
                        <p:par>
                          <p:cTn id="19" fill="hold">
                            <p:stCondLst>
                              <p:cond delay="0"/>
                            </p:stCondLst>
                            <p:childTnLst>
                              <p:par>
                                <p:cTn id="20" presetID="1" presetClass="exit" presetSubtype="0" fill="hold" grpId="7" nodeType="afterEffect">
                                  <p:stCondLst>
                                    <p:cond delay="0"/>
                                  </p:stCondLst>
                                  <p:childTnLst>
                                    <p:set>
                                      <p:cBhvr>
                                        <p:cTn id="21" dur="1" fill="hold">
                                          <p:stCondLst>
                                            <p:cond delay="0"/>
                                          </p:stCondLst>
                                        </p:cTn>
                                        <p:tgtEl>
                                          <p:spTgt spid="18"/>
                                        </p:tgtEl>
                                        <p:attrNameLst>
                                          <p:attrName>style.visibility</p:attrName>
                                        </p:attrNameLst>
                                      </p:cBhvr>
                                      <p:to>
                                        <p:strVal val="hidden"/>
                                      </p:to>
                                    </p:set>
                                  </p:childTnLst>
                                </p:cTn>
                              </p:par>
                            </p:childTnLst>
                          </p:cTn>
                        </p:par>
                        <p:par>
                          <p:cTn id="22" fill="hold">
                            <p:stCondLst>
                              <p:cond delay="0"/>
                            </p:stCondLst>
                            <p:childTnLst>
                              <p:par>
                                <p:cTn id="23" presetID="1" presetClass="exit" presetSubtype="0" fill="hold" nodeType="afterEffect">
                                  <p:stCondLst>
                                    <p:cond delay="0"/>
                                  </p:stCondLst>
                                  <p:childTnLst>
                                    <p:set>
                                      <p:cBhvr>
                                        <p:cTn id="24" dur="1" fill="hold">
                                          <p:stCondLst>
                                            <p:cond delay="0"/>
                                          </p:stCondLst>
                                        </p:cTn>
                                        <p:tgtEl>
                                          <p:spTgt spid="22"/>
                                        </p:tgtEl>
                                        <p:attrNameLst>
                                          <p:attrName>style.visibility</p:attrName>
                                        </p:attrNameLst>
                                      </p:cBhvr>
                                      <p:to>
                                        <p:strVal val="hidden"/>
                                      </p:to>
                                    </p:set>
                                  </p:childTnLst>
                                </p:cTn>
                              </p:par>
                            </p:childTnLst>
                          </p:cTn>
                        </p:par>
                        <p:par>
                          <p:cTn id="25" fill="hold">
                            <p:stCondLst>
                              <p:cond delay="0"/>
                            </p:stCondLst>
                            <p:childTnLst>
                              <p:par>
                                <p:cTn id="26" presetID="1" presetClass="exit" presetSubtype="0" fill="hold" nodeType="afterEffect">
                                  <p:stCondLst>
                                    <p:cond delay="0"/>
                                  </p:stCondLst>
                                  <p:childTnLst>
                                    <p:set>
                                      <p:cBhvr>
                                        <p:cTn id="27" dur="1" fill="hold">
                                          <p:stCondLst>
                                            <p:cond delay="0"/>
                                          </p:stCondLst>
                                        </p:cTn>
                                        <p:tgtEl>
                                          <p:spTgt spid="2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28" restart="whenNotActive" fill="hold" evtFilter="cancelBubble" nodeType="interactiveSeq">
                <p:stCondLst>
                  <p:cond evt="onClick" delay="0">
                    <p:tgtEl>
                      <p:spTgt spid="7"/>
                    </p:tgtEl>
                  </p:cond>
                </p:stCondLst>
                <p:endSync evt="end" delay="0">
                  <p:rtn val="all"/>
                </p:endSync>
                <p:childTnLst>
                  <p:par>
                    <p:cTn id="29" fill="hold">
                      <p:stCondLst>
                        <p:cond delay="0"/>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par>
                                <p:cTn id="35" presetID="1" presetClass="exit" presetSubtype="0" fill="hold" grpId="4" nodeType="withEffect">
                                  <p:stCondLst>
                                    <p:cond delay="0"/>
                                  </p:stCondLst>
                                  <p:childTnLst>
                                    <p:set>
                                      <p:cBhvr>
                                        <p:cTn id="36" dur="1" fill="hold">
                                          <p:stCondLst>
                                            <p:cond delay="0"/>
                                          </p:stCondLst>
                                        </p:cTn>
                                        <p:tgtEl>
                                          <p:spTgt spid="14"/>
                                        </p:tgtEl>
                                        <p:attrNameLst>
                                          <p:attrName>style.visibility</p:attrName>
                                        </p:attrNameLst>
                                      </p:cBhvr>
                                      <p:to>
                                        <p:strVal val="hidden"/>
                                      </p:to>
                                    </p:set>
                                  </p:childTnLst>
                                </p:cTn>
                              </p:par>
                              <p:par>
                                <p:cTn id="37" presetID="1" presetClass="exit" presetSubtype="0" fill="hold" nodeType="withEffect">
                                  <p:stCondLst>
                                    <p:cond delay="0"/>
                                  </p:stCondLst>
                                  <p:childTnLst>
                                    <p:set>
                                      <p:cBhvr>
                                        <p:cTn id="38" dur="1" fill="hold">
                                          <p:stCondLst>
                                            <p:cond delay="0"/>
                                          </p:stCondLst>
                                        </p:cTn>
                                        <p:tgtEl>
                                          <p:spTgt spid="23"/>
                                        </p:tgtEl>
                                        <p:attrNameLst>
                                          <p:attrName>style.visibility</p:attrName>
                                        </p:attrNameLst>
                                      </p:cBhvr>
                                      <p:to>
                                        <p:strVal val="hidden"/>
                                      </p:to>
                                    </p:set>
                                  </p:childTnLst>
                                </p:cTn>
                              </p:par>
                              <p:par>
                                <p:cTn id="39" presetID="1" presetClass="exit" presetSubtype="0" fill="hold" grpId="4" nodeType="withEffect">
                                  <p:stCondLst>
                                    <p:cond delay="0"/>
                                  </p:stCondLst>
                                  <p:childTnLst>
                                    <p:set>
                                      <p:cBhvr>
                                        <p:cTn id="40" dur="1" fill="hold">
                                          <p:stCondLst>
                                            <p:cond delay="0"/>
                                          </p:stCondLst>
                                        </p:cTn>
                                        <p:tgtEl>
                                          <p:spTgt spid="15"/>
                                        </p:tgtEl>
                                        <p:attrNameLst>
                                          <p:attrName>style.visibility</p:attrName>
                                        </p:attrNameLst>
                                      </p:cBhvr>
                                      <p:to>
                                        <p:strVal val="hidden"/>
                                      </p:to>
                                    </p:set>
                                  </p:childTnLst>
                                </p:cTn>
                              </p:par>
                              <p:par>
                                <p:cTn id="41" presetID="1" presetClass="exit" presetSubtype="0" fill="hold" grpId="4" nodeType="withEffect">
                                  <p:stCondLst>
                                    <p:cond delay="0"/>
                                  </p:stCondLst>
                                  <p:childTnLst>
                                    <p:set>
                                      <p:cBhvr>
                                        <p:cTn id="42" dur="1" fill="hold">
                                          <p:stCondLst>
                                            <p:cond delay="0"/>
                                          </p:stCondLst>
                                        </p:cTn>
                                        <p:tgtEl>
                                          <p:spTgt spid="16"/>
                                        </p:tgtEl>
                                        <p:attrNameLst>
                                          <p:attrName>style.visibility</p:attrName>
                                        </p:attrNameLst>
                                      </p:cBhvr>
                                      <p:to>
                                        <p:strVal val="hidden"/>
                                      </p:to>
                                    </p:set>
                                  </p:childTnLst>
                                </p:cTn>
                              </p:par>
                              <p:par>
                                <p:cTn id="43" presetID="1" presetClass="exit" presetSubtype="0" fill="hold" grpId="5" nodeType="withEffect">
                                  <p:stCondLst>
                                    <p:cond delay="0"/>
                                  </p:stCondLst>
                                  <p:childTnLst>
                                    <p:set>
                                      <p:cBhvr>
                                        <p:cTn id="44" dur="1" fill="hold">
                                          <p:stCondLst>
                                            <p:cond delay="0"/>
                                          </p:stCondLst>
                                        </p:cTn>
                                        <p:tgtEl>
                                          <p:spTgt spid="17"/>
                                        </p:tgtEl>
                                        <p:attrNameLst>
                                          <p:attrName>style.visibility</p:attrName>
                                        </p:attrNameLst>
                                      </p:cBhvr>
                                      <p:to>
                                        <p:strVal val="hidden"/>
                                      </p:to>
                                    </p:set>
                                  </p:childTnLst>
                                </p:cTn>
                              </p:par>
                              <p:par>
                                <p:cTn id="45" presetID="1" presetClass="exit" presetSubtype="0" fill="hold" grpId="5" nodeType="withEffect">
                                  <p:stCondLst>
                                    <p:cond delay="0"/>
                                  </p:stCondLst>
                                  <p:childTnLst>
                                    <p:set>
                                      <p:cBhvr>
                                        <p:cTn id="46" dur="1" fill="hold">
                                          <p:stCondLst>
                                            <p:cond delay="0"/>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47" restart="whenNotActive" fill="hold" evtFilter="cancelBubble" nodeType="interactiveSeq">
                <p:stCondLst>
                  <p:cond evt="onClick" delay="0">
                    <p:tgtEl>
                      <p:spTgt spid="8"/>
                    </p:tgtEl>
                  </p:cond>
                </p:stCondLst>
                <p:endSync evt="end" delay="0">
                  <p:rtn val="all"/>
                </p:endSync>
                <p:childTnLst>
                  <p:par>
                    <p:cTn id="48" fill="hold">
                      <p:stCondLst>
                        <p:cond delay="0"/>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14"/>
                                        </p:tgtEl>
                                        <p:attrNameLst>
                                          <p:attrName>style.visibility</p:attrName>
                                        </p:attrNameLst>
                                      </p:cBhvr>
                                      <p:to>
                                        <p:strVal val="visible"/>
                                      </p:to>
                                    </p:set>
                                  </p:childTnLst>
                                </p:cTn>
                              </p:par>
                              <p:par>
                                <p:cTn id="52" presetID="1" presetClass="entr" presetSubtype="0" fill="hold" nodeType="withEffect">
                                  <p:stCondLst>
                                    <p:cond delay="0"/>
                                  </p:stCondLst>
                                  <p:childTnLst>
                                    <p:set>
                                      <p:cBhvr>
                                        <p:cTn id="53" dur="1" fill="hold">
                                          <p:stCondLst>
                                            <p:cond delay="0"/>
                                          </p:stCondLst>
                                        </p:cTn>
                                        <p:tgtEl>
                                          <p:spTgt spid="23"/>
                                        </p:tgtEl>
                                        <p:attrNameLst>
                                          <p:attrName>style.visibility</p:attrName>
                                        </p:attrNameLst>
                                      </p:cBhvr>
                                      <p:to>
                                        <p:strVal val="visible"/>
                                      </p:to>
                                    </p:set>
                                  </p:childTnLst>
                                </p:cTn>
                              </p:par>
                              <p:par>
                                <p:cTn id="54" presetID="1" presetClass="exit" presetSubtype="0" fill="hold" grpId="2" nodeType="withEffect">
                                  <p:stCondLst>
                                    <p:cond delay="0"/>
                                  </p:stCondLst>
                                  <p:childTnLst>
                                    <p:set>
                                      <p:cBhvr>
                                        <p:cTn id="55" dur="1" fill="hold">
                                          <p:stCondLst>
                                            <p:cond delay="0"/>
                                          </p:stCondLst>
                                        </p:cTn>
                                        <p:tgtEl>
                                          <p:spTgt spid="2"/>
                                        </p:tgtEl>
                                        <p:attrNameLst>
                                          <p:attrName>style.visibility</p:attrName>
                                        </p:attrNameLst>
                                      </p:cBhvr>
                                      <p:to>
                                        <p:strVal val="hidden"/>
                                      </p:to>
                                    </p:set>
                                  </p:childTnLst>
                                </p:cTn>
                              </p:par>
                              <p:par>
                                <p:cTn id="56" presetID="1" presetClass="exit" presetSubtype="0" fill="hold" nodeType="withEffect">
                                  <p:stCondLst>
                                    <p:cond delay="0"/>
                                  </p:stCondLst>
                                  <p:childTnLst>
                                    <p:set>
                                      <p:cBhvr>
                                        <p:cTn id="57" dur="1" fill="hold">
                                          <p:stCondLst>
                                            <p:cond delay="0"/>
                                          </p:stCondLst>
                                        </p:cTn>
                                        <p:tgtEl>
                                          <p:spTgt spid="22"/>
                                        </p:tgtEl>
                                        <p:attrNameLst>
                                          <p:attrName>style.visibility</p:attrName>
                                        </p:attrNameLst>
                                      </p:cBhvr>
                                      <p:to>
                                        <p:strVal val="hidden"/>
                                      </p:to>
                                    </p:set>
                                  </p:childTnLst>
                                </p:cTn>
                              </p:par>
                              <p:par>
                                <p:cTn id="58" presetID="1" presetClass="exit" presetSubtype="0" fill="hold" grpId="2" nodeType="withEffect">
                                  <p:stCondLst>
                                    <p:cond delay="0"/>
                                  </p:stCondLst>
                                  <p:childTnLst>
                                    <p:set>
                                      <p:cBhvr>
                                        <p:cTn id="59" dur="1" fill="hold">
                                          <p:stCondLst>
                                            <p:cond delay="0"/>
                                          </p:stCondLst>
                                        </p:cTn>
                                        <p:tgtEl>
                                          <p:spTgt spid="15"/>
                                        </p:tgtEl>
                                        <p:attrNameLst>
                                          <p:attrName>style.visibility</p:attrName>
                                        </p:attrNameLst>
                                      </p:cBhvr>
                                      <p:to>
                                        <p:strVal val="hidden"/>
                                      </p:to>
                                    </p:set>
                                  </p:childTnLst>
                                </p:cTn>
                              </p:par>
                              <p:par>
                                <p:cTn id="60" presetID="1" presetClass="exit" presetSubtype="0" fill="hold" grpId="2" nodeType="withEffect">
                                  <p:stCondLst>
                                    <p:cond delay="0"/>
                                  </p:stCondLst>
                                  <p:childTnLst>
                                    <p:set>
                                      <p:cBhvr>
                                        <p:cTn id="61" dur="1" fill="hold">
                                          <p:stCondLst>
                                            <p:cond delay="0"/>
                                          </p:stCondLst>
                                        </p:cTn>
                                        <p:tgtEl>
                                          <p:spTgt spid="16"/>
                                        </p:tgtEl>
                                        <p:attrNameLst>
                                          <p:attrName>style.visibility</p:attrName>
                                        </p:attrNameLst>
                                      </p:cBhvr>
                                      <p:to>
                                        <p:strVal val="hidden"/>
                                      </p:to>
                                    </p:set>
                                  </p:childTnLst>
                                </p:cTn>
                              </p:par>
                              <p:par>
                                <p:cTn id="62" presetID="1" presetClass="exit" presetSubtype="0" fill="hold" grpId="2" nodeType="withEffect">
                                  <p:stCondLst>
                                    <p:cond delay="0"/>
                                  </p:stCondLst>
                                  <p:childTnLst>
                                    <p:set>
                                      <p:cBhvr>
                                        <p:cTn id="63" dur="1" fill="hold">
                                          <p:stCondLst>
                                            <p:cond delay="0"/>
                                          </p:stCondLst>
                                        </p:cTn>
                                        <p:tgtEl>
                                          <p:spTgt spid="17"/>
                                        </p:tgtEl>
                                        <p:attrNameLst>
                                          <p:attrName>style.visibility</p:attrName>
                                        </p:attrNameLst>
                                      </p:cBhvr>
                                      <p:to>
                                        <p:strVal val="hidden"/>
                                      </p:to>
                                    </p:set>
                                  </p:childTnLst>
                                </p:cTn>
                              </p:par>
                              <p:par>
                                <p:cTn id="64" presetID="1" presetClass="exit" presetSubtype="0" fill="hold" grpId="2" nodeType="withEffect">
                                  <p:stCondLst>
                                    <p:cond delay="0"/>
                                  </p:stCondLst>
                                  <p:childTnLst>
                                    <p:set>
                                      <p:cBhvr>
                                        <p:cTn id="65" dur="1" fill="hold">
                                          <p:stCondLst>
                                            <p:cond delay="0"/>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66" restart="whenNotActive" fill="hold" evtFilter="cancelBubble" nodeType="interactiveSeq">
                <p:stCondLst>
                  <p:cond evt="onClick" delay="0">
                    <p:tgtEl>
                      <p:spTgt spid="9"/>
                    </p:tgtEl>
                  </p:cond>
                </p:stCondLst>
                <p:endSync evt="end" delay="0">
                  <p:rtn val="all"/>
                </p:endSync>
                <p:childTnLst>
                  <p:par>
                    <p:cTn id="67" fill="hold">
                      <p:stCondLst>
                        <p:cond delay="0"/>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5"/>
                                        </p:tgtEl>
                                        <p:attrNameLst>
                                          <p:attrName>style.visibility</p:attrName>
                                        </p:attrNameLst>
                                      </p:cBhvr>
                                      <p:to>
                                        <p:strVal val="visible"/>
                                      </p:to>
                                    </p:set>
                                  </p:childTnLst>
                                </p:cTn>
                              </p:par>
                              <p:par>
                                <p:cTn id="71" presetID="1" presetClass="exit" presetSubtype="0" fill="hold" grpId="3" nodeType="withEffect">
                                  <p:stCondLst>
                                    <p:cond delay="0"/>
                                  </p:stCondLst>
                                  <p:childTnLst>
                                    <p:set>
                                      <p:cBhvr>
                                        <p:cTn id="72" dur="1" fill="hold">
                                          <p:stCondLst>
                                            <p:cond delay="0"/>
                                          </p:stCondLst>
                                        </p:cTn>
                                        <p:tgtEl>
                                          <p:spTgt spid="2"/>
                                        </p:tgtEl>
                                        <p:attrNameLst>
                                          <p:attrName>style.visibility</p:attrName>
                                        </p:attrNameLst>
                                      </p:cBhvr>
                                      <p:to>
                                        <p:strVal val="hidden"/>
                                      </p:to>
                                    </p:set>
                                  </p:childTnLst>
                                </p:cTn>
                              </p:par>
                              <p:par>
                                <p:cTn id="73" presetID="1" presetClass="exit" presetSubtype="0" fill="hold" nodeType="withEffect">
                                  <p:stCondLst>
                                    <p:cond delay="0"/>
                                  </p:stCondLst>
                                  <p:childTnLst>
                                    <p:set>
                                      <p:cBhvr>
                                        <p:cTn id="74" dur="1" fill="hold">
                                          <p:stCondLst>
                                            <p:cond delay="0"/>
                                          </p:stCondLst>
                                        </p:cTn>
                                        <p:tgtEl>
                                          <p:spTgt spid="22"/>
                                        </p:tgtEl>
                                        <p:attrNameLst>
                                          <p:attrName>style.visibility</p:attrName>
                                        </p:attrNameLst>
                                      </p:cBhvr>
                                      <p:to>
                                        <p:strVal val="hidden"/>
                                      </p:to>
                                    </p:set>
                                  </p:childTnLst>
                                </p:cTn>
                              </p:par>
                              <p:par>
                                <p:cTn id="75" presetID="1" presetClass="exit" presetSubtype="0" fill="hold" nodeType="withEffect">
                                  <p:stCondLst>
                                    <p:cond delay="0"/>
                                  </p:stCondLst>
                                  <p:childTnLst>
                                    <p:set>
                                      <p:cBhvr>
                                        <p:cTn id="76" dur="1" fill="hold">
                                          <p:stCondLst>
                                            <p:cond delay="0"/>
                                          </p:stCondLst>
                                        </p:cTn>
                                        <p:tgtEl>
                                          <p:spTgt spid="23"/>
                                        </p:tgtEl>
                                        <p:attrNameLst>
                                          <p:attrName>style.visibility</p:attrName>
                                        </p:attrNameLst>
                                      </p:cBhvr>
                                      <p:to>
                                        <p:strVal val="hidden"/>
                                      </p:to>
                                    </p:set>
                                  </p:childTnLst>
                                </p:cTn>
                              </p:par>
                              <p:par>
                                <p:cTn id="77" presetID="1" presetClass="exit" presetSubtype="0" fill="hold" grpId="2" nodeType="withEffect">
                                  <p:stCondLst>
                                    <p:cond delay="0"/>
                                  </p:stCondLst>
                                  <p:childTnLst>
                                    <p:set>
                                      <p:cBhvr>
                                        <p:cTn id="78" dur="1" fill="hold">
                                          <p:stCondLst>
                                            <p:cond delay="0"/>
                                          </p:stCondLst>
                                        </p:cTn>
                                        <p:tgtEl>
                                          <p:spTgt spid="14"/>
                                        </p:tgtEl>
                                        <p:attrNameLst>
                                          <p:attrName>style.visibility</p:attrName>
                                        </p:attrNameLst>
                                      </p:cBhvr>
                                      <p:to>
                                        <p:strVal val="hidden"/>
                                      </p:to>
                                    </p:set>
                                  </p:childTnLst>
                                </p:cTn>
                              </p:par>
                              <p:par>
                                <p:cTn id="79" presetID="1" presetClass="exit" presetSubtype="0" fill="hold" grpId="3" nodeType="withEffect">
                                  <p:stCondLst>
                                    <p:cond delay="0"/>
                                  </p:stCondLst>
                                  <p:childTnLst>
                                    <p:set>
                                      <p:cBhvr>
                                        <p:cTn id="80" dur="1" fill="hold">
                                          <p:stCondLst>
                                            <p:cond delay="0"/>
                                          </p:stCondLst>
                                        </p:cTn>
                                        <p:tgtEl>
                                          <p:spTgt spid="16"/>
                                        </p:tgtEl>
                                        <p:attrNameLst>
                                          <p:attrName>style.visibility</p:attrName>
                                        </p:attrNameLst>
                                      </p:cBhvr>
                                      <p:to>
                                        <p:strVal val="hidden"/>
                                      </p:to>
                                    </p:set>
                                  </p:childTnLst>
                                </p:cTn>
                              </p:par>
                              <p:par>
                                <p:cTn id="81" presetID="1" presetClass="exit" presetSubtype="0" fill="hold" grpId="3" nodeType="withEffect">
                                  <p:stCondLst>
                                    <p:cond delay="0"/>
                                  </p:stCondLst>
                                  <p:childTnLst>
                                    <p:set>
                                      <p:cBhvr>
                                        <p:cTn id="82" dur="1" fill="hold">
                                          <p:stCondLst>
                                            <p:cond delay="0"/>
                                          </p:stCondLst>
                                        </p:cTn>
                                        <p:tgtEl>
                                          <p:spTgt spid="17"/>
                                        </p:tgtEl>
                                        <p:attrNameLst>
                                          <p:attrName>style.visibility</p:attrName>
                                        </p:attrNameLst>
                                      </p:cBhvr>
                                      <p:to>
                                        <p:strVal val="hidden"/>
                                      </p:to>
                                    </p:set>
                                  </p:childTnLst>
                                </p:cTn>
                              </p:par>
                              <p:par>
                                <p:cTn id="83" presetID="1" presetClass="exit" presetSubtype="0" fill="hold" grpId="3" nodeType="withEffect">
                                  <p:stCondLst>
                                    <p:cond delay="0"/>
                                  </p:stCondLst>
                                  <p:childTnLst>
                                    <p:set>
                                      <p:cBhvr>
                                        <p:cTn id="84" dur="1" fill="hold">
                                          <p:stCondLst>
                                            <p:cond delay="0"/>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85" restart="whenNotActive" fill="hold" evtFilter="cancelBubble" nodeType="interactiveSeq">
                <p:stCondLst>
                  <p:cond evt="onClick" delay="0">
                    <p:tgtEl>
                      <p:spTgt spid="10"/>
                    </p:tgtEl>
                  </p:cond>
                </p:stCondLst>
                <p:endSync evt="end" delay="0">
                  <p:rtn val="all"/>
                </p:endSync>
                <p:childTnLst>
                  <p:par>
                    <p:cTn id="86" fill="hold">
                      <p:stCondLst>
                        <p:cond delay="0"/>
                      </p:stCondLst>
                      <p:childTnLst>
                        <p:par>
                          <p:cTn id="87" fill="hold">
                            <p:stCondLst>
                              <p:cond delay="0"/>
                            </p:stCondLst>
                            <p:childTnLst>
                              <p:par>
                                <p:cTn id="88" presetID="1" presetClass="entr" presetSubtype="0" fill="hold" grpId="0" nodeType="clickEffect">
                                  <p:stCondLst>
                                    <p:cond delay="0"/>
                                  </p:stCondLst>
                                  <p:childTnLst>
                                    <p:set>
                                      <p:cBhvr>
                                        <p:cTn id="89" dur="1" fill="hold">
                                          <p:stCondLst>
                                            <p:cond delay="0"/>
                                          </p:stCondLst>
                                        </p:cTn>
                                        <p:tgtEl>
                                          <p:spTgt spid="16"/>
                                        </p:tgtEl>
                                        <p:attrNameLst>
                                          <p:attrName>style.visibility</p:attrName>
                                        </p:attrNameLst>
                                      </p:cBhvr>
                                      <p:to>
                                        <p:strVal val="visible"/>
                                      </p:to>
                                    </p:set>
                                  </p:childTnLst>
                                </p:cTn>
                              </p:par>
                              <p:par>
                                <p:cTn id="90" presetID="1" presetClass="exit" presetSubtype="0" fill="hold" grpId="4" nodeType="withEffect">
                                  <p:stCondLst>
                                    <p:cond delay="0"/>
                                  </p:stCondLst>
                                  <p:childTnLst>
                                    <p:set>
                                      <p:cBhvr>
                                        <p:cTn id="91" dur="1" fill="hold">
                                          <p:stCondLst>
                                            <p:cond delay="0"/>
                                          </p:stCondLst>
                                        </p:cTn>
                                        <p:tgtEl>
                                          <p:spTgt spid="2"/>
                                        </p:tgtEl>
                                        <p:attrNameLst>
                                          <p:attrName>style.visibility</p:attrName>
                                        </p:attrNameLst>
                                      </p:cBhvr>
                                      <p:to>
                                        <p:strVal val="hidden"/>
                                      </p:to>
                                    </p:set>
                                  </p:childTnLst>
                                </p:cTn>
                              </p:par>
                              <p:par>
                                <p:cTn id="92" presetID="1" presetClass="exit" presetSubtype="0" fill="hold" nodeType="withEffect">
                                  <p:stCondLst>
                                    <p:cond delay="0"/>
                                  </p:stCondLst>
                                  <p:childTnLst>
                                    <p:set>
                                      <p:cBhvr>
                                        <p:cTn id="93" dur="1" fill="hold">
                                          <p:stCondLst>
                                            <p:cond delay="0"/>
                                          </p:stCondLst>
                                        </p:cTn>
                                        <p:tgtEl>
                                          <p:spTgt spid="22"/>
                                        </p:tgtEl>
                                        <p:attrNameLst>
                                          <p:attrName>style.visibility</p:attrName>
                                        </p:attrNameLst>
                                      </p:cBhvr>
                                      <p:to>
                                        <p:strVal val="hidden"/>
                                      </p:to>
                                    </p:set>
                                  </p:childTnLst>
                                </p:cTn>
                              </p:par>
                              <p:par>
                                <p:cTn id="94" presetID="1" presetClass="exit" presetSubtype="0" fill="hold" nodeType="withEffect">
                                  <p:stCondLst>
                                    <p:cond delay="0"/>
                                  </p:stCondLst>
                                  <p:childTnLst>
                                    <p:set>
                                      <p:cBhvr>
                                        <p:cTn id="95" dur="1" fill="hold">
                                          <p:stCondLst>
                                            <p:cond delay="0"/>
                                          </p:stCondLst>
                                        </p:cTn>
                                        <p:tgtEl>
                                          <p:spTgt spid="23"/>
                                        </p:tgtEl>
                                        <p:attrNameLst>
                                          <p:attrName>style.visibility</p:attrName>
                                        </p:attrNameLst>
                                      </p:cBhvr>
                                      <p:to>
                                        <p:strVal val="hidden"/>
                                      </p:to>
                                    </p:set>
                                  </p:childTnLst>
                                </p:cTn>
                              </p:par>
                              <p:par>
                                <p:cTn id="96" presetID="1" presetClass="exit" presetSubtype="0" fill="hold" grpId="3" nodeType="withEffect">
                                  <p:stCondLst>
                                    <p:cond delay="0"/>
                                  </p:stCondLst>
                                  <p:childTnLst>
                                    <p:set>
                                      <p:cBhvr>
                                        <p:cTn id="97" dur="1" fill="hold">
                                          <p:stCondLst>
                                            <p:cond delay="0"/>
                                          </p:stCondLst>
                                        </p:cTn>
                                        <p:tgtEl>
                                          <p:spTgt spid="14"/>
                                        </p:tgtEl>
                                        <p:attrNameLst>
                                          <p:attrName>style.visibility</p:attrName>
                                        </p:attrNameLst>
                                      </p:cBhvr>
                                      <p:to>
                                        <p:strVal val="hidden"/>
                                      </p:to>
                                    </p:set>
                                  </p:childTnLst>
                                </p:cTn>
                              </p:par>
                              <p:par>
                                <p:cTn id="98" presetID="1" presetClass="exit" presetSubtype="0" fill="hold" grpId="3" nodeType="withEffect">
                                  <p:stCondLst>
                                    <p:cond delay="0"/>
                                  </p:stCondLst>
                                  <p:childTnLst>
                                    <p:set>
                                      <p:cBhvr>
                                        <p:cTn id="99" dur="1" fill="hold">
                                          <p:stCondLst>
                                            <p:cond delay="0"/>
                                          </p:stCondLst>
                                        </p:cTn>
                                        <p:tgtEl>
                                          <p:spTgt spid="15"/>
                                        </p:tgtEl>
                                        <p:attrNameLst>
                                          <p:attrName>style.visibility</p:attrName>
                                        </p:attrNameLst>
                                      </p:cBhvr>
                                      <p:to>
                                        <p:strVal val="hidden"/>
                                      </p:to>
                                    </p:set>
                                  </p:childTnLst>
                                </p:cTn>
                              </p:par>
                              <p:par>
                                <p:cTn id="100" presetID="1" presetClass="exit" presetSubtype="0" fill="hold" grpId="4" nodeType="withEffect">
                                  <p:stCondLst>
                                    <p:cond delay="0"/>
                                  </p:stCondLst>
                                  <p:childTnLst>
                                    <p:set>
                                      <p:cBhvr>
                                        <p:cTn id="101" dur="1" fill="hold">
                                          <p:stCondLst>
                                            <p:cond delay="0"/>
                                          </p:stCondLst>
                                        </p:cTn>
                                        <p:tgtEl>
                                          <p:spTgt spid="17"/>
                                        </p:tgtEl>
                                        <p:attrNameLst>
                                          <p:attrName>style.visibility</p:attrName>
                                        </p:attrNameLst>
                                      </p:cBhvr>
                                      <p:to>
                                        <p:strVal val="hidden"/>
                                      </p:to>
                                    </p:set>
                                  </p:childTnLst>
                                </p:cTn>
                              </p:par>
                              <p:par>
                                <p:cTn id="102" presetID="1" presetClass="exit" presetSubtype="0" fill="hold" grpId="4" nodeType="withEffect">
                                  <p:stCondLst>
                                    <p:cond delay="0"/>
                                  </p:stCondLst>
                                  <p:childTnLst>
                                    <p:set>
                                      <p:cBhvr>
                                        <p:cTn id="103" dur="1" fill="hold">
                                          <p:stCondLst>
                                            <p:cond delay="0"/>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104" restart="whenNotActive" fill="hold" evtFilter="cancelBubble" nodeType="interactiveSeq">
                <p:stCondLst>
                  <p:cond evt="onClick" delay="0">
                    <p:tgtEl>
                      <p:spTgt spid="11"/>
                    </p:tgtEl>
                  </p:cond>
                </p:stCondLst>
                <p:endSync evt="end" delay="0">
                  <p:rtn val="all"/>
                </p:endSync>
                <p:childTnLst>
                  <p:par>
                    <p:cTn id="105" fill="hold">
                      <p:stCondLst>
                        <p:cond delay="0"/>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17"/>
                                        </p:tgtEl>
                                        <p:attrNameLst>
                                          <p:attrName>style.visibility</p:attrName>
                                        </p:attrNameLst>
                                      </p:cBhvr>
                                      <p:to>
                                        <p:strVal val="visible"/>
                                      </p:to>
                                    </p:set>
                                  </p:childTnLst>
                                </p:cTn>
                              </p:par>
                              <p:par>
                                <p:cTn id="109" presetID="1" presetClass="exit" presetSubtype="0" fill="hold" grpId="5" nodeType="withEffect">
                                  <p:stCondLst>
                                    <p:cond delay="0"/>
                                  </p:stCondLst>
                                  <p:childTnLst>
                                    <p:set>
                                      <p:cBhvr>
                                        <p:cTn id="110" dur="1" fill="hold">
                                          <p:stCondLst>
                                            <p:cond delay="0"/>
                                          </p:stCondLst>
                                        </p:cTn>
                                        <p:tgtEl>
                                          <p:spTgt spid="2"/>
                                        </p:tgtEl>
                                        <p:attrNameLst>
                                          <p:attrName>style.visibility</p:attrName>
                                        </p:attrNameLst>
                                      </p:cBhvr>
                                      <p:to>
                                        <p:strVal val="hidden"/>
                                      </p:to>
                                    </p:set>
                                  </p:childTnLst>
                                </p:cTn>
                              </p:par>
                              <p:par>
                                <p:cTn id="111" presetID="1" presetClass="exit" presetSubtype="0" fill="hold" nodeType="withEffect">
                                  <p:stCondLst>
                                    <p:cond delay="0"/>
                                  </p:stCondLst>
                                  <p:childTnLst>
                                    <p:set>
                                      <p:cBhvr>
                                        <p:cTn id="112" dur="1" fill="hold">
                                          <p:stCondLst>
                                            <p:cond delay="0"/>
                                          </p:stCondLst>
                                        </p:cTn>
                                        <p:tgtEl>
                                          <p:spTgt spid="22"/>
                                        </p:tgtEl>
                                        <p:attrNameLst>
                                          <p:attrName>style.visibility</p:attrName>
                                        </p:attrNameLst>
                                      </p:cBhvr>
                                      <p:to>
                                        <p:strVal val="hidden"/>
                                      </p:to>
                                    </p:set>
                                  </p:childTnLst>
                                </p:cTn>
                              </p:par>
                              <p:par>
                                <p:cTn id="113" presetID="1" presetClass="exit" presetSubtype="0" fill="hold" nodeType="withEffect">
                                  <p:stCondLst>
                                    <p:cond delay="0"/>
                                  </p:stCondLst>
                                  <p:childTnLst>
                                    <p:set>
                                      <p:cBhvr>
                                        <p:cTn id="114" dur="1" fill="hold">
                                          <p:stCondLst>
                                            <p:cond delay="0"/>
                                          </p:stCondLst>
                                        </p:cTn>
                                        <p:tgtEl>
                                          <p:spTgt spid="23"/>
                                        </p:tgtEl>
                                        <p:attrNameLst>
                                          <p:attrName>style.visibility</p:attrName>
                                        </p:attrNameLst>
                                      </p:cBhvr>
                                      <p:to>
                                        <p:strVal val="hidden"/>
                                      </p:to>
                                    </p:set>
                                  </p:childTnLst>
                                </p:cTn>
                              </p:par>
                              <p:par>
                                <p:cTn id="115" presetID="1" presetClass="exit" presetSubtype="0" fill="hold" grpId="5" nodeType="withEffect">
                                  <p:stCondLst>
                                    <p:cond delay="0"/>
                                  </p:stCondLst>
                                  <p:childTnLst>
                                    <p:set>
                                      <p:cBhvr>
                                        <p:cTn id="116" dur="1" fill="hold">
                                          <p:stCondLst>
                                            <p:cond delay="0"/>
                                          </p:stCondLst>
                                        </p:cTn>
                                        <p:tgtEl>
                                          <p:spTgt spid="14"/>
                                        </p:tgtEl>
                                        <p:attrNameLst>
                                          <p:attrName>style.visibility</p:attrName>
                                        </p:attrNameLst>
                                      </p:cBhvr>
                                      <p:to>
                                        <p:strVal val="hidden"/>
                                      </p:to>
                                    </p:set>
                                  </p:childTnLst>
                                </p:cTn>
                              </p:par>
                              <p:par>
                                <p:cTn id="117" presetID="1" presetClass="exit" presetSubtype="0" fill="hold" grpId="5" nodeType="withEffect">
                                  <p:stCondLst>
                                    <p:cond delay="0"/>
                                  </p:stCondLst>
                                  <p:childTnLst>
                                    <p:set>
                                      <p:cBhvr>
                                        <p:cTn id="118" dur="1" fill="hold">
                                          <p:stCondLst>
                                            <p:cond delay="0"/>
                                          </p:stCondLst>
                                        </p:cTn>
                                        <p:tgtEl>
                                          <p:spTgt spid="15"/>
                                        </p:tgtEl>
                                        <p:attrNameLst>
                                          <p:attrName>style.visibility</p:attrName>
                                        </p:attrNameLst>
                                      </p:cBhvr>
                                      <p:to>
                                        <p:strVal val="hidden"/>
                                      </p:to>
                                    </p:set>
                                  </p:childTnLst>
                                </p:cTn>
                              </p:par>
                              <p:par>
                                <p:cTn id="119" presetID="1" presetClass="exit" presetSubtype="0" fill="hold" grpId="5" nodeType="withEffect">
                                  <p:stCondLst>
                                    <p:cond delay="0"/>
                                  </p:stCondLst>
                                  <p:childTnLst>
                                    <p:set>
                                      <p:cBhvr>
                                        <p:cTn id="120" dur="1" fill="hold">
                                          <p:stCondLst>
                                            <p:cond delay="0"/>
                                          </p:stCondLst>
                                        </p:cTn>
                                        <p:tgtEl>
                                          <p:spTgt spid="16"/>
                                        </p:tgtEl>
                                        <p:attrNameLst>
                                          <p:attrName>style.visibility</p:attrName>
                                        </p:attrNameLst>
                                      </p:cBhvr>
                                      <p:to>
                                        <p:strVal val="hidden"/>
                                      </p:to>
                                    </p:set>
                                  </p:childTnLst>
                                </p:cTn>
                              </p:par>
                              <p:par>
                                <p:cTn id="121" presetID="1" presetClass="exit" presetSubtype="0" fill="hold" grpId="6" nodeType="withEffect">
                                  <p:stCondLst>
                                    <p:cond delay="0"/>
                                  </p:stCondLst>
                                  <p:childTnLst>
                                    <p:set>
                                      <p:cBhvr>
                                        <p:cTn id="122" dur="1" fill="hold">
                                          <p:stCondLst>
                                            <p:cond delay="0"/>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123" restart="whenNotActive" fill="hold" evtFilter="cancelBubble" nodeType="interactiveSeq">
                <p:stCondLst>
                  <p:cond evt="onClick" delay="0">
                    <p:tgtEl>
                      <p:spTgt spid="12"/>
                    </p:tgtEl>
                  </p:cond>
                </p:stCondLst>
                <p:endSync evt="end" delay="0">
                  <p:rtn val="all"/>
                </p:endSync>
                <p:childTnLst>
                  <p:par>
                    <p:cTn id="124" fill="hold">
                      <p:stCondLst>
                        <p:cond delay="0"/>
                      </p:stCondLst>
                      <p:childTnLst>
                        <p:par>
                          <p:cTn id="125" fill="hold">
                            <p:stCondLst>
                              <p:cond delay="0"/>
                            </p:stCondLst>
                            <p:childTnLst>
                              <p:par>
                                <p:cTn id="126" presetID="1" presetClass="entr" presetSubtype="0" fill="hold" grpId="0" nodeType="clickEffect">
                                  <p:stCondLst>
                                    <p:cond delay="0"/>
                                  </p:stCondLst>
                                  <p:childTnLst>
                                    <p:set>
                                      <p:cBhvr>
                                        <p:cTn id="127" dur="1" fill="hold">
                                          <p:stCondLst>
                                            <p:cond delay="0"/>
                                          </p:stCondLst>
                                        </p:cTn>
                                        <p:tgtEl>
                                          <p:spTgt spid="18"/>
                                        </p:tgtEl>
                                        <p:attrNameLst>
                                          <p:attrName>style.visibility</p:attrName>
                                        </p:attrNameLst>
                                      </p:cBhvr>
                                      <p:to>
                                        <p:strVal val="visible"/>
                                      </p:to>
                                    </p:set>
                                  </p:childTnLst>
                                </p:cTn>
                              </p:par>
                              <p:par>
                                <p:cTn id="128" presetID="1" presetClass="exit" presetSubtype="0" fill="hold" grpId="6" nodeType="withEffect">
                                  <p:stCondLst>
                                    <p:cond delay="0"/>
                                  </p:stCondLst>
                                  <p:childTnLst>
                                    <p:set>
                                      <p:cBhvr>
                                        <p:cTn id="129" dur="1" fill="hold">
                                          <p:stCondLst>
                                            <p:cond delay="0"/>
                                          </p:stCondLst>
                                        </p:cTn>
                                        <p:tgtEl>
                                          <p:spTgt spid="2"/>
                                        </p:tgtEl>
                                        <p:attrNameLst>
                                          <p:attrName>style.visibility</p:attrName>
                                        </p:attrNameLst>
                                      </p:cBhvr>
                                      <p:to>
                                        <p:strVal val="hidden"/>
                                      </p:to>
                                    </p:set>
                                  </p:childTnLst>
                                </p:cTn>
                              </p:par>
                              <p:par>
                                <p:cTn id="130" presetID="1" presetClass="exit" presetSubtype="0" fill="hold" nodeType="withEffect">
                                  <p:stCondLst>
                                    <p:cond delay="0"/>
                                  </p:stCondLst>
                                  <p:childTnLst>
                                    <p:set>
                                      <p:cBhvr>
                                        <p:cTn id="131" dur="1" fill="hold">
                                          <p:stCondLst>
                                            <p:cond delay="0"/>
                                          </p:stCondLst>
                                        </p:cTn>
                                        <p:tgtEl>
                                          <p:spTgt spid="22"/>
                                        </p:tgtEl>
                                        <p:attrNameLst>
                                          <p:attrName>style.visibility</p:attrName>
                                        </p:attrNameLst>
                                      </p:cBhvr>
                                      <p:to>
                                        <p:strVal val="hidden"/>
                                      </p:to>
                                    </p:set>
                                  </p:childTnLst>
                                </p:cTn>
                              </p:par>
                              <p:par>
                                <p:cTn id="132" presetID="1" presetClass="exit" presetSubtype="0" fill="hold" nodeType="withEffect">
                                  <p:stCondLst>
                                    <p:cond delay="0"/>
                                  </p:stCondLst>
                                  <p:childTnLst>
                                    <p:set>
                                      <p:cBhvr>
                                        <p:cTn id="133" dur="1" fill="hold">
                                          <p:stCondLst>
                                            <p:cond delay="0"/>
                                          </p:stCondLst>
                                        </p:cTn>
                                        <p:tgtEl>
                                          <p:spTgt spid="23"/>
                                        </p:tgtEl>
                                        <p:attrNameLst>
                                          <p:attrName>style.visibility</p:attrName>
                                        </p:attrNameLst>
                                      </p:cBhvr>
                                      <p:to>
                                        <p:strVal val="hidden"/>
                                      </p:to>
                                    </p:set>
                                  </p:childTnLst>
                                </p:cTn>
                              </p:par>
                              <p:par>
                                <p:cTn id="134" presetID="1" presetClass="exit" presetSubtype="0" fill="hold" grpId="6" nodeType="withEffect">
                                  <p:stCondLst>
                                    <p:cond delay="0"/>
                                  </p:stCondLst>
                                  <p:childTnLst>
                                    <p:set>
                                      <p:cBhvr>
                                        <p:cTn id="135" dur="1" fill="hold">
                                          <p:stCondLst>
                                            <p:cond delay="0"/>
                                          </p:stCondLst>
                                        </p:cTn>
                                        <p:tgtEl>
                                          <p:spTgt spid="14"/>
                                        </p:tgtEl>
                                        <p:attrNameLst>
                                          <p:attrName>style.visibility</p:attrName>
                                        </p:attrNameLst>
                                      </p:cBhvr>
                                      <p:to>
                                        <p:strVal val="hidden"/>
                                      </p:to>
                                    </p:set>
                                  </p:childTnLst>
                                </p:cTn>
                              </p:par>
                              <p:par>
                                <p:cTn id="136" presetID="1" presetClass="exit" presetSubtype="0" fill="hold" grpId="6" nodeType="withEffect">
                                  <p:stCondLst>
                                    <p:cond delay="0"/>
                                  </p:stCondLst>
                                  <p:childTnLst>
                                    <p:set>
                                      <p:cBhvr>
                                        <p:cTn id="137" dur="1" fill="hold">
                                          <p:stCondLst>
                                            <p:cond delay="0"/>
                                          </p:stCondLst>
                                        </p:cTn>
                                        <p:tgtEl>
                                          <p:spTgt spid="15"/>
                                        </p:tgtEl>
                                        <p:attrNameLst>
                                          <p:attrName>style.visibility</p:attrName>
                                        </p:attrNameLst>
                                      </p:cBhvr>
                                      <p:to>
                                        <p:strVal val="hidden"/>
                                      </p:to>
                                    </p:set>
                                  </p:childTnLst>
                                </p:cTn>
                              </p:par>
                              <p:par>
                                <p:cTn id="138" presetID="1" presetClass="exit" presetSubtype="0" fill="hold" grpId="6" nodeType="withEffect">
                                  <p:stCondLst>
                                    <p:cond delay="0"/>
                                  </p:stCondLst>
                                  <p:childTnLst>
                                    <p:set>
                                      <p:cBhvr>
                                        <p:cTn id="139" dur="1" fill="hold">
                                          <p:stCondLst>
                                            <p:cond delay="0"/>
                                          </p:stCondLst>
                                        </p:cTn>
                                        <p:tgtEl>
                                          <p:spTgt spid="16"/>
                                        </p:tgtEl>
                                        <p:attrNameLst>
                                          <p:attrName>style.visibility</p:attrName>
                                        </p:attrNameLst>
                                      </p:cBhvr>
                                      <p:to>
                                        <p:strVal val="hidden"/>
                                      </p:to>
                                    </p:set>
                                  </p:childTnLst>
                                </p:cTn>
                              </p:par>
                              <p:par>
                                <p:cTn id="140" presetID="1" presetClass="exit" presetSubtype="0" fill="hold" grpId="6" nodeType="withEffect">
                                  <p:stCondLst>
                                    <p:cond delay="0"/>
                                  </p:stCondLst>
                                  <p:childTnLst>
                                    <p:set>
                                      <p:cBhvr>
                                        <p:cTn id="141" dur="1" fill="hold">
                                          <p:stCondLst>
                                            <p:cond delay="0"/>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2"/>
                  </p:tgtEl>
                </p:cond>
              </p:nextCondLst>
            </p:seq>
          </p:childTnLst>
        </p:cTn>
      </p:par>
    </p:tnLst>
    <p:bldLst>
      <p:bldP spid="2" grpId="0"/>
      <p:bldP spid="2" grpId="2"/>
      <p:bldP spid="2" grpId="3"/>
      <p:bldP spid="2" grpId="4"/>
      <p:bldP spid="2" grpId="5"/>
      <p:bldP spid="2" grpId="6"/>
      <p:bldP spid="2" grpId="7"/>
      <p:bldP spid="14" grpId="0"/>
      <p:bldP spid="14" grpId="2"/>
      <p:bldP spid="14" grpId="3"/>
      <p:bldP spid="14" grpId="4"/>
      <p:bldP spid="14" grpId="5"/>
      <p:bldP spid="14" grpId="6"/>
      <p:bldP spid="14" grpId="7"/>
      <p:bldP spid="15" grpId="0"/>
      <p:bldP spid="15" grpId="2"/>
      <p:bldP spid="15" grpId="3"/>
      <p:bldP spid="15" grpId="4"/>
      <p:bldP spid="15" grpId="5"/>
      <p:bldP spid="15" grpId="6"/>
      <p:bldP spid="15" grpId="7"/>
      <p:bldP spid="16" grpId="0"/>
      <p:bldP spid="16" grpId="2"/>
      <p:bldP spid="16" grpId="3"/>
      <p:bldP spid="16" grpId="4"/>
      <p:bldP spid="16" grpId="5"/>
      <p:bldP spid="16" grpId="6"/>
      <p:bldP spid="16" grpId="7"/>
      <p:bldP spid="17" grpId="0"/>
      <p:bldP spid="17" grpId="2"/>
      <p:bldP spid="17" grpId="3"/>
      <p:bldP spid="17" grpId="4"/>
      <p:bldP spid="17" grpId="5"/>
      <p:bldP spid="17" grpId="6"/>
      <p:bldP spid="17" grpId="7"/>
      <p:bldP spid="18" grpId="0"/>
      <p:bldP spid="18" grpId="2"/>
      <p:bldP spid="18" grpId="3"/>
      <p:bldP spid="18" grpId="4"/>
      <p:bldP spid="18" grpId="5"/>
      <p:bldP spid="18" grpId="6"/>
      <p:bldP spid="18" grpId="7"/>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1426566"/>
            <a:ext cx="8559822" cy="4450705"/>
          </a:xfrm>
        </p:spPr>
        <p:txBody>
          <a:bodyPr>
            <a:noAutofit/>
          </a:bodyPr>
          <a:lstStyle/>
          <a:p>
            <a:pPr marL="0" indent="0">
              <a:buNone/>
            </a:pPr>
            <a:r>
              <a:rPr lang="en-GB" sz="2400" dirty="0" smtClean="0"/>
              <a:t>Define </a:t>
            </a:r>
            <a:r>
              <a:rPr lang="en-GB" sz="2400" dirty="0"/>
              <a:t>these </a:t>
            </a:r>
            <a:r>
              <a:rPr lang="en-GB" sz="2400" dirty="0" smtClean="0"/>
              <a:t>terms.</a:t>
            </a:r>
          </a:p>
          <a:p>
            <a:pPr lvl="0">
              <a:spcBef>
                <a:spcPts val="0"/>
              </a:spcBef>
            </a:pPr>
            <a:r>
              <a:rPr lang="en-GB" sz="2100" dirty="0" smtClean="0">
                <a:solidFill>
                  <a:prstClr val="black"/>
                </a:solidFill>
              </a:rPr>
              <a:t>antigen</a:t>
            </a:r>
            <a:endParaRPr lang="en-GB" sz="2100" dirty="0"/>
          </a:p>
          <a:p>
            <a:pPr marL="342000" lvl="2" indent="0">
              <a:spcBef>
                <a:spcPts val="0"/>
              </a:spcBef>
              <a:buNone/>
            </a:pPr>
            <a:r>
              <a:rPr lang="en-GB" sz="2100" dirty="0">
                <a:solidFill>
                  <a:srgbClr val="008000"/>
                </a:solidFill>
              </a:rPr>
              <a:t>Foreign or non-self substance that induces an immune </a:t>
            </a:r>
            <a:r>
              <a:rPr lang="en-GB" sz="2100" dirty="0" smtClean="0">
                <a:solidFill>
                  <a:srgbClr val="008000"/>
                </a:solidFill>
              </a:rPr>
              <a:t>response.</a:t>
            </a:r>
            <a:endParaRPr lang="en-GB" sz="2100" dirty="0">
              <a:solidFill>
                <a:srgbClr val="008000"/>
              </a:solidFill>
            </a:endParaRPr>
          </a:p>
          <a:p>
            <a:pPr lvl="0">
              <a:spcBef>
                <a:spcPts val="0"/>
              </a:spcBef>
            </a:pPr>
            <a:r>
              <a:rPr lang="en-GB" sz="2100" dirty="0"/>
              <a:t>antibody</a:t>
            </a:r>
          </a:p>
          <a:p>
            <a:pPr marL="342000" lvl="1" indent="0">
              <a:spcBef>
                <a:spcPts val="0"/>
              </a:spcBef>
              <a:buNone/>
            </a:pPr>
            <a:r>
              <a:rPr lang="en-GB" sz="2100" dirty="0">
                <a:solidFill>
                  <a:srgbClr val="008000"/>
                </a:solidFill>
              </a:rPr>
              <a:t>A blood protein produced by B lymphocytes against specific </a:t>
            </a:r>
            <a:r>
              <a:rPr lang="en-GB" sz="2100" dirty="0" smtClean="0">
                <a:solidFill>
                  <a:srgbClr val="008000"/>
                </a:solidFill>
              </a:rPr>
              <a:t>antigens.</a:t>
            </a:r>
            <a:endParaRPr lang="en-GB" sz="2100" dirty="0">
              <a:solidFill>
                <a:srgbClr val="008000"/>
              </a:solidFill>
            </a:endParaRPr>
          </a:p>
          <a:p>
            <a:pPr lvl="0">
              <a:spcBef>
                <a:spcPts val="0"/>
              </a:spcBef>
            </a:pPr>
            <a:r>
              <a:rPr lang="en-GB" sz="2100" dirty="0"/>
              <a:t>passive immunity</a:t>
            </a:r>
          </a:p>
          <a:p>
            <a:pPr marL="342000" lvl="2" indent="0">
              <a:spcBef>
                <a:spcPts val="0"/>
              </a:spcBef>
              <a:buNone/>
            </a:pPr>
            <a:r>
              <a:rPr lang="en-GB" sz="2100" dirty="0">
                <a:solidFill>
                  <a:srgbClr val="008000"/>
                </a:solidFill>
              </a:rPr>
              <a:t>Short term immunity derived from introduced </a:t>
            </a:r>
            <a:r>
              <a:rPr lang="en-GB" sz="2100" dirty="0" smtClean="0">
                <a:solidFill>
                  <a:srgbClr val="008000"/>
                </a:solidFill>
              </a:rPr>
              <a:t>antibodies.</a:t>
            </a:r>
            <a:endParaRPr lang="en-GB" sz="2100" dirty="0">
              <a:solidFill>
                <a:srgbClr val="008000"/>
              </a:solidFill>
            </a:endParaRPr>
          </a:p>
          <a:p>
            <a:pPr>
              <a:spcBef>
                <a:spcPts val="0"/>
              </a:spcBef>
            </a:pPr>
            <a:r>
              <a:rPr lang="en-GB" sz="2100" dirty="0"/>
              <a:t>active immunity</a:t>
            </a:r>
          </a:p>
          <a:p>
            <a:pPr marL="342000" lvl="2" indent="0">
              <a:spcBef>
                <a:spcPts val="0"/>
              </a:spcBef>
              <a:buNone/>
            </a:pPr>
            <a:r>
              <a:rPr lang="en-GB" sz="2100" dirty="0">
                <a:solidFill>
                  <a:srgbClr val="008000"/>
                </a:solidFill>
              </a:rPr>
              <a:t>Immunity brought about by antibody </a:t>
            </a:r>
            <a:r>
              <a:rPr lang="en-GB" sz="2100" dirty="0" smtClean="0">
                <a:solidFill>
                  <a:srgbClr val="008000"/>
                </a:solidFill>
              </a:rPr>
              <a:t>production.</a:t>
            </a:r>
          </a:p>
          <a:p>
            <a:pPr lvl="0">
              <a:spcBef>
                <a:spcPts val="0"/>
              </a:spcBef>
            </a:pPr>
            <a:r>
              <a:rPr lang="en-GB" sz="2100" dirty="0" smtClean="0"/>
              <a:t>natural immunity</a:t>
            </a:r>
            <a:endParaRPr lang="en-GB" sz="2100" dirty="0"/>
          </a:p>
          <a:p>
            <a:pPr marL="342000" lvl="2" indent="0">
              <a:spcBef>
                <a:spcPts val="0"/>
              </a:spcBef>
              <a:buNone/>
            </a:pPr>
            <a:r>
              <a:rPr lang="en-GB" sz="2100" dirty="0">
                <a:solidFill>
                  <a:srgbClr val="008000"/>
                </a:solidFill>
              </a:rPr>
              <a:t>Immunity brought about by naturally occurring </a:t>
            </a:r>
            <a:r>
              <a:rPr lang="en-GB" sz="2100" dirty="0" smtClean="0">
                <a:solidFill>
                  <a:srgbClr val="008000"/>
                </a:solidFill>
              </a:rPr>
              <a:t>material.</a:t>
            </a:r>
            <a:endParaRPr lang="en-GB" sz="2100" dirty="0">
              <a:solidFill>
                <a:srgbClr val="008000"/>
              </a:solidFill>
            </a:endParaRPr>
          </a:p>
          <a:p>
            <a:pPr>
              <a:spcBef>
                <a:spcPts val="0"/>
              </a:spcBef>
            </a:pPr>
            <a:r>
              <a:rPr lang="en-GB" sz="2100" dirty="0" smtClean="0"/>
              <a:t>artificial immunity</a:t>
            </a:r>
            <a:endParaRPr lang="en-GB" sz="2100" dirty="0"/>
          </a:p>
          <a:p>
            <a:pPr marL="342000" lvl="2" indent="0">
              <a:spcBef>
                <a:spcPts val="0"/>
              </a:spcBef>
              <a:buNone/>
            </a:pPr>
            <a:r>
              <a:rPr lang="en-GB" sz="2100" dirty="0">
                <a:solidFill>
                  <a:srgbClr val="008000"/>
                </a:solidFill>
              </a:rPr>
              <a:t>Immunity brought about by injection with antibodies or antigenic </a:t>
            </a:r>
            <a:r>
              <a:rPr lang="en-GB" sz="2100" dirty="0" smtClean="0">
                <a:solidFill>
                  <a:srgbClr val="008000"/>
                </a:solidFill>
              </a:rPr>
              <a:t>material.</a:t>
            </a:r>
            <a:endParaRPr lang="en-GB" sz="2100" dirty="0">
              <a:solidFill>
                <a:srgbClr val="008000"/>
              </a:solidFill>
            </a:endParaRPr>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6 The immune system</a:t>
            </a:r>
            <a:r>
              <a:rPr lang="en-GB" sz="2800" dirty="0">
                <a:solidFill>
                  <a:srgbClr val="7F7F7F"/>
                </a:solidFill>
              </a:rPr>
              <a:t>	Key concepts</a:t>
            </a:r>
          </a:p>
        </p:txBody>
      </p:sp>
      <p:sp>
        <p:nvSpPr>
          <p:cNvPr id="29" name="TextBox 2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7" name="Rounded Rectangle 6">
            <a:hlinkClick r:id="" action="ppaction://hlinkshowjump?jump=endshow"/>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End</a:t>
            </a:r>
            <a:endParaRPr lang="en-GB" sz="2400" dirty="0"/>
          </a:p>
        </p:txBody>
      </p:sp>
      <p:sp>
        <p:nvSpPr>
          <p:cNvPr id="89" name="Rounded Rectangle 88"/>
          <p:cNvSpPr/>
          <p:nvPr/>
        </p:nvSpPr>
        <p:spPr>
          <a:xfrm>
            <a:off x="6300192" y="6093296"/>
            <a:ext cx="127825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Answers</a:t>
            </a:r>
            <a:endParaRPr lang="en-GB" sz="2400" dirty="0"/>
          </a:p>
        </p:txBody>
      </p:sp>
    </p:spTree>
    <p:extLst>
      <p:ext uri="{BB962C8B-B14F-4D97-AF65-F5344CB8AC3E}">
        <p14:creationId xmlns:p14="http://schemas.microsoft.com/office/powerpoint/2010/main" val="424762165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89"/>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hidden"/>
                                      </p:to>
                                    </p:set>
                                  </p:childTnLst>
                                </p:cTn>
                              </p:par>
                              <p:par>
                                <p:cTn id="23" presetID="1" presetClass="exit" presetSubtype="0"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hidden"/>
                                      </p:to>
                                    </p:set>
                                  </p:childTnLst>
                                </p:cTn>
                              </p:par>
                              <p:par>
                                <p:cTn id="25" presetID="1" presetClass="exit"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hidden"/>
                                      </p:to>
                                    </p:set>
                                  </p:childTnLst>
                                </p:cTn>
                              </p:par>
                              <p:par>
                                <p:cTn id="27" presetID="1" presetClass="exit"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hidden"/>
                                      </p:to>
                                    </p:set>
                                  </p:childTnLst>
                                </p:cTn>
                              </p:par>
                              <p:par>
                                <p:cTn id="29" presetID="1" presetClass="exit"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hidden"/>
                                      </p:to>
                                    </p:set>
                                  </p:childTnLst>
                                </p:cTn>
                              </p:par>
                              <p:par>
                                <p:cTn id="31" presetID="1" presetClass="exit" presetSubtype="0" fill="hold"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hidden"/>
                                      </p:to>
                                    </p:set>
                                  </p:childTnLst>
                                </p:cTn>
                              </p:par>
                            </p:childTnLst>
                          </p:cTn>
                        </p:par>
                      </p:childTnLst>
                    </p:cTn>
                  </p:par>
                </p:childTnLst>
              </p:cTn>
              <p:nextCondLst>
                <p:cond evt="onClick" delay="0">
                  <p:tgtEl>
                    <p:spTgt spid="89"/>
                  </p:tgtEl>
                </p:cond>
              </p:nextCondLst>
            </p:seq>
          </p:childTnLst>
        </p:cTn>
      </p:par>
    </p:tnLst>
    <p:bldLst>
      <p:bldP spid="7"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PROJECT_FOLDER_UPDATED" val="1"/>
  <p:tag name="ISPRING_PLAYERS_CUSTOMIZATION" val="UEsDBBQAAgAIAHKqWEbO8+LqUwQAAA0QAAAdAAAAdW5pdmVyc2FsL2NvbW1vbl9tZXNzYWdlcy5sbmetV/9u2zYQ/r9A34EQUGADNrcd0KIYEgeyxNhCZMmV6DjZDwiMxNhEKDGVKLfZX3uaPdieZEdKbuykg6SkgG1YtO+74913H49HJ19ygbasrLgsjq23ozcWYkUqM16sj60lOf35g4UqRYuMClmwY6uQFjoZv3xxJGixrumawfeXLxA6yllVwWM11k/3z4hnx9ZikjjhfGEHl4kfTsNk4k2tsSPzW1rcIV+u5R/lD7+8//Dl7bv3Px69bi37AMVz2/cPoZBBevemB1BAotBPAA37SYAviDXWn8PswiXxvQBb4/bLMOtFhM+tsf7stFtGEQ5IEvueixMvToKQmFz4mGDXGl/KGm3oliEl0Zazz0htGFRS8ZKhSvDM/JBKWChq1uXMDee2FyQRjknkOcQLA2scy7K8+8nA0lptZAnuKpTxil4JlhmfwBnz+23JKnBNFXAKwUttOPxT5pQXo07Xkb3ygmlCwtCPExy4uxVrjIsMuSXVbgaiRHaMIwAoacXKJ9gmhmXGHNlCDEOYedOZD2+iQ5jx9UbAWw2NY4GhBgtWdFkBR3AE7IrjVRi5OmngClF0S6vqsyyzA37sF6oL2AucECjokD1wojF2wFBjDspRlixVXWBzHMf2FCeT8AKIDH0XDrEIz6DdzoZYXOIYWgTHXTaBfe5NbU143WI7/u/6K6WazuIO0TQFO52+LZd1BSs6pdAFptOqYV5i/HEJVfNs/xtd3ABCYk291nzLIIQy62YPaIqDXc2fj0vvt+TU9nzsJkAoN1wlxIiddkZBHgqpEBVC6g2AX5ptaZEydMVSWgPh7+BvGc/M33SxTSSfav4XoqqVlletKgUuvng1el5oHvFBTVe0LHr0+QOoA018vNm8rmCnSrH8VnXtYi8To+8SxXP3pbvufzfVpy7P3NED/0O3EzfCNPGg2ydc9rfAcBRp8YXTQ/S38oJTcLRo9A0E0CuuB/gMwhYgkOipGOeQ+YMQzqEiA+xXeBJ7ROeYXVVcdZ7ZplBNvb/NkRSGJMEUu+fJFbuW0P+C0W1zdIOEG+KMnuBsECH2JosDnW5RAgho3YwPEJLgOew/64G5nONdBht5PcjEStYiM3Im+I2RWKhNnbPHM8t1KXOzKmi166VG4U+eE0Wzuahxuhhw9sbYjpxZ4tiBg/W4q3tY9DQCLuuYfBInvj3R5kDqnKp0A+fKtayLrCdQM7G6+NQGsDalMaNluvn37396YjyIpFlF7eqvg0CgQ7Uu4a9gvwdSserPLhBiTw7tzEMfq3bC39n1HPiJB3T4LpM0bQ6tXOawNOr2C2xri2YTYjuzORAyNvyTdZl2jyn7CHM7OgNRMrOoNZ7T8gYUjUgpBqGYVGsCqmHe7y9ZtRK8YENsn3cm6A0Tb5HYrmtunNB8gqc3zVmawVydtldPAVfPvmDOzA5A8B7gsYyrgYDmjNnJCzR683zf5tvHR87Xp8pc3I9e793j/wNQSwMEFAACAAgAcqpYRhPj9HkAAwAAZQoAACcAAAB1bml2ZXJzYWwvZmxhc2hfcHVibGlzaGluZ19zZXR0aW5ncy54bWzVVt1O2zAUvu9TWJ64pCkMNlalRRtttYrSVrTTxhVy49PGwrGz2GkpV3uaPdieZMcxLa1gKMCQtqskx+d85zs/+eTw+DqRZA6ZEVo16F61RgmoSHOhZg36ZdzZPaLEWKY4k1pBgypNyXGzEqb5RAoTj8BadDUEYZSpp7ZBY2vTehAsFouqMGnmTrXMLeKbaqSTIM3AgLKQBalkS3zYZQqGNisVQkJvOtM8l0AERwpKOHZMdiQzMQ2824RFV7NM54qfaKkzks0mDfqmVvtUO6ytfDxUSySgXHGmiUZntnXGuXB8mByJGyAxiFmMxPcPKFkIbuPiNXD+YXAfpcD2NTCHcqKxGGVv4ROwjDPL/KfPZ+HampXBm/hSsUREYzwhrv4GbY0vP18M2+e9bv/0cjwY9MbdoSdRxATbOGGwnShEQjrPIljnCZm1LIqRN8ZMmTQQBpumldtUqy1y7ptMtMTeF1G4D8kEeJ8lsDGN0ZVQHfTco2SKhchlg37MBJOUCMukiNbBJp8YK2wx/86mJ0Es3DMgZyN6l953J4pZZmCT1urEuJ5Hza86l5wsdU6kuAJiNcH68wTfYiCbwyHTTCeFFdfHEiMFZpwLWAA/Lnp6C/inRBeYIskxEjc3lWB9hu+5uCETmOoMcYHNccfRLozHrz4JOGXG3IGyFcedUa/bal92+632tx1XIONzpqInguPAIUnta+AzrF1pTCGlxm5uQGBnIpYbKObDBS/cypRZOnfM5sXQ3SALUBy3QD4eEw8iXE2hcigLGDFFtJJLwiL8hYxbobnQuUGLXxYPbZ5F0IcSoQqqM/yDMFnGISuDVtvbf3tw+O790Yd6Nfj14+fuo0G3sjKUzGXzunLyqLCsxeX+PxcGTgselgab5f+mMly0R2Xa2h+U8RqclvE699Iz3JCdUhRQN2ZepFA5pEiEBf43V+IZY32R4vudeJ2xvmLNL1nl/6Zk/7W+PGzdFsLgweuMO0mEEgk2winY+g7UPDyo4f3jwaNKBdG2r4bNym9QSwMEFAACAAgAcqpYRvjUZu/FAgAAVgoAACEAAAB1bml2ZXJzYWwvZmxhc2hfc2tpbl9zZXR0aW5ncy54bWyVVtFu4jAQfL+vQNx7Q2lpqeQikRakSr1rda367iRLYuHYyHbo8fdnx3bjQHKkREh4dsZer8cbkNwStvgxGqGUUy7eQCnCcmkQj41Idj9OKqU4u0g5U8DUBeOixHS8+LmuPyiqmedUfA9iqGaDU2iWmU7u4qvZEIlbYzqLb69WfYKUlzvMDs885xcJTre54BXLzqZWHHYgKGFbzVyuzdPHpESqJwVlK6f4cb1eXg+T7ARICSalq7v57PrurIriBKhf6frRPAM1zVL/3/2RbE8kUbVsfhnP5zd9sh3OoV3kySSezCb9fKZn/8apWIGCv0pTb6fm6aVSfADRnnw1XcWrfgXfVbtvZSN4bgra1tyszHNWQznO9PU765UvgdmQWcg4fvk4uVz2KVx5Tozhfob3HpnrKjh9NXU9agjm0BMKiw2mElDkhzYoC/75Uil9QWChRKXjIdJwXnXSr7iSIavBGt4f+CQsC0gOaBgfnFYlPNh8fVKngUbw8BDXvSLkfmFBhgL2DgxSbMCG+VvX9YQZgA3zjZIMXhg9nNCPI1bjzzjG7jSD8lttq/o6CgzroS+YH/moWenZ3FwZLO0Azyl5Bgtp0nknJZhjQ1GN2ZSik5wQw3uSY0U4+2V4yaHejETRUcBZrdtYSBFFoctvdY66S4fnVY8H2NG+FZrN2fFI6SZ+P8ZK4bQo9VtJjkdOdz+u5xlH3RLTJzUfxBPb8KGiEostiHfOabiOOYA+BeMKBufE7eXqo6MoKAKKusuM3CRd9WdVmYBY6WMj4H3TxiyvIHlB9Vd9EPiErC3oCVqlKvR0DJMvWwaA8wBgkRbetHZgI2VFFaGwB+qiAVBvuG9nSGqT9vltqZ5ho0LHOWSQJV2naJwS8tqBDsGHzqtbYSMDbK9wIuuttW6+78LB1K3G7NuZMV9IsoAzU2tqHT8togbN/8l/UEsDBBQAAgAIAHKqWEYyHHP+1QIAAHYJAAAmAAAAdW5pdmVyc2FsL2h0bWxfcHVibGlzaGluZ19zZXR0aW5ncy54bWzNVlFP2zAQfu+vsDzxSFMYbKxKizZaNASjFe208YSusdtYOHZmOy3lab9mP2y/ZOeYllawKiCY9pT4fPfd993Zl8SHN5kkU26s0KpFd+oNSrhKNBNq0qJfh8fbB5RYB4qB1Iq3qNKUHLZrcV6MpLDpgDuHrpYgjLLN3LVo6lzejKLZbFYXNjd+V8vCIb6tJzqLcsMtV46bKJcwx4eb59zSdq1GSBxMXzQrJCeCIQUlPDuQn10maRS8RpBcT4wuFDvSUhtiJqMWfdNofGrsNxY+AakjMq68NttGoze7JjAmPB2QA3HLScrFJEXeu3uUzARzafkaef84eohSYgcJ4FGONGpR7g4+4w4YOAjLkM/xG2cXhmBicwWZSIa4Q7z8Fu0Mrz5f9rsXZyfnp1fDXu9seNIPJMqYaB0njtYTxUhIFybhyzwxOAdJirwxZgzS8jhaNS3cxlqtkfNrMtISS19GUTJGpnLeoh+NAEmJcCBFstx1YCbcHQuJGnzsTn2sHL0HDHqTFIzlq4kWO9ZXMWl/04VkZK4LIsU1J04TVFRk+JZyslpuMjY6K60SrCNWCsbJVPAZZ4dlle4A/5boElNkBUbiUcwldyHDj0LckhEfa4O4HKZ4aNEubMCvPwk4B2vvQWHBcWtwdtLpXp2cd7rft7xAYFNQyRPBsYU8y91r4ANqVxpTSKmxmisQWJkECsvL/jDBSrcqMivnTmFaNt03sgTFdgvkEzBxI8GjJVTBqwImoIhWck4gwUth/RGaCl1YtITDEqDtswiGUCJUSXWCAwqTGcZNFbTGzu7bvf137w8+NOvR75+/tjcG3Q2KvgSfLUyKo42jYjkuHt65OPI39PHL7kzxr+76ZXdQpVDnvSpevdMqXhdhmPRXBkklCjgJJmHs4CyQIhOOs5ds8jMatXkqhza+UKNeUcXG4/b/igir5Ud47asbR4/+FtTQvv6v1K79AVBLAwQUAAIACAByqlhGUVDfhJwBAAAQBgAAHwAAAHVuaXZlcnNhbC9odG1sX3NraW5fc2V0dGluZ3MuanONlE2PgjAQhu/+CsNeNwZR/NgbREg28bDJetvsoeKIxNKStrqyxv++FFFaKKvMhb55eGemZXru9YvHiqz+W/9cvpfrD31daiA1wQ7wquu4Q0+lbnGcbGCVpIATAlYDOd4+vcuXmjAZW6Q0Xeef0pYrfhY10JlBYwaNG7Syti3CXBV/TOLJJP5qrVVtXVtS9nl9EIKSQUSJACIGhLIUlYz1EpaP2mEDpkdgD9AtikAzdey5P3K7yNrRcf3pKFC5iKYZIvmSxnSwRtE+ZvRANl35d3kGrDjx/RXwQhkqgBMu3gWkzcT+Igy9cTeZMeAcqryj+cwdz40wRmvAiu94IeMfVDNuN9SgjwlPxI2eDf3ZbKLSGYqhtUu27duurWOk8Hq8m1dOwElciakjQyMwyoG1rAIn8AMdpNkheyYlo7HckRY6CWQYUUzRJiFx10HeOVmstK1+NW9hDz0VrButTk0bIdoYoZ1hdtOum+OJuRfGweWNrEvTzGOTSEwiNYmZSayvIa0e0bxI5Pqr6ByxPbAVpbio+PtRbU3z3uUPUEsDBBQAAgAIAHKqWEYa2uo7qgAAAB8BAAAaAAAAdW5pdmVyc2FsL2kxOG5fcHJlc2V0cy54bWydjzEPwiAQhXd+BbldsFvTAN1M3Bx0NhVRSejRcNT684XUGGeHS+5d3vdeTvWvMfCnS+QjamjEFrhDG68e7xpOx92mBU55wOsQIjoNGIH3hinftHhIjlwmXiKQNDxynjopl2URnqZUEiiGOZdgEjaOsswYUVZSTisKK9v5v+jPDQxjnKvL7EPeoyl7UauFU7IaKnN2KDzeIshqUPLrrsrOlEtFEUr+PGbYG1BLAwQUAAIACAByqlhGYDA8HmsAAAB1AAAAHAAAAHVuaXZlcnNhbC9sb2NhbF9zZXR0aW5ncy54bWw1jDEOgzAMAHdeYXmn0K0DgY0NhkIfYBG3iuTYKImq9vfN0u2kO90wfaLAm1MOpg6vlx6B9TAf9OXwsc/tDSEXUk9iyg7VEKaxGcQOko1LqWGGU+jLaedYofBKsZbbHfLft7DU5TOwx25sflBLAwQUAAIACACDmfVEzoIJN+wCAACICAAAFAAAAHVuaXZlcnNhbC9wbGF5ZXIueG1srVVNb9swDD2nwP6DoXutpF3XNJBbdAWKHdahQNZtt0C1GVuLbXmSXDf99aP8bc/pVmAHAzbF90jxkTS7ek5i5wmUFjL1yMKdEwdSXwYiDT3y8PX2eEmuLt8dsSzme1COCDySp8ICeEycALSvRGYQfM9N5JGewUVm4mRKSCXMHrnPkLuLtCTvjmbokmqPRMZkK0qLonCFRkQaahnnlkS7vkxopkBDakDRKg3iNNiV+Tsan0Sm1Owz0D1kZt4euCZpOZ61GJAUp65UIT2Zzxf0x93ntR9Bwo9Fqg1PfSAOVnJWlvKR+7s7GeQxaGubsSrJNRhjkyhtM2ZWYrFMHa18j1QOmwS05iFoN05DQissnQCzbcx1VPPoAa3l1TtR85Z+G/u9adxK5WjnnOWPsdARHvUhnXUSyOgwKkvK65Yd9NB00K1lIo6CX7lQEJSf39oWmS9IFbDtuDJPVxc+HuDbLfeNVPsbhGEX1Qq6rWhuJZpbgloOt42+7ihIc9stcJMraEo1Y08iAPmFK8VtW1walQOjI2ONpUMwo9WVa5E6QVhkkvjsH7SxfiNpfurXlCkB/0OYT0jU1kSkATzfCvQxkGBNDWCxrc01WezamF1OOn9Men09MFU51qLgRRzDVQg4hgE3nHZ2eggKimt08XM1wvYODoIjEUYxPmaSYXx6kCbhajfJ0Ds4CI6lv5uAtua2jHRcx1EztR3E6MQ6YX6ujUzES9megz1jVmUfvjZyzdF1JtqD8/kfoziI0QzmlkysLvvW21fN4b2dU6M7n01WWQbdivMAJs8qr2YW8mzkE8CW57G56efU7MMedJTz1HRMc33HfpfFWryAU4jA/ukWp7YmEdie8ciH5WmPAfXE7TIIX5qmIjJaS1KpeUg5hrV5ElBUmGpWPqLqoZJ5Goy0cbPu56Bj3FXXCrgTwxYzXZxg88nMI+/xpb7LxdlFd5XzxUWDLfO6rwJXubxhVdcJd51B635tL8LqmcfX31BLAwQUAAIACAByqlhGQ7qidS4JAABpKAAAKQAAAHVuaXZlcnNhbC9za2luX2N1c3RvbWl6YXRpb25fc2V0dGluZ3MueG1s7VrrbuO6Ef5/noKwcYAWKOKLfC28KnShE2Ed2cdSkt0WhcHYTCxElnIk2rs58I8+zXmw8yQdUlIsybIjJQu0BbreBKvhfMMhOfPNUN5R+OR42jZk/sb5jTDH9yzKmOM9hvJPCI2WvusHs4CGlAlBVoQ8sqGfaoaKVMevoZARb0WC1afaA3FDWosACQQ5MHC/Zcz3Lpa+x6jHLjw/2BC3hnbE3YKhsfhTa7wN9Hc0qAB7IEuan6zdHKpS901UZqZ2V+1LuBCz9DfPxHuZ+I/+xT1ZPj0G/tZblfFx/fJMA9fxnl6VlTH/FCq7TsgMRjcFzqn6eKx0SqCe4fBCevBNGg66neF5oEvuqZudr6PzTxlYfsIzm5FD7pzQYSnkoKUOBr1C5DN5pEU7rza7zRMAD2aodlYRhtHv7FW73+afYm2XvNCgaArcxio+AfKft89V3Qr8R77HRbAe5p/zMNcnK8j5MqH0iuGL49MdkkPRmy2lEJTZsGzcjBopQjlJMXhFvy+pe6lZeDb7X2Oa8bjXazarMc0ZzH+eacZNtT9svYNpzqzqv41p8FjRB61KTHNmdf/nmh/LNeNxv9/CH+aajCDV8dw53sr/ZngPfgxMCEfjo6HcRNEGoUFfGegDeOqonTbqd2CvB0jHXQ3GhpI+lDQY09stbdTImYjsBnQJJFNsddTIjB4DDC+kATM84EZZymqnh7IruAxg+0EvlHsd/tkns+7FVnVQp9Xtd/G+rUiS1ENaV2/pzX2/P+wrLYSbnW5T2quDttSWUKvbbQ17+1a/3ZXgaTzsgZUOHvZQp9/ptPV9G7cBjRRF1dvavi8NWy0FZsODobYfj9V+s4larZbU0ffdnjRWmwi0JbChSAO+gZIuqVJvr6hKayChsTZWx5091nFP66JBG0Ou7TuqKjWbh809rC69XQdp6eUk2/mGwcIjKBw9RFs2uEbLbRCAsk03EOWMonsSUlMUPWuOwrgZjyIYdHmjnqi+duQZ6WtK8Mopp2yMGkKSyZh0s1+yhMr1KF7i1ZRBCjKvgEsXUbkeNeplYfFcUad+DnSijJZx81BH5XpUQc9pFxRSuR6xXnlYUtjketStl0KmSqlcj6iwAu4w5ds7cqKYyvWoYT8HzVdTud5s8p79PCZXTsv4mKqncj2qpGfVjwqqXI9K6VlUvqKW8qygpMr1qJiWwiU1tUxcHRdVyBbRup9DxdtWGETxY55LRhuYBQ43TS6xSJicqQttej1TzK+LyfRyulCNy5qsRVmJeFr+9Kd2b/C91e39edSIgSVNWdfKZJI1hoSxbrOcLdOeTycLMIgnCxN/sWsy/10ZOr2xJ4aJa3L8j8oGZnN8W5P57zLQm/kcm/bCmhg6XhjWwpzaYl8m2MZ6Tf7qb9Ga7ChiPto59Btia4qAn52AotB1VmKAc7bjbWmJ+fTptWKYizm27Lmh2cbUrMmWHwQvfxGWyZatIXrWJEQrJyT3Ll2JaSFGxDjnF5hdvHRC8JetHdD0N8TxLsrMPlfuDPNyYU+nE2uBTT2R1GTsrZAeED5TdUNzxcJzsBFAHQ7eB1+I6BMWkOK6lY1cGZdXE/ixuSNXzuPahR/2Dm9mGI5kRr0SQAgcPIeos6y76VznewgTIoKeSRh+84NVJmjSR1fCtmFqUwhNzU7Zt7mZxDYcvOMtIXTokpWwd40tS7nEC3X6BWIccnNaETT9DCn5uSLoK7Ygh7BVAmYqt8alwjOCp2GSIEkOLgmPd/cFkeUScHw3d46/DUHCdxjSRGRjWHkiC/9yA+doKJOCZI9swj6LE3x0dhS8CFalogoISMM6j6tfboy/L8aKMcH6AgJNn94tbMGPfD4CROL5DBHX9fkyYGqy2hFvCV0tXZItpMMLqK2clVDjxy+c+XXr/IYIi0no55i/TB1/+fniw94Z9gQI+I4EXjk6yFnLcOjxkjfQe4Pr0Po8s7fWktqPix/lyA9YHc/Jk0src0YfX1fOhXcsyor4SzWADlTHrwTCUMY4X0PlcSsBDXMM080iMgS25He6SgbMaWzD9NEHzNzCWWQcuYUzqmbiDquWYfNdp/e8dy8BFqcXxUFx7PAblkvhSvsaP/f0wQeOcCnZRV0AEL8IqIv3zVc1UFKtSobaY0MmuPUY9SPgmOts+CWmnNmba5zsZkTHmS2587fuSnCf6zwJSoaj2m7ocR/0EPgbIXVJmCRbVBT+9kFHoiXOo3ln1Qq4hZW5drXQFFPDvK/mqe6Wx0GYc88mtrWYKCq3APG+IWy5hoL0wK875W1FfbGOxwrYi7fXoiRYrv/41+/lzeT8iaQolv61qh3IYs5j+NXeP0yf0fCfJezYipqFioeSwPhakUDL3zJsA8LkhzTuJCp7G3/D3/SUmhoCMT5GxbYV7eoaYtUSoelvg2Wpvidt5FqZfwYGEx1vTb4mwRMwoO37blVDYud5bLLKPhwuelvmOh6tCP9wSeGLt43ZQtF1cQOGHHWd5VNUmVfQxsdvu5ALV+EK9rQrxQSOzJmkK4dVtymqVEJHQAnR84EQdoVF61VweK/gEmBSlnlN4bHAd2f8Bc/xG01Q4O+jIIxlFvCLbfKU1gjX/rf47GKttCSvOQMXZryfTekeZHntOU+dVUo1FuT1bn0XuFmLFiOLbzYj/exAHqZpqnj/mUa8yo48h7tGPJRy/SDM65v0OzvSTwnz+havWFO43ByB8iNpZPJOSiVBWl7m5ECHeoKjYp3kKavDPZjwd5NhyqVYkNXc+Csqi8JrOxsaJzOXpR1unPB45L22ENccc/9ixVe53MAheBvno3fEHObS06Et1gEJmD598Vwt/qNX6Pm9iKSIvTzTTzW45ZDlmtN8WEOxjeQL+MY54HPCZpzMqkE3gs0FmaeAfBnncR7n8GpT+VGunweNGkcbNWqcO6FRbPb0AXrbzT0NMMSAQ5PgzMrS2uvkbdCtaAqzsBODaTxbg2kPLjoJJiXIhJVoqZJciR7S45utyxyX7qgb66QEqa05v/pRCLlxPrQVNqEPLB3csaRyDsREd4jEtHZ24CRM3KsKcdFIUc7F2kVJx8h9KJZfQFZJ6UlNVlCNEpbm4Z5WjQSZwC2YDHRPHcCoka6yQFJH3zHmZQAFeyf/N+G/AVBLAwQUAAIACABzqlhGj5j89IoBAABfGAAAFwAAAHVuaXZlcnNhbC91bml2ZXJzYWwucG5n6wzwc+flkuJiYGDg9fRwCWJgYJnMwMBcwsEGFGGYmmkAJBmLg9ydGNadk3kJ5LCkO/o6MjBs7Of+k8gK5HMWeEQWMzDwHQZhxuP5K1IYGMS/eLo4hlTEvb3t6MXsKOJ68d5/I2ZJlmSOrAsCC7cyXZS78uBcsdyci+vvHWiNu3Z23fbXVTXW69o/P8z7vokZaOaDkza3LrxwWSye+118st/75S+Pgxxjs/1ir9zu40v6z/e/dAYJSLjZ7zq+5Pb33F8gHsM2N/eoY/vzNyuDODm9fVvexH+/DOec4QOxDJTVGIHUhE5PEC8lSQhEzZzBAiQd1EalRqVGpUalRqVGpUalRqVGpUalRqVGpUalRqVGpUalRqVGpUalRqVGpUalhpjUzU31d/35QawNplaXimqs/frhnL2xy91BnBtSspmR9eVV9r7yIO4Bg18Xb9iq9c7Vfw4Zbp93+4Vb/9+jSzaevp5qO4f/MtiECr3Fwr1xX/aX/mWcKLB6di1rXDxI2NPVz2WdU0ITAFBLAwQUAAIACABzqlhG944Tp0oAAABrAAAAGwAAAHVuaXZlcnNhbC91bml2ZXJzYWwucG5nLnhtbLOxr8jNUShLLSrOzM+zVTLUM1Cyt+PlsikoSi3LTC1XqACKGekZQICSQiUqtzwzpSQDKGRoYo4QzEjNTM8osVWyMDOAC+oDzQQAUEsBAgAAFAACAAgAcqpYRs7z4upTBAAADRAAAB0AAAAAAAAAAQAAAAAAAAAAAHVuaXZlcnNhbC9jb21tb25fbWVzc2FnZXMubG5nUEsBAgAAFAACAAgAcqpYRhPj9HkAAwAAZQoAACcAAAAAAAAAAQAAAAAAjgQAAHVuaXZlcnNhbC9mbGFzaF9wdWJsaXNoaW5nX3NldHRpbmdzLnhtbFBLAQIAABQAAgAIAHKqWEb41GbvxQIAAFYKAAAhAAAAAAAAAAEAAAAAANMHAAB1bml2ZXJzYWwvZmxhc2hfc2tpbl9zZXR0aW5ncy54bWxQSwECAAAUAAIACAByqlhGMhxz/tUCAAB2CQAAJgAAAAAAAAABAAAAAADXCgAAdW5pdmVyc2FsL2h0bWxfcHVibGlzaGluZ19zZXR0aW5ncy54bWxQSwECAAAUAAIACAByqlhGUVDfhJwBAAAQBgAAHwAAAAAAAAABAAAAAADwDQAAdW5pdmVyc2FsL2h0bWxfc2tpbl9zZXR0aW5ncy5qc1BLAQIAABQAAgAIAHKqWEYa2uo7qgAAAB8BAAAaAAAAAAAAAAEAAAAAAMkPAAB1bml2ZXJzYWwvaTE4bl9wcmVzZXRzLnhtbFBLAQIAABQAAgAIAHKqWEZgMDweawAAAHUAAAAcAAAAAAAAAAEAAAAAAKsQAAB1bml2ZXJzYWwvbG9jYWxfc2V0dGluZ3MueG1sUEsBAgAAFAACAAgAg5n1RM6CCTfsAgAAiAgAABQAAAAAAAAAAQAAAAAAUBEAAHVuaXZlcnNhbC9wbGF5ZXIueG1sUEsBAgAAFAACAAgAcqpYRkO6onUuCQAAaSgAACkAAAAAAAAAAQAAAAAAbhQAAHVuaXZlcnNhbC9za2luX2N1c3RvbWl6YXRpb25fc2V0dGluZ3MueG1sUEsBAgAAFAACAAgAc6pYRo+Y/PSKAQAAXxgAABcAAAAAAAAAAAAAAAAA4x0AAHVuaXZlcnNhbC91bml2ZXJzYWwucG5nUEsBAgAAFAACAAgAc6pYRveOE6dKAAAAawAAABsAAAAAAAAAAQAAAAAAoh8AAHVuaXZlcnNhbC91bml2ZXJzYWwucG5nLnhtbFBLBQYAAAAACwALAEkDAAAlIAAAAAA="/>
  <p:tag name="ISPRING_ULTRA_SCORM_COURSE_ID" val="19C3737D-4BDF-4CBB-A3DA-B93C5BFA7061"/>
  <p:tag name="ISPRING_SCORM_RATE_SLIDES" val="1"/>
  <p:tag name="ISPRING_SCORM_PASSING_SCORE" val="100.0000000000"/>
  <p:tag name="ISPRING_SCORM_ENDPOINT" val="&lt;endpoint&gt;&lt;enable&gt;0&lt;/enable&gt;&lt;lrs&gt;http://&lt;/lrs&gt;&lt;auth&gt;0&lt;/auth&gt;&lt;login&gt;&lt;/login&gt;&lt;password&gt;&lt;/password&gt;&lt;key&gt;&lt;/key&gt;&lt;name&gt;&lt;/name&gt;&lt;email&gt;&lt;/email&gt;&lt;/endpoint&gt;&#10;"/>
  <p:tag name="ISPRINGONLINEFOLDERID" val="0"/>
  <p:tag name="ISPRINGONLINEFOLDERPATH" val="Content List"/>
  <p:tag name="ISPRINGCLOUDFOLDERID" val="0"/>
  <p:tag name="ISPRINGCLOUDFOLDERPATH" val="Content List"/>
  <p:tag name="ISPRING_PRESENTATION_TITLE" val="Key concept_Ch2_Enzymes"/>
  <p:tag name="ISPRING_UUID" val="{51C0B42F-B7EE-4B5C-B6A6-E81DDAC82686}"/>
  <p:tag name="ISPRING_RESOURCE_FOLDER" val="C:\Business\Hodder Biology PowerPoints\Done\Key concept_Ch3_Cells_Movement Across Membranes\"/>
  <p:tag name="ISPRING_PRESENTATION_PATH" val="C:\Business\Hodder Biology PowerPoints\Done\Key concept_Ch3_Cells_Movement Across Membranes.pptx"/>
  <p:tag name="ISPRING_RESOURCE_PATHS_HASH_PRESENTER" val="3b1a7bef57bc521d1e1521d778a9f4c671ecfcda"/>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1646</TotalTime>
  <Words>871</Words>
  <Application>Microsoft Office PowerPoint</Application>
  <PresentationFormat>On-screen Show (4:3)</PresentationFormat>
  <Paragraphs>94</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Immunology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Hachette UK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Key concept_Ch2_Enzymes</dc:title>
  <dc:creator>Lydia.Young</dc:creator>
  <cp:lastModifiedBy>Chris Clark</cp:lastModifiedBy>
  <cp:revision>161</cp:revision>
  <dcterms:created xsi:type="dcterms:W3CDTF">2014-09-01T15:39:09Z</dcterms:created>
  <dcterms:modified xsi:type="dcterms:W3CDTF">2015-03-27T13:58:45Z</dcterms:modified>
</cp:coreProperties>
</file>