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99EC6-D820-440A-A89D-BECBE2BD4321}" v="13" dt="2022-06-22T10:00:17.305"/>
    <p1510:client id="{9485F7CB-35C7-469A-8365-2BAECD2BE141}" v="1" dt="2022-06-22T15:57:51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 Le Sauvage" userId="gRCYC/q7RzPAvCq+wkvnp00KWo4Rm2OwM4Ofe3u0BQA=" providerId="None" clId="Web-{14B99EC6-D820-440A-A89D-BECBE2BD4321}"/>
    <pc:docChg chg="modSld">
      <pc:chgData name="Rick Le Sauvage" userId="gRCYC/q7RzPAvCq+wkvnp00KWo4Rm2OwM4Ofe3u0BQA=" providerId="None" clId="Web-{14B99EC6-D820-440A-A89D-BECBE2BD4321}" dt="2022-06-22T10:00:17.305" v="12" actId="20577"/>
      <pc:docMkLst>
        <pc:docMk/>
      </pc:docMkLst>
      <pc:sldChg chg="modSp">
        <pc:chgData name="Rick Le Sauvage" userId="gRCYC/q7RzPAvCq+wkvnp00KWo4Rm2OwM4Ofe3u0BQA=" providerId="None" clId="Web-{14B99EC6-D820-440A-A89D-BECBE2BD4321}" dt="2022-06-22T09:59:54.898" v="3" actId="20577"/>
        <pc:sldMkLst>
          <pc:docMk/>
          <pc:sldMk cId="3437643246" sldId="259"/>
        </pc:sldMkLst>
        <pc:spChg chg="mod">
          <ac:chgData name="Rick Le Sauvage" userId="gRCYC/q7RzPAvCq+wkvnp00KWo4Rm2OwM4Ofe3u0BQA=" providerId="None" clId="Web-{14B99EC6-D820-440A-A89D-BECBE2BD4321}" dt="2022-06-22T09:59:54.898" v="3" actId="20577"/>
          <ac:spMkLst>
            <pc:docMk/>
            <pc:sldMk cId="3437643246" sldId="259"/>
            <ac:spMk id="3" creationId="{55D0F5DC-C0E2-BB49-E014-EF55AC44CEF8}"/>
          </ac:spMkLst>
        </pc:spChg>
      </pc:sldChg>
      <pc:sldChg chg="modSp">
        <pc:chgData name="Rick Le Sauvage" userId="gRCYC/q7RzPAvCq+wkvnp00KWo4Rm2OwM4Ofe3u0BQA=" providerId="None" clId="Web-{14B99EC6-D820-440A-A89D-BECBE2BD4321}" dt="2022-06-22T10:00:11.367" v="9" actId="20577"/>
        <pc:sldMkLst>
          <pc:docMk/>
          <pc:sldMk cId="3060557917" sldId="260"/>
        </pc:sldMkLst>
        <pc:spChg chg="mod">
          <ac:chgData name="Rick Le Sauvage" userId="gRCYC/q7RzPAvCq+wkvnp00KWo4Rm2OwM4Ofe3u0BQA=" providerId="None" clId="Web-{14B99EC6-D820-440A-A89D-BECBE2BD4321}" dt="2022-06-22T10:00:11.367" v="9" actId="20577"/>
          <ac:spMkLst>
            <pc:docMk/>
            <pc:sldMk cId="3060557917" sldId="260"/>
            <ac:spMk id="3" creationId="{55D0F5DC-C0E2-BB49-E014-EF55AC44CEF8}"/>
          </ac:spMkLst>
        </pc:spChg>
      </pc:sldChg>
      <pc:sldChg chg="modSp">
        <pc:chgData name="Rick Le Sauvage" userId="gRCYC/q7RzPAvCq+wkvnp00KWo4Rm2OwM4Ofe3u0BQA=" providerId="None" clId="Web-{14B99EC6-D820-440A-A89D-BECBE2BD4321}" dt="2022-06-22T10:00:17.305" v="12" actId="20577"/>
        <pc:sldMkLst>
          <pc:docMk/>
          <pc:sldMk cId="3994833723" sldId="265"/>
        </pc:sldMkLst>
        <pc:spChg chg="mod">
          <ac:chgData name="Rick Le Sauvage" userId="gRCYC/q7RzPAvCq+wkvnp00KWo4Rm2OwM4Ofe3u0BQA=" providerId="None" clId="Web-{14B99EC6-D820-440A-A89D-BECBE2BD4321}" dt="2022-06-22T10:00:17.305" v="12" actId="20577"/>
          <ac:spMkLst>
            <pc:docMk/>
            <pc:sldMk cId="3994833723" sldId="265"/>
            <ac:spMk id="3" creationId="{55D0F5DC-C0E2-BB49-E014-EF55AC44CEF8}"/>
          </ac:spMkLst>
        </pc:spChg>
      </pc:sldChg>
    </pc:docChg>
  </pc:docChgLst>
  <pc:docChgLst>
    <pc:chgData name="Rick Le Sauvage" userId="gRCYC/q7RzPAvCq+wkvnp00KWo4Rm2OwM4Ofe3u0BQA=" providerId="None" clId="Web-{9485F7CB-35C7-469A-8365-2BAECD2BE141}"/>
    <pc:docChg chg="modSld">
      <pc:chgData name="Rick Le Sauvage" userId="gRCYC/q7RzPAvCq+wkvnp00KWo4Rm2OwM4Ofe3u0BQA=" providerId="None" clId="Web-{9485F7CB-35C7-469A-8365-2BAECD2BE141}" dt="2022-06-22T15:57:51.237" v="0" actId="20577"/>
      <pc:docMkLst>
        <pc:docMk/>
      </pc:docMkLst>
      <pc:sldChg chg="modSp">
        <pc:chgData name="Rick Le Sauvage" userId="gRCYC/q7RzPAvCq+wkvnp00KWo4Rm2OwM4Ofe3u0BQA=" providerId="None" clId="Web-{9485F7CB-35C7-469A-8365-2BAECD2BE141}" dt="2022-06-22T15:57:51.237" v="0" actId="20577"/>
        <pc:sldMkLst>
          <pc:docMk/>
          <pc:sldMk cId="3060557917" sldId="260"/>
        </pc:sldMkLst>
        <pc:spChg chg="mod">
          <ac:chgData name="Rick Le Sauvage" userId="gRCYC/q7RzPAvCq+wkvnp00KWo4Rm2OwM4Ofe3u0BQA=" providerId="None" clId="Web-{9485F7CB-35C7-469A-8365-2BAECD2BE141}" dt="2022-06-22T15:57:51.237" v="0" actId="20577"/>
          <ac:spMkLst>
            <pc:docMk/>
            <pc:sldMk cId="3060557917" sldId="260"/>
            <ac:spMk id="3" creationId="{55D0F5DC-C0E2-BB49-E014-EF55AC44CE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05039-364A-6C64-A1EB-85CFBC994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083EB-1D06-8403-8D7B-1728E94A3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7AEA0-ABE0-65A9-292D-BAEFCC77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2223E-C4F5-E1D5-73F4-0F736468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49C39-A125-0FC7-92A8-ED4EA882B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5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07C9-2716-01A1-A359-980E2F9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4F00A4-2135-E37D-8458-315C16094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BB45-EAB0-81F2-35DF-C8E75A69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37BEC-F9DF-4584-DCFE-95891279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C08AB-359E-532A-9445-CEB6D9ED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23131C-D2FA-9D9F-EBD8-C4DF25C5AC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ABE7C-EE35-A006-562D-8DBFA2A77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FAFD-4080-7FF8-B21D-90B4BB3B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68B5F-F24C-24D3-8668-7E83DF53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ACA8F-937A-73F3-EE42-7CB69A2BF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2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8871-78ED-9145-6852-85B985DC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F96E7-8DC7-2DD9-A5B4-FF6C0061F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0A598-C220-90BE-8440-48814D25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22E5C-9B87-7282-8142-DE270EDB2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B2796-4C80-7BA1-5207-B4436497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4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50D55-2E16-626E-A13E-890134988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00253-C87F-C53F-C06E-FC8FB2E8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8BBC5-8900-FFFA-036A-C29204AD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34614-EE4D-1D37-F6FB-68FA4DCC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5BA2A-8516-E55D-E6E0-6B1C7589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01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39A8F-3D0F-B186-A955-C0FDD0335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D2CCE-ADBB-5856-DF14-33E5B0DA2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E3952-7DCC-C958-1A50-B762E326E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398A3-F427-2FD8-9FDE-83F2A436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F8761-12A8-5379-1991-329309D0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21545-BD33-10CD-B8F4-0AFD9F364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95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EA39F-1E1B-B114-2E8E-E0EA1E35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110BF-A5A1-58A4-48AB-A3C63981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12977-B881-18F6-A5E1-42FEB5C6C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2ECE0-8F35-C701-94E3-0F4CDA0FE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24140B-1459-D028-C2F9-EFC1171A1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B0DAC5-A0B1-C157-0FD9-E0B75BD1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90A70A-44A1-2B5E-6B1D-130C87F7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683668-EF5B-8C5A-BC1F-3E68C13D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5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09E13-9906-2E60-A463-21F384832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56504-1D9F-DB15-C5A1-A2419CCE4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16E741-C5B7-DA5B-9D32-784EDC1D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15F7F-DE63-93A3-C8C6-3FAB6F0F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3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93363-1416-0CB6-8BDC-C74EB359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684970-47F4-0CF8-AC39-26BDC9C3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2CA20-6FCA-BC0E-99AE-E1128B02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1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51ED-54A9-AACB-2178-327F0C65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5A848-1BB9-57B4-60D1-EC7CE9100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677AD-0E9C-720F-713B-CE9D45D21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77BE6-1F7E-33C3-702C-1812D99B8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21177-77F1-E9CF-3890-0AB57F8D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51C6C-B1FA-A00B-773B-374A256C7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9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570A-9CB2-0FF1-395D-2943F128B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EC6ACC-8DF2-F62B-2427-00895729A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E5074-A76D-20D5-3580-90681A486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4BD5D-56FA-8E98-4230-AB194DB6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D7D52-31F3-CC0C-3612-D558CE09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E6FD5-00AA-49F8-3947-3AE66B1C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7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5ECD55-9E7D-0A76-DBCB-9363D4DC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EC656-5274-5D1E-CBE5-18BEBB0D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A45A7-20F7-0E5F-101D-92B12E2F9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FB8C-C04F-4086-85D2-5D4DBA102D6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9251D-CBDE-6F3E-63A2-49A7AE91D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6323F-A63B-D009-54ED-C5E467A83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1187-2536-4257-9158-CF11C9ACE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28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E415-852B-6DAD-874B-BF5BC316A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b="1" dirty="0">
                <a:solidFill>
                  <a:srgbClr val="0070C0"/>
                </a:solidFill>
              </a:rPr>
              <a:t>Army Annual Camp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E0D18-C2D7-9640-BE8B-6420E52ABA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Briefing Presentation</a:t>
            </a:r>
          </a:p>
          <a:p>
            <a:r>
              <a:rPr lang="en-GB" sz="3200" b="1" dirty="0">
                <a:solidFill>
                  <a:srgbClr val="0070C0"/>
                </a:solidFill>
              </a:rPr>
              <a:t>Sunday 26 June – Saturday 2 July (inclusive)</a:t>
            </a:r>
          </a:p>
        </p:txBody>
      </p:sp>
    </p:spTree>
    <p:extLst>
      <p:ext uri="{BB962C8B-B14F-4D97-AF65-F5344CB8AC3E}">
        <p14:creationId xmlns:p14="http://schemas.microsoft.com/office/powerpoint/2010/main" val="2921154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Thursday 30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755" y="1825625"/>
            <a:ext cx="11491245" cy="45495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plenty of sleep Wednesday night.</a:t>
            </a: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Breakfast from ORP.</a:t>
            </a: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0800hrs – 1700hrs: Continue Paintball, Ambush, Section battle drills, laser tag.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1700hrs – 2100hrs: Patrolling then harbour area.</a:t>
            </a: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Food from ORP (ration packs).</a:t>
            </a: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Sleep under bashas.</a:t>
            </a:r>
          </a:p>
          <a:p>
            <a:pPr marL="0" indent="0">
              <a:buNone/>
            </a:pPr>
            <a:endParaRPr lang="en-GB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6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Friday 1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755" y="1364151"/>
            <a:ext cx="11491245" cy="531865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3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as much sleep as possible Thursday night.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300" dirty="0">
                <a:solidFill>
                  <a:srgbClr val="0070C0"/>
                </a:solidFill>
              </a:rPr>
              <a:t>Breakfast from ORP.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3300" dirty="0">
                <a:solidFill>
                  <a:srgbClr val="0070C0"/>
                </a:solidFill>
              </a:rPr>
              <a:t>0800hrs–1200hrs: Complete Paintball, Ambush, Section battle drills, laser tag.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300" dirty="0">
                <a:solidFill>
                  <a:srgbClr val="0070C0"/>
                </a:solidFill>
              </a:rPr>
              <a:t>1200hrs: return to camp.</a:t>
            </a:r>
            <a:endParaRPr lang="en-GB" sz="33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3300" dirty="0">
                <a:solidFill>
                  <a:srgbClr val="0070C0"/>
                </a:solidFill>
              </a:rPr>
              <a:t>1300hrs-1600hrs: Post-exercise admin (e.g. weapon cleaning etc).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300" dirty="0">
                <a:solidFill>
                  <a:srgbClr val="00B050"/>
                </a:solidFill>
              </a:rPr>
              <a:t>1630hrs: </a:t>
            </a:r>
            <a:r>
              <a:rPr lang="en-GB" sz="3300" dirty="0" err="1">
                <a:solidFill>
                  <a:srgbClr val="00B050"/>
                </a:solidFill>
              </a:rPr>
              <a:t>Yoxter</a:t>
            </a:r>
            <a:r>
              <a:rPr lang="en-GB" sz="3300" dirty="0">
                <a:solidFill>
                  <a:srgbClr val="00B050"/>
                </a:solidFill>
              </a:rPr>
              <a:t> </a:t>
            </a:r>
            <a:r>
              <a:rPr lang="en-GB" sz="3300" dirty="0">
                <a:solidFill>
                  <a:srgbClr val="00B050"/>
                </a:solidFill>
                <a:ea typeface="+mn-lt"/>
                <a:cs typeface="+mn-lt"/>
              </a:rPr>
              <a:t>camp </a:t>
            </a:r>
            <a:r>
              <a:rPr lang="en-GB" sz="3300" dirty="0">
                <a:solidFill>
                  <a:srgbClr val="00B050"/>
                </a:solidFill>
              </a:rPr>
              <a:t>overnight including evening meal.</a:t>
            </a:r>
          </a:p>
          <a:p>
            <a:pPr marL="0" indent="0">
              <a:buNone/>
            </a:pPr>
            <a:r>
              <a:rPr lang="en-GB" sz="3300" dirty="0">
                <a:solidFill>
                  <a:srgbClr val="00B050"/>
                </a:solidFill>
              </a:rPr>
              <a:t>Evening briefing for Saturday.</a:t>
            </a:r>
          </a:p>
          <a:p>
            <a:pPr marL="0" indent="0">
              <a:buNone/>
            </a:pPr>
            <a:r>
              <a:rPr lang="en-GB" sz="3300" dirty="0">
                <a:solidFill>
                  <a:srgbClr val="00B050"/>
                </a:solidFill>
              </a:rPr>
              <a:t>2200hrs: Quiet time.</a:t>
            </a:r>
          </a:p>
          <a:p>
            <a:pPr marL="0" indent="0">
              <a:buNone/>
            </a:pPr>
            <a:r>
              <a:rPr lang="en-GB" sz="3300" dirty="0">
                <a:solidFill>
                  <a:srgbClr val="00B050"/>
                </a:solidFill>
              </a:rPr>
              <a:t>2230hrs: Silent time.</a:t>
            </a:r>
          </a:p>
          <a:p>
            <a:pPr marL="0" indent="0">
              <a:lnSpc>
                <a:spcPct val="150000"/>
              </a:lnSpc>
              <a:buNone/>
            </a:pPr>
            <a:endParaRPr lang="en-GB" sz="4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9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Saturday 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755" y="1364152"/>
            <a:ext cx="11491245" cy="50366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plenty of sleep Friday night.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>
                <a:solidFill>
                  <a:srgbClr val="00B050"/>
                </a:solidFill>
              </a:rPr>
              <a:t>Basic breakfast at </a:t>
            </a:r>
            <a:r>
              <a:rPr lang="en-GB" err="1">
                <a:solidFill>
                  <a:srgbClr val="00B050"/>
                </a:solidFill>
              </a:rPr>
              <a:t>Yoxer</a:t>
            </a:r>
            <a:r>
              <a:rPr lang="en-GB" dirty="0">
                <a:solidFill>
                  <a:srgbClr val="00B050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B050"/>
                </a:solidFill>
              </a:rPr>
              <a:t>1000hrs: Depart </a:t>
            </a:r>
            <a:r>
              <a:rPr lang="en-GB" dirty="0" err="1">
                <a:solidFill>
                  <a:srgbClr val="00B050"/>
                </a:solidFill>
              </a:rPr>
              <a:t>Yoxter</a:t>
            </a:r>
            <a:r>
              <a:rPr lang="en-GB" dirty="0">
                <a:solidFill>
                  <a:srgbClr val="00B050"/>
                </a:solidFill>
              </a:rPr>
              <a:t> camp.</a:t>
            </a:r>
            <a:endParaRPr lang="en-GB" dirty="0">
              <a:solidFill>
                <a:srgbClr val="00B050"/>
              </a:solidFill>
              <a:cs typeface="Calibri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0070C0"/>
                </a:solidFill>
              </a:rPr>
              <a:t>Travel to Poole</a:t>
            </a:r>
            <a:r>
              <a:rPr lang="en-GB" dirty="0">
                <a:solidFill>
                  <a:srgbClr val="00B050"/>
                </a:solidFill>
              </a:rPr>
              <a:t>, approx. 2hr drive.</a:t>
            </a:r>
            <a:endParaRPr lang="en-GB" dirty="0">
              <a:solidFill>
                <a:srgbClr val="00B05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Lunch provided by EC CCF.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Cadets will need to have sufficient pocket money left to buy their evening meal on the ferry or eat at home on arrival.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Ferry departs 1345. Arrives 1955. Collection for all cadets and their luggage from Guernsey Harbour at 2000.</a:t>
            </a:r>
          </a:p>
          <a:p>
            <a:pPr marL="0" indent="0">
              <a:lnSpc>
                <a:spcPct val="110000"/>
              </a:lnSpc>
              <a:buNone/>
            </a:pPr>
            <a:endParaRPr lang="en-GB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83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Saturday 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381" y="1364152"/>
            <a:ext cx="11747619" cy="45495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3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Pass on gratitude (and any gifts, especially drinkable ones) to staff.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Tea and medals.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000" dirty="0">
                <a:solidFill>
                  <a:srgbClr val="0070C0"/>
                </a:solidFill>
                <a:latin typeface="Calibri" panose="020F0502020204030204" pitchFamily="34" charset="0"/>
              </a:rPr>
              <a:t>War stories told.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000" dirty="0">
                <a:solidFill>
                  <a:srgbClr val="0070C0"/>
                </a:solidFill>
                <a:latin typeface="Calibri" panose="020F0502020204030204" pitchFamily="34" charset="0"/>
              </a:rPr>
              <a:t>Sleep, lots of sleep.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GB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8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67" y="1552160"/>
            <a:ext cx="11500412" cy="4549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We recommend taking a photo of the camp letter so you can refer to it whenever you need to.</a:t>
            </a: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Pack your own kit so you know what is where. 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Tick off items as you pack them.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Check it is </a:t>
            </a:r>
            <a:r>
              <a:rPr lang="en-GB" sz="3000" b="1" u="sng" dirty="0">
                <a:solidFill>
                  <a:srgbClr val="0070C0"/>
                </a:solidFill>
              </a:rPr>
              <a:t>all</a:t>
            </a:r>
            <a:r>
              <a:rPr lang="en-GB" sz="3000" dirty="0">
                <a:solidFill>
                  <a:srgbClr val="0070C0"/>
                </a:solidFill>
              </a:rPr>
              <a:t> named. Losses will be charged.</a:t>
            </a:r>
            <a:endParaRPr lang="en-GB" sz="30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</a:rPr>
              <a:t>See SSI asap if you discover kit deficiencies.</a:t>
            </a:r>
          </a:p>
        </p:txBody>
      </p:sp>
    </p:spTree>
    <p:extLst>
      <p:ext uri="{BB962C8B-B14F-4D97-AF65-F5344CB8AC3E}">
        <p14:creationId xmlns:p14="http://schemas.microsoft.com/office/powerpoint/2010/main" val="113202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General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935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Annual camp will test your self-reliance, resilience and teamwork.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Remember that EC CCF staff are a ‘buffer’ between you and the Cadet Training Team (CTT) directing staff (DS). Speak to us when you need to. Spotting when you’re starting to flag is a skill. Raise it before you flake out.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 will be using weapons, including live firing the Cadet GP on ranges, so make sure your weapon skills are 100% or ask, don’t assume.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tempo of camp means you need to use your designated down time to rest so that you are fit to switch on when required to do so.</a:t>
            </a:r>
          </a:p>
        </p:txBody>
      </p:sp>
    </p:spTree>
    <p:extLst>
      <p:ext uri="{BB962C8B-B14F-4D97-AF65-F5344CB8AC3E}">
        <p14:creationId xmlns:p14="http://schemas.microsoft.com/office/powerpoint/2010/main" val="376292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General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935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Movement around camp will be by marching.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Compliments (i.e. saluting) will need to be given to all officers when in </a:t>
            </a:r>
            <a:r>
              <a:rPr lang="en-GB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Yoxter</a:t>
            </a: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camp. Saluting in the field (Wed pm to Fri am) is not required. If you are marching with others only one need salute – this will be whoever is giving the commands if in formation.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 officers and the RSM (Regimental Sergeant Major) are to be referred to as ‘sir or ma’am’ by cadets.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Hair must conform to CCF standards (not EC’s) so out of the eyes and off the collar. It is strongly recommended that female cadets wear their hair in a tight, tidy bun for both safety and convenience.</a:t>
            </a:r>
          </a:p>
        </p:txBody>
      </p:sp>
    </p:spTree>
    <p:extLst>
      <p:ext uri="{BB962C8B-B14F-4D97-AF65-F5344CB8AC3E}">
        <p14:creationId xmlns:p14="http://schemas.microsoft.com/office/powerpoint/2010/main" val="122081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Friday 24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Check </a:t>
            </a:r>
            <a:r>
              <a:rPr lang="en-GB" b="1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</a:t>
            </a:r>
            <a:r>
              <a:rPr lang="en-GB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kit is named.</a:t>
            </a:r>
            <a:endParaRPr lang="en-GB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reduce luggage needing to be carried during travel, cadets should bring their packed MTP Bergan to College in order for it to be loaded into the stores’ van. 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issued coloured numbered tag must be attached to the carrying handle at the top/back. Any cadets who do not have a tag will be issued one when they bring in their Bergan.</a:t>
            </a:r>
            <a:endParaRPr lang="en-GB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Bergans may be brought to the back door of the Main Building, at the top of the Orderly Room stairs, at College between </a:t>
            </a:r>
            <a:r>
              <a:rPr lang="en-GB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11am and 1pm</a:t>
            </a: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only to allow other stores to be loaded.</a:t>
            </a:r>
          </a:p>
        </p:txBody>
      </p:sp>
    </p:spTree>
    <p:extLst>
      <p:ext uri="{BB962C8B-B14F-4D97-AF65-F5344CB8AC3E}">
        <p14:creationId xmlns:p14="http://schemas.microsoft.com/office/powerpoint/2010/main" val="19241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Saturday 25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as much rest as possible – you will need all your energy for camp.</a:t>
            </a:r>
            <a:endParaRPr lang="en-GB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8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Sunday 26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19916" cy="45495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Travel</a:t>
            </a:r>
            <a:r>
              <a:rPr lang="en-GB" dirty="0">
                <a:solidFill>
                  <a:srgbClr val="0070C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to Poole. Departure </a:t>
            </a:r>
            <a:r>
              <a:rPr lang="en-GB" dirty="0">
                <a:solidFill>
                  <a:srgbClr val="0070C0"/>
                </a:solidFill>
                <a:latin typeface="Calibri"/>
                <a:ea typeface="Times New Roman" panose="02020603050405020304" pitchFamily="18" charset="0"/>
                <a:cs typeface="Calibri"/>
              </a:rPr>
              <a:t>1540hrs</a:t>
            </a:r>
            <a:r>
              <a:rPr lang="en-GB" dirty="0">
                <a:solidFill>
                  <a:srgbClr val="0070C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. </a:t>
            </a:r>
            <a:r>
              <a:rPr lang="en-GB" dirty="0">
                <a:solidFill>
                  <a:srgbClr val="00B050"/>
                </a:solidFill>
                <a:latin typeface="Calibri"/>
                <a:ea typeface="Times New Roman" panose="02020603050405020304" pitchFamily="18" charset="0"/>
                <a:cs typeface="Calibri"/>
              </a:rPr>
              <a:t>Arrival 1850hrs</a:t>
            </a:r>
            <a:endParaRPr lang="en-GB" dirty="0">
              <a:solidFill>
                <a:srgbClr val="00B050"/>
              </a:solidFill>
              <a:effectLst/>
              <a:latin typeface="Times New Roman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eport to the Ferry Terminal at Guernsey Harbour between </a:t>
            </a:r>
            <a:r>
              <a:rPr lang="en-GB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1400 and 1415</a:t>
            </a: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GB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ravel in suitable civilian clothes not CCF uniform.</a:t>
            </a:r>
            <a:endParaRPr lang="en-GB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GB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 a small bag (CCF daysack is OK) for on the boat and a larger packed bag with all other kit etc which will be checked in (you can’t access this during the crossing).</a:t>
            </a:r>
            <a:endParaRPr lang="en-GB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Cadets could bring a packed meal or money to buy their own evening meal on the ferry</a:t>
            </a:r>
            <a:r>
              <a:rPr lang="en-GB" dirty="0">
                <a:solidFill>
                  <a:srgbClr val="0070C0"/>
                </a:solidFill>
                <a:latin typeface="Calibri"/>
                <a:ea typeface="Times New Roman" panose="02020603050405020304" pitchFamily="18" charset="0"/>
                <a:cs typeface="Calibri"/>
              </a:rPr>
              <a:t>.</a:t>
            </a:r>
            <a:endParaRPr lang="en-GB" dirty="0">
              <a:solidFill>
                <a:srgbClr val="0070C0"/>
              </a:solidFill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/>
                <a:ea typeface="Times New Roman" panose="02020603050405020304" pitchFamily="18" charset="0"/>
                <a:cs typeface="Calibri"/>
              </a:rPr>
              <a:t>Onward travel </a:t>
            </a:r>
            <a:r>
              <a:rPr lang="en-GB" dirty="0">
                <a:solidFill>
                  <a:srgbClr val="00B050"/>
                </a:solidFill>
                <a:latin typeface="Calibri"/>
                <a:ea typeface="Times New Roman" panose="02020603050405020304" pitchFamily="18" charset="0"/>
                <a:cs typeface="Calibri"/>
              </a:rPr>
              <a:t>(approx. 2hr drive) and overnight</a:t>
            </a:r>
            <a:r>
              <a:rPr lang="en-GB" dirty="0">
                <a:solidFill>
                  <a:srgbClr val="00B05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accommodation </a:t>
            </a:r>
            <a:r>
              <a:rPr lang="en-GB" dirty="0">
                <a:solidFill>
                  <a:srgbClr val="00B050"/>
                </a:solidFill>
                <a:latin typeface="Calibri"/>
                <a:ea typeface="Times New Roman" panose="02020603050405020304" pitchFamily="18" charset="0"/>
                <a:cs typeface="Calibri"/>
              </a:rPr>
              <a:t>at </a:t>
            </a:r>
            <a:r>
              <a:rPr lang="en-GB" dirty="0" err="1">
                <a:solidFill>
                  <a:srgbClr val="00B050"/>
                </a:solidFill>
                <a:latin typeface="Calibri"/>
                <a:ea typeface="Times New Roman" panose="02020603050405020304" pitchFamily="18" charset="0"/>
                <a:cs typeface="Calibri"/>
              </a:rPr>
              <a:t>Yoxter</a:t>
            </a:r>
            <a:r>
              <a:rPr lang="en-GB" dirty="0">
                <a:solidFill>
                  <a:srgbClr val="00B05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.</a:t>
            </a:r>
            <a:endParaRPr lang="en-GB" sz="4000" dirty="0">
              <a:solidFill>
                <a:srgbClr val="00B050"/>
              </a:solidFill>
              <a:effectLst/>
              <a:latin typeface="Calibri"/>
              <a:ea typeface="Times New Roman" panose="02020603050405020304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64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Monday 27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30"/>
            <a:ext cx="11219916" cy="51787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plenty of sleep Sunday night.</a:t>
            </a:r>
          </a:p>
          <a:p>
            <a:pPr marL="0" indent="0">
              <a:buNone/>
            </a:pPr>
            <a:r>
              <a:rPr lang="en-GB">
                <a:solidFill>
                  <a:srgbClr val="00B050"/>
                </a:solidFill>
              </a:rPr>
              <a:t>Basic b</a:t>
            </a:r>
            <a:r>
              <a:rPr lang="en-GB" dirty="0">
                <a:solidFill>
                  <a:srgbClr val="00B050"/>
                </a:solidFill>
              </a:rPr>
              <a:t>reakfast at </a:t>
            </a:r>
            <a:r>
              <a:rPr lang="en-GB" dirty="0" err="1">
                <a:solidFill>
                  <a:srgbClr val="00B050"/>
                </a:solidFill>
              </a:rPr>
              <a:t>Yoxter</a:t>
            </a:r>
            <a:r>
              <a:rPr lang="en-GB" dirty="0">
                <a:solidFill>
                  <a:srgbClr val="00B050"/>
                </a:solidFill>
              </a:rPr>
              <a:t> Camp.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1000hrs: Check into camp accommodation, briefings etc.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Lunch provided by EC CCF staff.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1300hrs-1700hrs: Military Skills to include live firing, command tasks and tactical communications. 4h rotations.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Accommodation and food provided in </a:t>
            </a:r>
            <a:r>
              <a:rPr lang="en-GB" dirty="0" err="1">
                <a:solidFill>
                  <a:srgbClr val="0070C0"/>
                </a:solidFill>
              </a:rPr>
              <a:t>Yoxter</a:t>
            </a:r>
            <a:r>
              <a:rPr lang="en-GB" dirty="0">
                <a:solidFill>
                  <a:srgbClr val="0070C0"/>
                </a:solidFill>
              </a:rPr>
              <a:t> camp.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Evening briefing for Tuesday.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2200hrs: Quiet time.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2230hrs: Silent time.</a:t>
            </a:r>
          </a:p>
          <a:p>
            <a:pPr marL="0" indent="0">
              <a:buNone/>
            </a:pPr>
            <a:endParaRPr lang="en-GB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55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Tuesday 28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19916" cy="4549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plenty of sleep Monday night.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Breakfast at camp.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0800hrs – 1700hrs: Military Skills to include live firing, command tasks and tactical communications.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Accommodation and food provided in </a:t>
            </a:r>
            <a:r>
              <a:rPr lang="en-GB" dirty="0" err="1">
                <a:solidFill>
                  <a:srgbClr val="0070C0"/>
                </a:solidFill>
              </a:rPr>
              <a:t>Yoxter</a:t>
            </a:r>
            <a:r>
              <a:rPr lang="en-GB" dirty="0">
                <a:solidFill>
                  <a:srgbClr val="0070C0"/>
                </a:solidFill>
              </a:rPr>
              <a:t> camp.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Evening briefing for Wednesday.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2200hrs: Quiet time.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2230hrs: Silent time.</a:t>
            </a:r>
          </a:p>
          <a:p>
            <a:pPr marL="0" indent="0">
              <a:buNone/>
            </a:pPr>
            <a:endParaRPr lang="en-GB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5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7F8-7F7A-874C-C2BD-99370E8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Wednesday 29 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F5DC-C0E2-BB49-E014-EF55AC44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19916" cy="4549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Early reveille (wake up), so get plenty of sleep Tuesday night.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Breakfast at camp.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0800hrs – 1200hrs: Complete military skills to include live firing, command tasks and tactical communications.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1300hrs: Deploy into the field.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1300hrs-2100hrs: Paintball, Ambush, Section battle drills, laser tag then harbour area. 4h rotations across two days.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Food from ORP (ration packs).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Sleep under bashas.</a:t>
            </a:r>
          </a:p>
          <a:p>
            <a:pPr marL="0" indent="0">
              <a:buNone/>
            </a:pPr>
            <a:endParaRPr lang="en-GB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9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1060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Army Annual Camp 2022</vt:lpstr>
      <vt:lpstr>General notes</vt:lpstr>
      <vt:lpstr>General notes</vt:lpstr>
      <vt:lpstr>Friday 24 June</vt:lpstr>
      <vt:lpstr>Saturday 25 June</vt:lpstr>
      <vt:lpstr>Sunday 26 June</vt:lpstr>
      <vt:lpstr>Monday 27 June</vt:lpstr>
      <vt:lpstr>Tuesday 28 June</vt:lpstr>
      <vt:lpstr>Wednesday 29 June</vt:lpstr>
      <vt:lpstr>Thursday 30 June</vt:lpstr>
      <vt:lpstr>Friday 1 July</vt:lpstr>
      <vt:lpstr>Saturday 2 July</vt:lpstr>
      <vt:lpstr>Saturday 2 July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Army Annual Camp 2022</dc:title>
  <dc:creator>Rick Le Sauvage</dc:creator>
  <cp:lastModifiedBy>Rick Le Sauvage</cp:lastModifiedBy>
  <cp:revision>44</cp:revision>
  <dcterms:created xsi:type="dcterms:W3CDTF">2022-06-17T11:41:58Z</dcterms:created>
  <dcterms:modified xsi:type="dcterms:W3CDTF">2022-06-22T15:57:51Z</dcterms:modified>
</cp:coreProperties>
</file>