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5" r:id="rId3"/>
    <p:sldId id="279" r:id="rId4"/>
    <p:sldId id="281" r:id="rId5"/>
    <p:sldId id="282" r:id="rId6"/>
    <p:sldId id="283" r:id="rId7"/>
    <p:sldId id="284" r:id="rId8"/>
    <p:sldId id="261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0E1C-46F1-4446-B7C8-83157700A93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EF73-3401-3847-9090-301BD682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8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D190-84BB-43B0-86A5-C63A7EA125CD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9ACFF-3A47-4379-9DD5-647473E1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5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7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42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0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4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1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0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00" y="1450800"/>
            <a:ext cx="3197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Surface area to volume ratio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4626125" y="1957596"/>
            <a:ext cx="4060675" cy="523220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sz="1400" dirty="0"/>
              <a:t>Small organisms tend to have a large surface </a:t>
            </a:r>
            <a:r>
              <a:rPr lang="en-GB" sz="1400" dirty="0" smtClean="0"/>
              <a:t>area </a:t>
            </a:r>
            <a:r>
              <a:rPr lang="en-GB" sz="1400" dirty="0"/>
              <a:t>to volume ratio, so making gas exchange more efficient.</a:t>
            </a:r>
          </a:p>
        </p:txBody>
      </p:sp>
      <p:pic>
        <p:nvPicPr>
          <p:cNvPr id="1035" name="Picture 11" descr="N:\Schools Editorial\Core Subjects\SCIENCE\Current projects\A Level\Dynamic Learning\Biology DL\AQA\Year 1 release\Resources\PowerPoints\Re-use artwork\07_01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8" y="2708920"/>
            <a:ext cx="8121350" cy="34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94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N:\Schools Editorial\Core Subjects\SCIENCE\Current projects\A Level\Dynamic Learning\Biology DL\AQA\Year 1 release\Resources\PowerPoints\Re-use artwork\07_03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83" y="3789040"/>
            <a:ext cx="3968642" cy="21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540000" y="1450800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Insects</a:t>
            </a:r>
            <a:endParaRPr lang="en-GB" sz="2000" b="1" dirty="0"/>
          </a:p>
        </p:txBody>
      </p:sp>
      <p:sp>
        <p:nvSpPr>
          <p:cNvPr id="70" name="Rectangle 69"/>
          <p:cNvSpPr/>
          <p:nvPr/>
        </p:nvSpPr>
        <p:spPr>
          <a:xfrm>
            <a:off x="540000" y="1767972"/>
            <a:ext cx="556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036" name="Picture 12" descr="N:\Schools Editorial\Core Subjects\SCIENCE\Current projects\A Level\Dynamic Learning\Biology DL\AQA\Year 1 release\Resources\PowerPoints\Re-use artwork\07_02_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2468327"/>
            <a:ext cx="4129023" cy="19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48064" y="2075749"/>
            <a:ext cx="3340595" cy="954107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Insects take air into the body through a series of holes called spiracles. These lead to branched fluid-filled tubes called trachea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9302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:\Schools Editorial\Core Subjects\SCIENCE\Current projects\A Level\Dynamic Learning\Biology DL\AQA\Year 1 release\Resources\PowerPoints\Re-use artwork\07_05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19" y="3845133"/>
            <a:ext cx="2808312" cy="22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93632" y="1772930"/>
            <a:ext cx="710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Fish</a:t>
            </a:r>
            <a:endParaRPr lang="en-GB" sz="2000" b="1" dirty="0"/>
          </a:p>
        </p:txBody>
      </p:sp>
      <p:pic>
        <p:nvPicPr>
          <p:cNvPr id="21507" name="Picture 3" descr="N:\Schools Editorial\Core Subjects\SCIENCE\Current projects\A Level\Dynamic Learning\Biology DL\AQA\Year 1 release\Resources\PowerPoints\Re-use artwork\07_04_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96" y="2564904"/>
            <a:ext cx="40823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48064" y="1957596"/>
            <a:ext cx="3538736" cy="954107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Fish use gills as a gas exchange surface with filaments and lamellae to increase surface area and a counter-current system to increase </a:t>
            </a:r>
            <a:r>
              <a:rPr lang="en-GB" sz="1400" dirty="0" smtClean="0"/>
              <a:t>efficiency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633593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540000" y="1450800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Mammals</a:t>
            </a:r>
            <a:endParaRPr lang="en-GB" sz="2000" dirty="0"/>
          </a:p>
        </p:txBody>
      </p:sp>
      <p:sp>
        <p:nvSpPr>
          <p:cNvPr id="70" name="Rectangle 69"/>
          <p:cNvSpPr/>
          <p:nvPr/>
        </p:nvSpPr>
        <p:spPr>
          <a:xfrm>
            <a:off x="540000" y="1825079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2531" name="Picture 3" descr="N:\Schools Editorial\Core Subjects\SCIENCE\Current projects\A Level\Dynamic Learning\Biology DL\AQA\Year 1 release\Resources\PowerPoints\Re-use artwork\07_06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4" y="2708920"/>
            <a:ext cx="4270139" cy="34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3632" y="1978967"/>
            <a:ext cx="3340595" cy="523220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 smtClean="0"/>
              <a:t>In mammals the gas </a:t>
            </a:r>
            <a:r>
              <a:rPr lang="en-GB" sz="1400" dirty="0"/>
              <a:t>exchange surface is the </a:t>
            </a:r>
            <a:r>
              <a:rPr lang="en-GB" sz="1400" dirty="0" smtClean="0"/>
              <a:t>lungs.</a:t>
            </a:r>
            <a:endParaRPr lang="en-GB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81133" y="2189387"/>
            <a:ext cx="3181484" cy="2238213"/>
            <a:chOff x="4846900" y="1550827"/>
            <a:chExt cx="4143899" cy="2786677"/>
          </a:xfrm>
        </p:grpSpPr>
        <p:pic>
          <p:nvPicPr>
            <p:cNvPr id="22530" name="Picture 2" descr="N:\Schools Editorial\Core Subjects\SCIENCE\Current projects\A Level\Dynamic Learning\Biology DL\AQA\Year 1 release\Resources\PowerPoints\Re-use artwork\07_07_Su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556792"/>
              <a:ext cx="4130767" cy="278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846900" y="1550827"/>
              <a:ext cx="277733" cy="200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8717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39999" y="1375592"/>
            <a:ext cx="1352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Ventilation</a:t>
            </a:r>
            <a:endParaRPr lang="en-GB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40000" y="3839562"/>
            <a:ext cx="1380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/>
              <a:t>Spirometry</a:t>
            </a:r>
            <a:endParaRPr lang="en-GB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58042"/>
              </p:ext>
            </p:extLst>
          </p:nvPr>
        </p:nvGraphicFramePr>
        <p:xfrm>
          <a:off x="593632" y="2204864"/>
          <a:ext cx="7200799" cy="14518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65734"/>
                <a:gridCol w="2365734"/>
                <a:gridCol w="246933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Inspiration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Expiration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Diaphragm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Contract (flattens)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Relax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Internal intercostal muscles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Relax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Contract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External intercostal muscles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Contract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Relax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Rib cage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Rises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Falls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Chest volume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Increases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Decreases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Pressure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Decreases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Increases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Airflow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553" name="Picture 1" descr="N:\Schools Editorial\Core Subjects\SCIENCE\Current projects\A Level\Dynamic Learning\Biology DL\AQA\Year 1 release\Resources\PowerPoints\Re-use artwork\07_08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4699713"/>
            <a:ext cx="5576637" cy="16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771800" y="1514092"/>
            <a:ext cx="4320480" cy="523220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Ventilation involves the movement of air into and out of the lungs to maintain a concentration gradient.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2195736" y="3978062"/>
            <a:ext cx="4320480" cy="523220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The volume of air in the lungs can be recorded suing a spirometer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89645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37768" y="1450800"/>
            <a:ext cx="836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Plants</a:t>
            </a:r>
            <a:endParaRPr lang="en-GB" sz="2000" b="1" dirty="0"/>
          </a:p>
        </p:txBody>
      </p:sp>
      <p:pic>
        <p:nvPicPr>
          <p:cNvPr id="26626" name="Picture 2" descr="N:\Schools Editorial\Core Subjects\SCIENCE\Current projects\A Level\Dynamic Learning\Biology DL\AQA\Year 1 release\Resources\PowerPoints\Re-use artwork\07_09_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50800"/>
            <a:ext cx="4710441" cy="46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93632" y="2348880"/>
            <a:ext cx="1746120" cy="1169551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Plants exchange gases within the mesophyll tissue of the leaf. Gas enters through stomata.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24807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</a:t>
            </a:r>
            <a:r>
              <a:rPr lang="en-GB" sz="2800" dirty="0" smtClean="0"/>
              <a:t>exchange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40000" y="1450800"/>
            <a:ext cx="3615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Adaptations to reduce water loss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27650" name="Picture 2" descr="N:\Schools Editorial\Core Subjects\SCIENCE\Current projects\A Level\Dynamic Learning\Biology DL\AQA\Year 1 release\Resources\PowerPoints\Re-use artwork\07_11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5424"/>
            <a:ext cx="2664296" cy="27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:\Schools Editorial\Core Subjects\SCIENCE\Current projects\A Level\Dynamic Learning\Biology DL\AQA\Year 1 release\Resources\PowerPoints\Re-use artwork\07_10_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21" y="1340768"/>
            <a:ext cx="4384308" cy="23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9259" y="2132856"/>
            <a:ext cx="2450573" cy="2308324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hick </a:t>
            </a:r>
            <a:r>
              <a:rPr lang="en-GB" sz="1600" dirty="0"/>
              <a:t>cuticle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mall </a:t>
            </a:r>
            <a:r>
              <a:rPr lang="en-GB" sz="1600" dirty="0"/>
              <a:t>or needle-shaped leaves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/>
              <a:t>F</a:t>
            </a:r>
            <a:r>
              <a:rPr lang="en-GB" sz="1600" dirty="0" smtClean="0"/>
              <a:t>ew </a:t>
            </a:r>
            <a:r>
              <a:rPr lang="en-GB" sz="1600" dirty="0"/>
              <a:t>stomata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tomata </a:t>
            </a:r>
            <a:r>
              <a:rPr lang="en-GB" sz="1600" dirty="0"/>
              <a:t>sunk into pits in the epidermis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H</a:t>
            </a:r>
            <a:r>
              <a:rPr lang="en-GB" sz="1600" dirty="0" smtClean="0"/>
              <a:t>airs </a:t>
            </a:r>
            <a:r>
              <a:rPr lang="en-GB" sz="1600" dirty="0"/>
              <a:t>around the stomata and over the leaf surfaces.</a:t>
            </a:r>
          </a:p>
        </p:txBody>
      </p:sp>
    </p:spTree>
    <p:extLst>
      <p:ext uri="{BB962C8B-B14F-4D97-AF65-F5344CB8AC3E}">
        <p14:creationId xmlns:p14="http://schemas.microsoft.com/office/powerpoint/2010/main" val="983953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7 Gas exchange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3632" y="1484784"/>
            <a:ext cx="585057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Questions</a:t>
            </a:r>
            <a:endParaRPr lang="en-GB" sz="1050" b="1" dirty="0"/>
          </a:p>
          <a:p>
            <a:r>
              <a:rPr lang="en-GB" sz="1050" b="1" dirty="0" smtClean="0"/>
              <a:t> </a:t>
            </a:r>
          </a:p>
          <a:p>
            <a:endParaRPr lang="en-GB" sz="1050" dirty="0" smtClean="0"/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Name the features of a gas exchange surface.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Explain how a spirometer can be used to measure the rate of cellular respiration.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meant by a counter-current mechanism?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would fluid move from trachea into the muscles during exercise in insects?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do the stomata sometimes close </a:t>
            </a: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</a:t>
            </a: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reduce gas exchange in the leaf?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1562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918b85d2f15d3397ffcaf4ed7cbee5fe57f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265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Loreto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Foulder</dc:creator>
  <cp:lastModifiedBy>Lydia.Young</cp:lastModifiedBy>
  <cp:revision>51</cp:revision>
  <dcterms:created xsi:type="dcterms:W3CDTF">2014-09-05T07:23:33Z</dcterms:created>
  <dcterms:modified xsi:type="dcterms:W3CDTF">2015-03-25T18:23:10Z</dcterms:modified>
</cp:coreProperties>
</file>